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6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86" r:id="rId31"/>
    <p:sldId id="287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3" r:id="rId44"/>
    <p:sldId id="304" r:id="rId45"/>
    <p:sldId id="301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0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EE0B-723B-45A6-87BF-6F59927366C3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B8DE-BBBE-441F-8F3B-ADA19A831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29517-E306-45B0-BD48-D7C49703A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3DB010-8E99-4D98-B34B-A492BEA3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A3D771-7365-4D87-B147-C66E272C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89E280-1131-4D12-8FD2-4688051B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395AE6-53CE-48D9-AB63-245B2413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6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156ED3-AF6E-4BBC-8886-B00A09BD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4026A1-A660-405C-84FD-AC08CA2FD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1C5FD3-AAE0-45F3-A430-4C91AD53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176579-444E-4B8D-8E02-8263207D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14CFD0-54B4-4DBC-AA8D-204C3B4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3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CAC1CDD-7C7A-4E5E-97F0-FDC1F47BD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2C7080-C2BD-451A-979D-929E0FE81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77AE9-B1C7-47EA-8DEA-387FC2BE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00CFDC-ADC4-42AC-890B-9D0A7FB9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BC84C5-E832-488B-A370-C58F8503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1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8B7DA-456A-4EDE-B076-DEBCC682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05FF5-7B47-4A73-B783-79CACFB3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6AA0C5-BF20-4E3B-B3FB-4FDB0718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E233AC-2EBC-4932-877C-D7ACED4C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489EA8-8E8E-48E9-A03B-3430BFCC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95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797BB-EC01-4A50-8F47-67DC946F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776EED-3D04-46A9-8C1B-46838518B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F91BCE-012E-4D84-9E15-90C25ECA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A91854-403F-4354-BF41-46ED431A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912EC0-6B83-4986-B1B5-CCC91D30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28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5A1D0-4C4A-4E48-AC1C-089F3B3B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AD8514-4C17-4FD4-B84A-ABCB15815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C6AE3A-DCD7-4638-82A2-4A18F3F13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F2E577-EBD6-451B-9DE9-06ABC0F6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B45CD8-9113-42DA-A6AF-6348D9A5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B554B5-5C38-4BFF-B737-B6D7778B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0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5A680-CABB-4650-B84E-B97D0420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C65FC4-1E4A-4FFC-8E33-7AB81C81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1976-DFBF-4E32-8368-28E76237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B340A8-77D3-49A5-8988-A9475EABC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799E477-D6B4-413A-9523-7635127C9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94B4D93-F082-4421-91DF-3D4E085A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C42F33-A58F-4332-9C2F-E6AD2E84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180E25-A5D6-422C-B53B-2EF68CF7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40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A7DBBE-9B1E-474B-A948-08D39CAB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AAD43A-103E-4523-B613-8581644C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7A4BF2-F436-487B-886B-45F618CF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92AD45-E93D-4BE4-A6B9-35EA91CD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003BF3-09E9-4F12-AA86-03FBFEB6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3F784A-7FDA-48B5-B5B8-357F9B1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726261-B4CE-4BF3-A9F7-D56F46CD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2C502-1828-4EEE-9838-ADAC3C87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646D56-38E7-4456-960E-849BA3D4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DF049C-1F64-41E5-A052-EDC8C3B20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6BF5E4-C4E3-4148-800F-2B4C7087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1A031F-BA8E-4F8F-A95D-571AEE58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9C9FBC-D107-49AE-AEC3-DA426D65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31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8AAE7-67DA-4405-80DF-4CE92F4B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B63C0E-922D-45A7-90E1-78F668E09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F36EDF-CE05-4152-ACC0-D6E1654BE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B5DBD5-875C-4907-AF11-2B2D56A1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A2383D-6E49-4D8A-BF17-E6E18859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47AF-BC78-4BF3-B273-03DEB9A7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23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48891E-8D91-493F-A2AD-91BDA737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412A24-9564-4B7A-A5BA-CAB8AB28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C0050-B9C9-4D83-89B8-378F8EA14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767A-EB81-411E-861F-D5C3A311715D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0F0632-08B0-4490-B351-2B0B5AD71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577C2D-791B-4E2A-B91D-8AF9D37C3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4450-E0AF-477D-9F60-6191AA5DFA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9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BF021-3ADE-4768-BC5B-58B739E5F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Methods of Industrial Mathematics – Session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41B61C9-E84D-488A-B878-0444E55C1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/>
              <a:t>Extended LTCC Advanced Course – Feb-Mar 2018 </a:t>
            </a:r>
          </a:p>
          <a:p>
            <a:endParaRPr lang="en-GB" sz="3600" dirty="0"/>
          </a:p>
          <a:p>
            <a:r>
              <a:rPr lang="en-GB" sz="3600" dirty="0"/>
              <a:t>John Curtis, UCL Mathematics </a:t>
            </a:r>
            <a:r>
              <a:rPr lang="en-GB" sz="3600" dirty="0" smtClean="0"/>
              <a:t>Department</a:t>
            </a:r>
          </a:p>
          <a:p>
            <a:endParaRPr lang="en-GB" dirty="0"/>
          </a:p>
          <a:p>
            <a:r>
              <a:rPr lang="en-US" dirty="0"/>
              <a:t>© British Crown Owned Copyright 2018/AWE.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0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88724E-6212-4BAE-8701-539DC4E1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Steady-State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4EEA457-11E8-44A3-B525-7A6C11BC9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Dependence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only so in 1-D: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General solution is simple: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are constants found by use of the boundary conditions.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EA457-11E8-44A3-B525-7A6C11BC9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4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41427-DFD1-4DD3-B159-990BA282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</a:t>
            </a:r>
            <a:r>
              <a:rPr lang="en-GB" dirty="0" err="1"/>
              <a:t>Dirichlet</a:t>
            </a:r>
            <a:r>
              <a:rPr lang="en-GB" dirty="0"/>
              <a:t>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3D1A26F-AA9E-441B-9023-5585D588C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1A26F-AA9E-441B-9023-5585D588C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C6BC1BA-5CD0-42F8-BC9F-68E98236855A}"/>
              </a:ext>
            </a:extLst>
          </p:cNvPr>
          <p:cNvGrpSpPr/>
          <p:nvPr/>
        </p:nvGrpSpPr>
        <p:grpSpPr>
          <a:xfrm>
            <a:off x="1969399" y="2407534"/>
            <a:ext cx="7951419" cy="1602237"/>
            <a:chOff x="1969399" y="2407534"/>
            <a:chExt cx="7951419" cy="160223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E6D5126-2EDF-4393-BCAA-EEBE062C5813}"/>
                </a:ext>
              </a:extLst>
            </p:cNvPr>
            <p:cNvSpPr/>
            <p:nvPr/>
          </p:nvSpPr>
          <p:spPr>
            <a:xfrm>
              <a:off x="3919165" y="2407534"/>
              <a:ext cx="3576578" cy="15220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9A426A23-D567-437F-A4F8-FE6C7F75E092}"/>
                </a:ext>
              </a:extLst>
            </p:cNvPr>
            <p:cNvCxnSpPr/>
            <p:nvPr/>
          </p:nvCxnSpPr>
          <p:spPr>
            <a:xfrm>
              <a:off x="1969399" y="3175095"/>
              <a:ext cx="752933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prstDash val="lgDash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A4E1DCD8-DA2B-4A99-ACF5-801D65CC1504}"/>
                    </a:ext>
                  </a:extLst>
                </p:cNvPr>
                <p:cNvSpPr txBox="1"/>
                <p:nvPr/>
              </p:nvSpPr>
              <p:spPr>
                <a:xfrm>
                  <a:off x="7495743" y="2637623"/>
                  <a:ext cx="13195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E1DCD8-DA2B-4A99-ACF5-801D65CC1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743" y="2637623"/>
                  <a:ext cx="13195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DA55A8F3-B310-4E28-98AD-4B2A2701FAAD}"/>
                    </a:ext>
                  </a:extLst>
                </p:cNvPr>
                <p:cNvSpPr txBox="1"/>
                <p:nvPr/>
              </p:nvSpPr>
              <p:spPr>
                <a:xfrm>
                  <a:off x="2689413" y="2637623"/>
                  <a:ext cx="12297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55A8F3-B310-4E28-98AD-4B2A2701F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13" y="2637623"/>
                  <a:ext cx="12297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C76ED824-0AF6-4757-9B6C-7172B43ECE18}"/>
                    </a:ext>
                  </a:extLst>
                </p:cNvPr>
                <p:cNvSpPr txBox="1"/>
                <p:nvPr/>
              </p:nvSpPr>
              <p:spPr>
                <a:xfrm>
                  <a:off x="8964583" y="2721693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6ED824-0AF6-4757-9B6C-7172B43EC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583" y="2721693"/>
                  <a:ext cx="95623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827B02C5-B6FD-4822-9C43-CC5E3ECCB988}"/>
                    </a:ext>
                  </a:extLst>
                </p:cNvPr>
                <p:cNvSpPr txBox="1"/>
                <p:nvPr/>
              </p:nvSpPr>
              <p:spPr>
                <a:xfrm>
                  <a:off x="7585388" y="3498239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7B02C5-B6FD-4822-9C43-CC5E3ECCB9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88" y="3498239"/>
                  <a:ext cx="95623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18BFBEE2-0590-4AE5-BE16-92D386EEC25A}"/>
                    </a:ext>
                  </a:extLst>
                </p:cNvPr>
                <p:cNvSpPr txBox="1"/>
                <p:nvPr/>
              </p:nvSpPr>
              <p:spPr>
                <a:xfrm>
                  <a:off x="2689413" y="3548106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BFBEE2-0590-4AE5-BE16-92D386EEC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13" y="3548106"/>
                  <a:ext cx="95623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BEC2C415-7A31-4285-A784-5B0316C7A5CA}"/>
                </a:ext>
              </a:extLst>
            </p:cNvPr>
            <p:cNvCxnSpPr/>
            <p:nvPr/>
          </p:nvCxnSpPr>
          <p:spPr>
            <a:xfrm flipV="1">
              <a:off x="3532094" y="3310033"/>
              <a:ext cx="297426" cy="2878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5BE39D60-84A8-4C9E-9847-277ADE243E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5388" y="3237044"/>
              <a:ext cx="239759" cy="335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885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6C84D-C30F-483B-B149-7EA5A0DD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</a:t>
            </a:r>
            <a:r>
              <a:rPr lang="en-GB" dirty="0" err="1"/>
              <a:t>Dirichlet</a:t>
            </a:r>
            <a:r>
              <a:rPr lang="en-GB" dirty="0"/>
              <a:t>, One Flux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4153D50-BED3-4A54-97B8-F8263502A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153D50-BED3-4A54-97B8-F8263502A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8720BC2-8BCA-48FD-8CF3-503BFF629D1C}"/>
              </a:ext>
            </a:extLst>
          </p:cNvPr>
          <p:cNvGrpSpPr/>
          <p:nvPr/>
        </p:nvGrpSpPr>
        <p:grpSpPr>
          <a:xfrm>
            <a:off x="1969399" y="2162801"/>
            <a:ext cx="7951419" cy="1846970"/>
            <a:chOff x="1969399" y="2162801"/>
            <a:chExt cx="7951419" cy="184697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35806C1-BA7B-40E4-B865-DE907DA5F468}"/>
                </a:ext>
              </a:extLst>
            </p:cNvPr>
            <p:cNvSpPr/>
            <p:nvPr/>
          </p:nvSpPr>
          <p:spPr>
            <a:xfrm>
              <a:off x="3919165" y="2407534"/>
              <a:ext cx="3576578" cy="15220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5B2FCD8B-5FDC-4027-838A-243324152055}"/>
                </a:ext>
              </a:extLst>
            </p:cNvPr>
            <p:cNvCxnSpPr/>
            <p:nvPr/>
          </p:nvCxnSpPr>
          <p:spPr>
            <a:xfrm>
              <a:off x="1969399" y="3175095"/>
              <a:ext cx="752933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prstDash val="lgDash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26572C0E-EADA-47E4-A519-A336067C7167}"/>
                    </a:ext>
                  </a:extLst>
                </p:cNvPr>
                <p:cNvSpPr txBox="1"/>
                <p:nvPr/>
              </p:nvSpPr>
              <p:spPr>
                <a:xfrm>
                  <a:off x="7420290" y="2162801"/>
                  <a:ext cx="1619747" cy="794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6572C0E-EADA-47E4-A519-A336067C7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290" y="2162801"/>
                  <a:ext cx="1619747" cy="7946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B54D2799-6964-4FFE-B91C-E5C2127DB5A2}"/>
                    </a:ext>
                  </a:extLst>
                </p:cNvPr>
                <p:cNvSpPr txBox="1"/>
                <p:nvPr/>
              </p:nvSpPr>
              <p:spPr>
                <a:xfrm>
                  <a:off x="2689413" y="2637623"/>
                  <a:ext cx="12297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4D2799-6964-4FFE-B91C-E5C2127D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13" y="2637623"/>
                  <a:ext cx="12297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DA091724-8D1C-4671-BCE5-7FAC12C3D792}"/>
                    </a:ext>
                  </a:extLst>
                </p:cNvPr>
                <p:cNvSpPr txBox="1"/>
                <p:nvPr/>
              </p:nvSpPr>
              <p:spPr>
                <a:xfrm>
                  <a:off x="8964583" y="2721693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A091724-8D1C-4671-BCE5-7FAC12C3D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583" y="2721693"/>
                  <a:ext cx="95623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639A8410-3716-4C0D-9044-67B38018FCA5}"/>
                    </a:ext>
                  </a:extLst>
                </p:cNvPr>
                <p:cNvSpPr txBox="1"/>
                <p:nvPr/>
              </p:nvSpPr>
              <p:spPr>
                <a:xfrm>
                  <a:off x="7585388" y="3498239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39A8410-3716-4C0D-9044-67B38018F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88" y="3498239"/>
                  <a:ext cx="95623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4257DC42-6A3E-4558-B38B-99C86210C6D0}"/>
                    </a:ext>
                  </a:extLst>
                </p:cNvPr>
                <p:cNvSpPr txBox="1"/>
                <p:nvPr/>
              </p:nvSpPr>
              <p:spPr>
                <a:xfrm>
                  <a:off x="2689413" y="3548106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257DC42-6A3E-4558-B38B-99C86210C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13" y="3548106"/>
                  <a:ext cx="95623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41B261C7-DA2E-4FD9-AEE4-D2F7C9CFB38D}"/>
                </a:ext>
              </a:extLst>
            </p:cNvPr>
            <p:cNvCxnSpPr/>
            <p:nvPr/>
          </p:nvCxnSpPr>
          <p:spPr>
            <a:xfrm flipV="1">
              <a:off x="3532094" y="3310033"/>
              <a:ext cx="297426" cy="2878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41B862F1-F42D-4F98-B883-7CAAA57D91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5388" y="3237044"/>
              <a:ext cx="239759" cy="335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542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467A8A-210A-4C31-B5F2-0DA88C1A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</a:t>
            </a:r>
            <a:r>
              <a:rPr lang="en-GB" dirty="0" err="1"/>
              <a:t>Dirichlet</a:t>
            </a:r>
            <a:r>
              <a:rPr lang="en-GB" dirty="0"/>
              <a:t>, One Robin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7618BB3-9A2A-4590-B3F6-AB15366CA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𝑥h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𝑏h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𝑎h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18BB3-9A2A-4590-B3F6-AB15366CA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9B64AE-C0C2-43A1-AE79-26CAD51B56CE}"/>
              </a:ext>
            </a:extLst>
          </p:cNvPr>
          <p:cNvSpPr/>
          <p:nvPr/>
        </p:nvSpPr>
        <p:spPr>
          <a:xfrm>
            <a:off x="3919165" y="2407534"/>
            <a:ext cx="3576578" cy="15220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B6425B58-F1D8-4B15-A602-A4BFAC8D1F9C}"/>
              </a:ext>
            </a:extLst>
          </p:cNvPr>
          <p:cNvCxnSpPr/>
          <p:nvPr/>
        </p:nvCxnSpPr>
        <p:spPr>
          <a:xfrm>
            <a:off x="1969399" y="3204736"/>
            <a:ext cx="7529332" cy="0"/>
          </a:xfrm>
          <a:prstGeom prst="straightConnector1">
            <a:avLst/>
          </a:prstGeom>
          <a:ln w="44450">
            <a:solidFill>
              <a:srgbClr val="FF0000"/>
            </a:solidFill>
            <a:prstDash val="lg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42A3396-E16C-4DE1-8102-CF9385365FC8}"/>
                  </a:ext>
                </a:extLst>
              </p:cNvPr>
              <p:cNvSpPr txBox="1"/>
              <p:nvPr/>
            </p:nvSpPr>
            <p:spPr>
              <a:xfrm>
                <a:off x="7495743" y="2157884"/>
                <a:ext cx="2802311" cy="794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GB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A3396-E16C-4DE1-8102-CF9385365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43" y="2157884"/>
                <a:ext cx="2802311" cy="794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A4F8F915-6550-491E-8474-3B479D042A87}"/>
                  </a:ext>
                </a:extLst>
              </p:cNvPr>
              <p:cNvSpPr txBox="1"/>
              <p:nvPr/>
            </p:nvSpPr>
            <p:spPr>
              <a:xfrm>
                <a:off x="2689413" y="2667264"/>
                <a:ext cx="1229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F8F915-6550-491E-8474-3B479D04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13" y="2667264"/>
                <a:ext cx="1229752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9C7160B-5FE0-4359-B087-1E8467F8D2AE}"/>
                  </a:ext>
                </a:extLst>
              </p:cNvPr>
              <p:cNvSpPr txBox="1"/>
              <p:nvPr/>
            </p:nvSpPr>
            <p:spPr>
              <a:xfrm>
                <a:off x="8964583" y="2721693"/>
                <a:ext cx="956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C7160B-5FE0-4359-B087-1E8467F8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583" y="2721693"/>
                <a:ext cx="95623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0FDA7E4-038E-4924-B048-B6641C7FA0B9}"/>
                  </a:ext>
                </a:extLst>
              </p:cNvPr>
              <p:cNvSpPr txBox="1"/>
              <p:nvPr/>
            </p:nvSpPr>
            <p:spPr>
              <a:xfrm>
                <a:off x="7585388" y="3498239"/>
                <a:ext cx="956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DA7E4-038E-4924-B048-B6641C7F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88" y="3498239"/>
                <a:ext cx="9562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B68DFF7-D503-479E-9602-195C19854BAC}"/>
                  </a:ext>
                </a:extLst>
              </p:cNvPr>
              <p:cNvSpPr txBox="1"/>
              <p:nvPr/>
            </p:nvSpPr>
            <p:spPr>
              <a:xfrm>
                <a:off x="2689413" y="3548106"/>
                <a:ext cx="956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68DFF7-D503-479E-9602-195C1985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13" y="3548106"/>
                <a:ext cx="95623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EC96C20-FADC-4B47-9013-BFD3CF3394BF}"/>
              </a:ext>
            </a:extLst>
          </p:cNvPr>
          <p:cNvCxnSpPr/>
          <p:nvPr/>
        </p:nvCxnSpPr>
        <p:spPr>
          <a:xfrm flipV="1">
            <a:off x="3532094" y="3310033"/>
            <a:ext cx="297426" cy="287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07D1D7F8-19E9-403A-AD19-25374F978294}"/>
              </a:ext>
            </a:extLst>
          </p:cNvPr>
          <p:cNvCxnSpPr>
            <a:cxnSpLocks/>
          </p:cNvCxnSpPr>
          <p:nvPr/>
        </p:nvCxnSpPr>
        <p:spPr>
          <a:xfrm flipH="1" flipV="1">
            <a:off x="7585388" y="3237044"/>
            <a:ext cx="239759" cy="335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0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81E85D-8E47-49E1-AB61-B5838F90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</a:t>
            </a:r>
            <a:r>
              <a:rPr lang="en-GB" dirty="0" err="1"/>
              <a:t>Dirichlet</a:t>
            </a:r>
            <a:r>
              <a:rPr lang="en-GB" dirty="0"/>
              <a:t>, One Radiation Condition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63AA492-769D-4AE9-9997-4979808235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9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𝐶𝑥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9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9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96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9600" b="0" dirty="0">
                    <a:ea typeface="Cambria Math" panose="02040503050406030204" pitchFamily="18" charset="0"/>
                  </a:rPr>
                  <a:t> is the correct root (physically sensible)</a:t>
                </a:r>
                <a:r>
                  <a:rPr lang="en-GB" sz="9600" dirty="0">
                    <a:ea typeface="Cambria Math" panose="02040503050406030204" pitchFamily="18" charset="0"/>
                  </a:rPr>
                  <a:t> </a:t>
                </a:r>
                <a:r>
                  <a:rPr lang="en-GB" sz="9600" b="0" dirty="0">
                    <a:ea typeface="Cambria Math" panose="02040503050406030204" pitchFamily="18" charset="0"/>
                  </a:rPr>
                  <a:t>of</a:t>
                </a:r>
              </a:p>
              <a:p>
                <a:pPr marL="0" indent="0">
                  <a:buNone/>
                </a:pPr>
                <a:endParaRPr lang="en-GB" sz="9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9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9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9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GB" sz="9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9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9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9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9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GB" sz="9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sz="9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9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9600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𝐶𝑎</m:t>
                    </m:r>
                  </m:oMath>
                </a14:m>
                <a:r>
                  <a:rPr lang="en-GB" sz="9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AA492-769D-4AE9-9997-497980823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D840BE1-1BC3-4764-8E77-75B8C16F38DE}"/>
              </a:ext>
            </a:extLst>
          </p:cNvPr>
          <p:cNvGrpSpPr/>
          <p:nvPr/>
        </p:nvGrpSpPr>
        <p:grpSpPr>
          <a:xfrm>
            <a:off x="1969399" y="1690688"/>
            <a:ext cx="9045237" cy="1858323"/>
            <a:chOff x="1969399" y="2151448"/>
            <a:chExt cx="9045237" cy="185832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F566ED8-4DB1-41C1-B9F6-177046B07606}"/>
                </a:ext>
              </a:extLst>
            </p:cNvPr>
            <p:cNvSpPr/>
            <p:nvPr/>
          </p:nvSpPr>
          <p:spPr>
            <a:xfrm>
              <a:off x="3945776" y="2414059"/>
              <a:ext cx="3576578" cy="15220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65A8A037-A6CA-4895-B599-96CD4A9E0780}"/>
                </a:ext>
              </a:extLst>
            </p:cNvPr>
            <p:cNvCxnSpPr/>
            <p:nvPr/>
          </p:nvCxnSpPr>
          <p:spPr>
            <a:xfrm>
              <a:off x="1969399" y="3175095"/>
              <a:ext cx="752933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prstDash val="lgDash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D9858D4D-15B0-41AF-80A0-55AD36389136}"/>
                    </a:ext>
                  </a:extLst>
                </p:cNvPr>
                <p:cNvSpPr txBox="1"/>
                <p:nvPr/>
              </p:nvSpPr>
              <p:spPr>
                <a:xfrm>
                  <a:off x="7133420" y="2151448"/>
                  <a:ext cx="3881216" cy="794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</m:t>
                        </m:r>
                        <m:d>
                          <m:dPr>
                            <m:ctrlPr>
                              <a:rPr lang="el-G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9858D4D-15B0-41AF-80A0-55AD363891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420" y="2151448"/>
                  <a:ext cx="3881216" cy="7946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B37DD473-9FAC-4F3A-8998-5AE3FF728191}"/>
                    </a:ext>
                  </a:extLst>
                </p:cNvPr>
                <p:cNvSpPr txBox="1"/>
                <p:nvPr/>
              </p:nvSpPr>
              <p:spPr>
                <a:xfrm>
                  <a:off x="2689413" y="2637623"/>
                  <a:ext cx="12297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37DD473-9FAC-4F3A-8998-5AE3FF728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13" y="2637623"/>
                  <a:ext cx="12297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4B03E657-4C96-449D-9947-A0868A639165}"/>
                    </a:ext>
                  </a:extLst>
                </p:cNvPr>
                <p:cNvSpPr txBox="1"/>
                <p:nvPr/>
              </p:nvSpPr>
              <p:spPr>
                <a:xfrm>
                  <a:off x="8964583" y="2721693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03E657-4C96-449D-9947-A0868A6391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583" y="2721693"/>
                  <a:ext cx="95623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ADEF2172-B6FC-41BE-AB22-8A26FA4481E2}"/>
                    </a:ext>
                  </a:extLst>
                </p:cNvPr>
                <p:cNvSpPr txBox="1"/>
                <p:nvPr/>
              </p:nvSpPr>
              <p:spPr>
                <a:xfrm>
                  <a:off x="7585388" y="3498239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DEF2172-B6FC-41BE-AB22-8A26FA448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88" y="3498239"/>
                  <a:ext cx="95623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5408B11E-45CC-4012-8506-B00CF60ABC3A}"/>
                    </a:ext>
                  </a:extLst>
                </p:cNvPr>
                <p:cNvSpPr txBox="1"/>
                <p:nvPr/>
              </p:nvSpPr>
              <p:spPr>
                <a:xfrm>
                  <a:off x="2689413" y="3548106"/>
                  <a:ext cx="9562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408B11E-45CC-4012-8506-B00CF60AB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413" y="3548106"/>
                  <a:ext cx="95623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E149A971-9C69-459B-B299-C0937017E42D}"/>
                </a:ext>
              </a:extLst>
            </p:cNvPr>
            <p:cNvCxnSpPr/>
            <p:nvPr/>
          </p:nvCxnSpPr>
          <p:spPr>
            <a:xfrm flipV="1">
              <a:off x="3532094" y="3310033"/>
              <a:ext cx="297426" cy="2878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1E990980-8751-473C-88AA-AB72A45D1E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5388" y="3237044"/>
              <a:ext cx="239759" cy="335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29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D8601A-4519-4548-8924-1FF6B883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</a:t>
            </a:r>
            <a:r>
              <a:rPr lang="en-GB" dirty="0" err="1"/>
              <a:t>Dirichlet</a:t>
            </a:r>
            <a:r>
              <a:rPr lang="en-GB" dirty="0"/>
              <a:t>, One Radiation Condition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96A7371-2617-4D77-8D3B-E03F13133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The quartic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will require solution by a method such as bisection, the Newton-Raphson method, or iteration.</a:t>
                </a:r>
              </a:p>
              <a:p>
                <a:r>
                  <a:rPr lang="en-GB" dirty="0"/>
                  <a:t>Newton-Raphson converges quickly, but care in choosing sensible guessed first roots is important.</a:t>
                </a:r>
              </a:p>
              <a:p>
                <a:r>
                  <a:rPr lang="en-GB" dirty="0"/>
                  <a:t>For equations in a single variable bisection is usually robust but can be slow. Again sensible initial upper and lower bounds are needed.</a:t>
                </a:r>
              </a:p>
              <a:p>
                <a:r>
                  <a:rPr lang="en-GB" dirty="0"/>
                  <a:t>The equation is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.  Often iteration is a quick and  effective method for this type:</a:t>
                </a:r>
              </a:p>
              <a:p>
                <a:pPr lvl="1"/>
                <a:r>
                  <a:rPr lang="en-GB" dirty="0"/>
                  <a:t>Choose a first guess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namely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 3, ….</m:t>
                    </m:r>
                  </m:oMath>
                </a14:m>
                <a:r>
                  <a:rPr lang="en-GB" dirty="0"/>
                  <a:t>get the next iterate by setting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Continue until converged!</a:t>
                </a:r>
              </a:p>
              <a:p>
                <a:pPr lvl="2"/>
                <a:r>
                  <a:rPr lang="en-GB" i="1" dirty="0"/>
                  <a:t>e.g.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is a chosen small tolerance (allows zero as initial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). </a:t>
                </a:r>
              </a:p>
              <a:p>
                <a:pPr lvl="2"/>
                <a:endParaRPr lang="en-GB" dirty="0"/>
              </a:p>
              <a:p>
                <a:pPr lvl="1"/>
                <a:r>
                  <a:rPr lang="en-GB" dirty="0"/>
                  <a:t>This often works well, but is not guaranteed to converge – as before a sensible first choice is important.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A7371-2617-4D77-8D3B-E03F13133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6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7F453-E2C7-490A-8C93-618377BB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1-D Model of a Fin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AFC1CCD1-165C-41A2-8612-77F30C22B2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Heat generation in an element in this instance is negative - the loss by convection: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𝑥h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Steady-state heat equation becomes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FC1CCD1-165C-41A2-8612-77F30C22B2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3081" r="-3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be 9">
            <a:extLst>
              <a:ext uri="{FF2B5EF4-FFF2-40B4-BE49-F238E27FC236}">
                <a16:creationId xmlns="" xmlns:a16="http://schemas.microsoft.com/office/drawing/2014/main" id="{010EB979-A48D-47DA-BFAC-8ABE32D36142}"/>
              </a:ext>
            </a:extLst>
          </p:cNvPr>
          <p:cNvSpPr/>
          <p:nvPr/>
        </p:nvSpPr>
        <p:spPr>
          <a:xfrm>
            <a:off x="8995913" y="2314710"/>
            <a:ext cx="2511707" cy="1203767"/>
          </a:xfrm>
          <a:prstGeom prst="cube">
            <a:avLst>
              <a:gd name="adj" fmla="val 6057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 14">
            <a:extLst>
              <a:ext uri="{FF2B5EF4-FFF2-40B4-BE49-F238E27FC236}">
                <a16:creationId xmlns="" xmlns:a16="http://schemas.microsoft.com/office/drawing/2014/main" id="{AE2BECB9-D1B6-41CC-B584-A3D53171B6E4}"/>
              </a:ext>
            </a:extLst>
          </p:cNvPr>
          <p:cNvSpPr/>
          <p:nvPr/>
        </p:nvSpPr>
        <p:spPr>
          <a:xfrm rot="8024507">
            <a:off x="4385189" y="1914844"/>
            <a:ext cx="5671770" cy="2210426"/>
          </a:xfrm>
          <a:prstGeom prst="parallelogram">
            <a:avLst>
              <a:gd name="adj" fmla="val 1053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DDC550E4-30F7-4D04-84F2-C2BD8C1143C4}"/>
              </a:ext>
            </a:extLst>
          </p:cNvPr>
          <p:cNvSpPr/>
          <p:nvPr/>
        </p:nvSpPr>
        <p:spPr>
          <a:xfrm>
            <a:off x="6693382" y="2314710"/>
            <a:ext cx="2511707" cy="1203767"/>
          </a:xfrm>
          <a:prstGeom prst="cube">
            <a:avLst>
              <a:gd name="adj" fmla="val 6057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85C7209-B689-4EA1-A40E-BBD3579A0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2351" y="2314710"/>
            <a:ext cx="1461304" cy="1203767"/>
          </a:xfrm>
          <a:prstGeom prst="cube">
            <a:avLst>
              <a:gd name="adj" fmla="val 6057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DC09512-2A17-44C9-9397-8052ED59A661}"/>
              </a:ext>
            </a:extLst>
          </p:cNvPr>
          <p:cNvSpPr txBox="1"/>
          <p:nvPr/>
        </p:nvSpPr>
        <p:spPr>
          <a:xfrm>
            <a:off x="11003622" y="2623669"/>
            <a:ext cx="6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C8CDD2A-223B-4B1E-AA00-5D3C86A1A2C9}"/>
                  </a:ext>
                </a:extLst>
              </p:cNvPr>
              <p:cNvSpPr txBox="1"/>
              <p:nvPr/>
            </p:nvSpPr>
            <p:spPr>
              <a:xfrm>
                <a:off x="6592047" y="1135530"/>
                <a:ext cx="472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8CDD2A-223B-4B1E-AA00-5D3C86A1A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47" y="1135530"/>
                <a:ext cx="472141" cy="461665"/>
              </a:xfrm>
              <a:prstGeom prst="rect">
                <a:avLst/>
              </a:prstGeom>
              <a:blipFill>
                <a:blip r:embed="rId3"/>
                <a:stretch>
                  <a:fillRect l="-2564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14B01DA-78D9-4EB3-985D-C0B5C84256A1}"/>
                  </a:ext>
                </a:extLst>
              </p:cNvPr>
              <p:cNvSpPr txBox="1"/>
              <p:nvPr/>
            </p:nvSpPr>
            <p:spPr>
              <a:xfrm>
                <a:off x="9958842" y="1229023"/>
                <a:ext cx="472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4B01DA-78D9-4EB3-985D-C0B5C842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842" y="1229023"/>
                <a:ext cx="472141" cy="461665"/>
              </a:xfrm>
              <a:prstGeom prst="rect">
                <a:avLst/>
              </a:prstGeom>
              <a:blipFill>
                <a:blip r:embed="rId4"/>
                <a:stretch>
                  <a:fillRect l="-3896" r="-5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376AD08-0334-45A8-9D69-A3C89CAC404C}"/>
                  </a:ext>
                </a:extLst>
              </p:cNvPr>
              <p:cNvSpPr txBox="1"/>
              <p:nvPr/>
            </p:nvSpPr>
            <p:spPr>
              <a:xfrm>
                <a:off x="11447120" y="3198167"/>
                <a:ext cx="472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76AD08-0334-45A8-9D69-A3C89CAC4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120" y="3198167"/>
                <a:ext cx="472141" cy="461665"/>
              </a:xfrm>
              <a:prstGeom prst="rect">
                <a:avLst/>
              </a:prstGeom>
              <a:blipFill>
                <a:blip r:embed="rId5"/>
                <a:stretch>
                  <a:fillRect l="-3896" r="-5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89CD6C0-C02A-45B2-AEAE-6F05CE7A0B98}"/>
                  </a:ext>
                </a:extLst>
              </p:cNvPr>
              <p:cNvSpPr txBox="1"/>
              <p:nvPr/>
            </p:nvSpPr>
            <p:spPr>
              <a:xfrm>
                <a:off x="9202923" y="4142499"/>
                <a:ext cx="472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CD6C0-C02A-45B2-AEAE-6F05CE7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23" y="4142499"/>
                <a:ext cx="472141" cy="461665"/>
              </a:xfrm>
              <a:prstGeom prst="rect">
                <a:avLst/>
              </a:prstGeom>
              <a:blipFill>
                <a:blip r:embed="rId6"/>
                <a:stretch>
                  <a:fillRect l="-3896" r="-5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955F2CA-EBEB-4FF3-A2F8-EEB95E3A9C71}"/>
              </a:ext>
            </a:extLst>
          </p:cNvPr>
          <p:cNvCxnSpPr>
            <a:cxnSpLocks/>
          </p:cNvCxnSpPr>
          <p:nvPr/>
        </p:nvCxnSpPr>
        <p:spPr>
          <a:xfrm flipH="1">
            <a:off x="8379013" y="2314710"/>
            <a:ext cx="753034" cy="775125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1CB0782-099B-42B3-AFE3-F5CBF02DC16B}"/>
              </a:ext>
            </a:extLst>
          </p:cNvPr>
          <p:cNvCxnSpPr>
            <a:cxnSpLocks/>
          </p:cNvCxnSpPr>
          <p:nvPr/>
        </p:nvCxnSpPr>
        <p:spPr>
          <a:xfrm flipH="1">
            <a:off x="8379013" y="3032633"/>
            <a:ext cx="34006" cy="48584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89CA010-ADEC-4BB7-8BEE-18F3D5385F8A}"/>
              </a:ext>
            </a:extLst>
          </p:cNvPr>
          <p:cNvCxnSpPr>
            <a:cxnSpLocks/>
          </p:cNvCxnSpPr>
          <p:nvPr/>
        </p:nvCxnSpPr>
        <p:spPr>
          <a:xfrm>
            <a:off x="9153003" y="2314710"/>
            <a:ext cx="0" cy="422869"/>
          </a:xfrm>
          <a:prstGeom prst="line">
            <a:avLst/>
          </a:prstGeom>
          <a:ln w="508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E3FC709-C1D3-4AB6-8611-BBDAAB4489D5}"/>
              </a:ext>
            </a:extLst>
          </p:cNvPr>
          <p:cNvCxnSpPr>
            <a:cxnSpLocks/>
          </p:cNvCxnSpPr>
          <p:nvPr/>
        </p:nvCxnSpPr>
        <p:spPr>
          <a:xfrm flipH="1">
            <a:off x="8413019" y="2713541"/>
            <a:ext cx="753034" cy="775125"/>
          </a:xfrm>
          <a:prstGeom prst="line">
            <a:avLst/>
          </a:prstGeom>
          <a:ln w="508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C38CE0-C856-40E7-9B2C-C397663DFCA1}"/>
              </a:ext>
            </a:extLst>
          </p:cNvPr>
          <p:cNvSpPr txBox="1"/>
          <p:nvPr/>
        </p:nvSpPr>
        <p:spPr>
          <a:xfrm>
            <a:off x="8420778" y="2412243"/>
            <a:ext cx="42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691D8752-C9B8-438E-9B16-6C7596C8EDB2}"/>
              </a:ext>
            </a:extLst>
          </p:cNvPr>
          <p:cNvCxnSpPr>
            <a:cxnSpLocks/>
          </p:cNvCxnSpPr>
          <p:nvPr/>
        </p:nvCxnSpPr>
        <p:spPr>
          <a:xfrm flipV="1">
            <a:off x="6747068" y="3926541"/>
            <a:ext cx="156022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02CC07C5-DE78-4F6F-86E2-8A53C29F4B33}"/>
                  </a:ext>
                </a:extLst>
              </p:cNvPr>
              <p:cNvSpPr txBox="1"/>
              <p:nvPr/>
            </p:nvSpPr>
            <p:spPr>
              <a:xfrm>
                <a:off x="8223846" y="3744924"/>
                <a:ext cx="472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CC07C5-DE78-4F6F-86E2-8A53C29F4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846" y="3744924"/>
                <a:ext cx="47214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EEE6D95C-B147-406B-B8F3-DC9932D6939F}"/>
                  </a:ext>
                </a:extLst>
              </p:cNvPr>
              <p:cNvSpPr txBox="1"/>
              <p:nvPr/>
            </p:nvSpPr>
            <p:spPr>
              <a:xfrm>
                <a:off x="9299317" y="1848734"/>
                <a:ext cx="406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E6D95C-B147-406B-B8F3-DC9932D69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317" y="1848734"/>
                <a:ext cx="406843" cy="369332"/>
              </a:xfrm>
              <a:prstGeom prst="rect">
                <a:avLst/>
              </a:prstGeom>
              <a:blipFill>
                <a:blip r:embed="rId8"/>
                <a:stretch>
                  <a:fillRect l="-17910" r="-895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5FBA0EE5-DEEA-41AB-AD6F-2611C421D276}"/>
              </a:ext>
            </a:extLst>
          </p:cNvPr>
          <p:cNvCxnSpPr>
            <a:cxnSpLocks/>
          </p:cNvCxnSpPr>
          <p:nvPr/>
        </p:nvCxnSpPr>
        <p:spPr>
          <a:xfrm>
            <a:off x="9202923" y="2218066"/>
            <a:ext cx="65946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BCAB4BA9-4E09-4C83-9E9C-B94152F2C499}"/>
                  </a:ext>
                </a:extLst>
              </p:cNvPr>
              <p:cNvSpPr txBox="1"/>
              <p:nvPr/>
            </p:nvSpPr>
            <p:spPr>
              <a:xfrm>
                <a:off x="544426" y="5280450"/>
                <a:ext cx="5354350" cy="864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AB4BA9-4E09-4C83-9E9C-B94152F2C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6" y="5280450"/>
                <a:ext cx="5354350" cy="864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3C655B-354C-4154-8E9E-0C77C4ADCEE2}"/>
              </a:ext>
            </a:extLst>
          </p:cNvPr>
          <p:cNvSpPr txBox="1"/>
          <p:nvPr/>
        </p:nvSpPr>
        <p:spPr>
          <a:xfrm>
            <a:off x="8695987" y="5157694"/>
            <a:ext cx="295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cf.</a:t>
            </a:r>
            <a:r>
              <a:rPr lang="en-GB" sz="2800" dirty="0"/>
              <a:t> Holman (1981)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68745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1C14E1-56EB-460A-9208-C714C38C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1-D Model of a Fin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88092C1-F1BD-47CB-B05C-175FAF2A9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Put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𝑃h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𝐴𝑘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𝑃h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𝐴𝑘</m:t>
                        </m:r>
                      </m:den>
                    </m:f>
                  </m:oMath>
                </a14:m>
                <a:endParaRPr lang="en-GB" dirty="0"/>
              </a:p>
              <a:p>
                <a:pPr algn="ctr"/>
                <a:endParaRPr lang="en-GB" dirty="0"/>
              </a:p>
              <a:p>
                <a:r>
                  <a:rPr lang="en-GB" dirty="0"/>
                  <a:t>Boundary conditions are:</a:t>
                </a:r>
              </a:p>
              <a:p>
                <a:r>
                  <a:rPr lang="en-GB" dirty="0"/>
                  <a:t>CASE 1 – Semi-infinite fin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→∞.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CASE 2 – Insulated end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CASE 3 – Convection at end as well as at sides – most realistic!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092C1-F1BD-47CB-B05C-175FAF2A9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08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27310-22C3-42CB-A750-4F4E9ED5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1-D Model of a Fin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1329ED9-9710-4A7A-B7DB-0C1498EE0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General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CASE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CASE 2</a:t>
                </a:r>
              </a:p>
              <a:p>
                <a:pPr lvl="1"/>
                <a:r>
                  <a:rPr lang="en-GB" dirty="0" err="1"/>
                  <a:t>B.c.</a:t>
                </a:r>
                <a:r>
                  <a:rPr lang="en-GB" dirty="0"/>
                  <a:t> give: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29ED9-9710-4A7A-B7DB-0C1498EE0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98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6B356-E400-42F1-8566-E9DE3CD9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1-D Model of a Fin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9FD48E8-B0F5-475E-ADF0-E9DC7B8BD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CASE 2 (cont.)</a:t>
                </a:r>
              </a:p>
              <a:p>
                <a:pPr lvl="1"/>
                <a:r>
                  <a:rPr lang="en-GB" dirty="0"/>
                  <a:t>Whence it is easily shown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dirty="0"/>
                  <a:t>CASE 3 – An exercise on sheet 2.</a:t>
                </a:r>
              </a:p>
              <a:p>
                <a:r>
                  <a:rPr lang="en-GB" dirty="0"/>
                  <a:t>IN ALL CASES</a:t>
                </a:r>
              </a:p>
              <a:p>
                <a:pPr lvl="1"/>
                <a:r>
                  <a:rPr lang="en-GB" dirty="0"/>
                  <a:t>Heat dissipated by fin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𝑘𝐴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𝜕𝜃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D48E8-B0F5-475E-ADF0-E9DC7B8BD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93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148FD-DAD3-42CB-AE70-0D417A79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Session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162ED-5ACA-47E9-8B82-D8580EE3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A reminder of the diffusion equation.</a:t>
            </a:r>
          </a:p>
          <a:p>
            <a:r>
              <a:rPr lang="en-GB" sz="3200" dirty="0"/>
              <a:t>Applications including heat transfer and diffusion of substances. </a:t>
            </a:r>
          </a:p>
          <a:p>
            <a:r>
              <a:rPr lang="en-GB" sz="3200" dirty="0"/>
              <a:t>Common boundary conditions. </a:t>
            </a:r>
          </a:p>
          <a:p>
            <a:r>
              <a:rPr lang="en-GB" sz="3200" dirty="0"/>
              <a:t>Some analytical solutions in steady state and time-dependent cases. </a:t>
            </a:r>
          </a:p>
          <a:p>
            <a:r>
              <a:rPr lang="en-GB" sz="3200" dirty="0"/>
              <a:t>Numerical solution schemes including finite differences. </a:t>
            </a:r>
          </a:p>
          <a:p>
            <a:r>
              <a:rPr lang="en-GB" sz="3200" dirty="0"/>
              <a:t>Brief introduction to the finite element method describing the huge role of the latter in engineering. </a:t>
            </a:r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7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4746526B-A123-401D-B804-1F311AF49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GB" dirty="0"/>
                  <a:t>No internal heat generation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Seek solution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46526B-A123-401D-B804-1F311AF49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7FF52-19EE-4245-A230-25DD45E9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2-D Steady-State – A Special Solution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7D690F0-D83B-4B06-AAA4-6D92500E54D2}"/>
                  </a:ext>
                </a:extLst>
              </p:cNvPr>
              <p:cNvSpPr/>
              <p:nvPr/>
            </p:nvSpPr>
            <p:spPr>
              <a:xfrm>
                <a:off x="4585894" y="2499675"/>
                <a:ext cx="2513893" cy="812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,  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D690F0-D83B-4B06-AAA4-6D92500E5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94" y="2499675"/>
                <a:ext cx="2513893" cy="812274"/>
              </a:xfrm>
              <a:prstGeom prst="rect">
                <a:avLst/>
              </a:prstGeom>
              <a:blipFill>
                <a:blip r:embed="rId3"/>
                <a:stretch>
                  <a:fillRect r="-1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86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28779-168A-4069-BD83-D6AF31D0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2-D Steady-State –Special Solutions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2700597A-6EA1-412A-83EB-179101023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Separation of variables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Solution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700597A-6EA1-412A-83EB-179101023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375FF8B1-E5C9-429C-B67A-39F4A67682F6}"/>
                  </a:ext>
                </a:extLst>
              </p:cNvPr>
              <p:cNvSpPr/>
              <p:nvPr/>
            </p:nvSpPr>
            <p:spPr>
              <a:xfrm>
                <a:off x="4597303" y="2560963"/>
                <a:ext cx="2807500" cy="812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5FF8B1-E5C9-429C-B67A-39F4A6768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03" y="2560963"/>
                <a:ext cx="2807500" cy="812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240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CA66D-359C-4D12-8D2A-CF5CE4B7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2-D Steady-State –Special Solutions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67808A5-DDD3-4FA9-8FE4-1CB5D6567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Solution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𝑒𝑐𝑜𝑠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𝑓𝑠𝑖𝑛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𝑀𝑦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With a similar solution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dirty="0">
                    <a:ea typeface="Cambria Math" panose="02040503050406030204" pitchFamily="18" charset="0"/>
                  </a:rPr>
                  <a:t>Analytical solutions like this are of limited application directly but they can be very useful for checking numerical codes with non-trivial test cases. </a:t>
                </a:r>
              </a:p>
              <a:p>
                <a:r>
                  <a:rPr lang="en-GB" dirty="0">
                    <a:ea typeface="Cambria Math" panose="02040503050406030204" pitchFamily="18" charset="0"/>
                  </a:rPr>
                  <a:t>Obviously the boundary conditions must be compatible with the above solutions.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808A5-DDD3-4FA9-8FE4-1CB5D6567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39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A5C53-2FED-4BD9-8F9B-09D2887A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9041" cy="1325563"/>
          </a:xfrm>
        </p:spPr>
        <p:txBody>
          <a:bodyPr/>
          <a:lstStyle/>
          <a:p>
            <a:r>
              <a:rPr lang="en-GB" dirty="0"/>
              <a:t>Time-Dependent Heat Conduction – The Slab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5865CF7-6BF7-4FE3-AD28-E0B372BAE5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Consider an effectively infinite  slab occupying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It is heated by maintaining the temperature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b="0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en-GB" b="0" dirty="0"/>
              </a:p>
              <a:p>
                <a:r>
                  <a:rPr lang="en-GB" b="0" dirty="0"/>
                  <a:t>The wall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/>
                  <a:t> is fully insulated. </a:t>
                </a:r>
              </a:p>
              <a:p>
                <a:r>
                  <a:rPr lang="en-GB" dirty="0"/>
                  <a:t>It is initially at room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is effectively a one-dimensional time-dependent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65CF7-6BF7-4FE3-AD28-E0B372BAE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801" r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31B4FEB-252C-4ADE-B952-C14C14BA9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38706AD-F560-4F44-8A0E-94E59262B8A6}"/>
                  </a:ext>
                </a:extLst>
              </p:cNvPr>
              <p:cNvSpPr txBox="1"/>
              <p:nvPr/>
            </p:nvSpPr>
            <p:spPr>
              <a:xfrm>
                <a:off x="11114319" y="4933244"/>
                <a:ext cx="100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8706AD-F560-4F44-8A0E-94E59262B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319" y="4933244"/>
                <a:ext cx="100559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26955AA-F983-4058-982D-A0DCEF6DCF2F}"/>
              </a:ext>
            </a:extLst>
          </p:cNvPr>
          <p:cNvGrpSpPr/>
          <p:nvPr/>
        </p:nvGrpSpPr>
        <p:grpSpPr>
          <a:xfrm>
            <a:off x="7923968" y="2039595"/>
            <a:ext cx="2922608" cy="4272305"/>
            <a:chOff x="7373073" y="1874038"/>
            <a:chExt cx="2922608" cy="427230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AB1C0F3-3A6B-4F55-B332-C425A4EB9459}"/>
                </a:ext>
              </a:extLst>
            </p:cNvPr>
            <p:cNvSpPr/>
            <p:nvPr/>
          </p:nvSpPr>
          <p:spPr>
            <a:xfrm>
              <a:off x="7373073" y="2351774"/>
              <a:ext cx="2922608" cy="32872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BBB7301-61A0-4933-8E25-42B1CDA44C8B}"/>
                </a:ext>
              </a:extLst>
            </p:cNvPr>
            <p:cNvSpPr/>
            <p:nvPr/>
          </p:nvSpPr>
          <p:spPr>
            <a:xfrm>
              <a:off x="7373073" y="1874038"/>
              <a:ext cx="2922608" cy="507358"/>
            </a:xfrm>
            <a:prstGeom prst="rect">
              <a:avLst/>
            </a:prstGeom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1000">
                  <a:schemeClr val="accent2">
                    <a:lumMod val="60000"/>
                    <a:lumOff val="40000"/>
                  </a:schemeClr>
                </a:gs>
                <a:gs pos="87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1B478F2-D5B4-482E-A8AA-976815EA2C18}"/>
                </a:ext>
              </a:extLst>
            </p:cNvPr>
            <p:cNvSpPr/>
            <p:nvPr/>
          </p:nvSpPr>
          <p:spPr>
            <a:xfrm rot="10800000">
              <a:off x="7373073" y="5638985"/>
              <a:ext cx="2922608" cy="507358"/>
            </a:xfrm>
            <a:prstGeom prst="rect">
              <a:avLst/>
            </a:prstGeom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1000">
                  <a:schemeClr val="accent2">
                    <a:lumMod val="60000"/>
                    <a:lumOff val="40000"/>
                  </a:schemeClr>
                </a:gs>
                <a:gs pos="87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108CEA8D-F13A-4BBB-943F-8916AB242404}"/>
                    </a:ext>
                  </a:extLst>
                </p:cNvPr>
                <p:cNvSpPr txBox="1"/>
                <p:nvPr/>
              </p:nvSpPr>
              <p:spPr>
                <a:xfrm>
                  <a:off x="7845528" y="2557201"/>
                  <a:ext cx="221490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GB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3200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08CEA8D-F13A-4BBB-943F-8916AB242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528" y="2557201"/>
                  <a:ext cx="2214902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Arrow: Left 17">
              <a:extLst>
                <a:ext uri="{FF2B5EF4-FFF2-40B4-BE49-F238E27FC236}">
                  <a16:creationId xmlns="" xmlns:a16="http://schemas.microsoft.com/office/drawing/2014/main" id="{E993F355-3AB0-4B69-95B2-0A7C4F93FBA6}"/>
                </a:ext>
              </a:extLst>
            </p:cNvPr>
            <p:cNvSpPr/>
            <p:nvPr/>
          </p:nvSpPr>
          <p:spPr>
            <a:xfrm>
              <a:off x="8743576" y="3414208"/>
              <a:ext cx="1381795" cy="97666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48BDD286-76DF-4EED-B423-FAF04AF278CD}"/>
                    </a:ext>
                  </a:extLst>
                </p:cNvPr>
                <p:cNvSpPr/>
                <p:nvPr/>
              </p:nvSpPr>
              <p:spPr>
                <a:xfrm>
                  <a:off x="7492759" y="4566174"/>
                  <a:ext cx="2683235" cy="9569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f>
                          <m:fPr>
                            <m:ctrlP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8BDD286-76DF-4EED-B423-FAF04AF278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759" y="4566174"/>
                  <a:ext cx="2683235" cy="9569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41064407-6C04-4938-904D-EEAC97A04B76}"/>
                  </a:ext>
                </a:extLst>
              </p:cNvPr>
              <p:cNvSpPr/>
              <p:nvPr/>
            </p:nvSpPr>
            <p:spPr>
              <a:xfrm>
                <a:off x="5958362" y="3509892"/>
                <a:ext cx="1890710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064407-6C04-4938-904D-EEAC97A04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62" y="3509892"/>
                <a:ext cx="1890710" cy="911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56FEE8DF-1E02-40FA-9738-76097BC06FEE}"/>
              </a:ext>
            </a:extLst>
          </p:cNvPr>
          <p:cNvCxnSpPr>
            <a:cxnSpLocks/>
          </p:cNvCxnSpPr>
          <p:nvPr/>
        </p:nvCxnSpPr>
        <p:spPr>
          <a:xfrm>
            <a:off x="7925272" y="4535038"/>
            <a:ext cx="3667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8297263-8FC1-4408-853C-4CCD55AB6AAA}"/>
                  </a:ext>
                </a:extLst>
              </p:cNvPr>
              <p:cNvSpPr txBox="1"/>
              <p:nvPr/>
            </p:nvSpPr>
            <p:spPr>
              <a:xfrm>
                <a:off x="11572417" y="410396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297263-8FC1-4408-853C-4CCD55AB6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417" y="4103964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98602BBF-B219-409C-88B0-7AED590AFA66}"/>
                  </a:ext>
                </a:extLst>
              </p:cNvPr>
              <p:cNvSpPr txBox="1"/>
              <p:nvPr/>
            </p:nvSpPr>
            <p:spPr>
              <a:xfrm>
                <a:off x="10875783" y="3550944"/>
                <a:ext cx="667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602BBF-B219-409C-88B0-7AED590AF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783" y="3550944"/>
                <a:ext cx="6674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C7B2227-B754-4A5F-9E59-DA814267DFBE}"/>
                  </a:ext>
                </a:extLst>
              </p:cNvPr>
              <p:cNvSpPr txBox="1"/>
              <p:nvPr/>
            </p:nvSpPr>
            <p:spPr>
              <a:xfrm>
                <a:off x="6979519" y="5007985"/>
                <a:ext cx="9964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7B2227-B754-4A5F-9E59-DA814267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19" y="5007985"/>
                <a:ext cx="9964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06D9FB5-D18C-4E93-A277-BB39EBD46780}"/>
              </a:ext>
            </a:extLst>
          </p:cNvPr>
          <p:cNvCxnSpPr>
            <a:cxnSpLocks/>
          </p:cNvCxnSpPr>
          <p:nvPr/>
        </p:nvCxnSpPr>
        <p:spPr>
          <a:xfrm flipH="1" flipV="1">
            <a:off x="10877087" y="4596793"/>
            <a:ext cx="394679" cy="448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B444AB11-BCDB-4252-A594-21C4F18D5563}"/>
              </a:ext>
            </a:extLst>
          </p:cNvPr>
          <p:cNvCxnSpPr/>
          <p:nvPr/>
        </p:nvCxnSpPr>
        <p:spPr>
          <a:xfrm flipV="1">
            <a:off x="7448559" y="4602310"/>
            <a:ext cx="447506" cy="4729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3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5C5728-A135-44B5-ADA3-1E137F40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Slab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62197D9-43F9-4865-9370-E0F11D842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Set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  <a:p>
                <a:r>
                  <a:rPr lang="en-GB" dirty="0"/>
                  <a:t>Seek solution by separation of variables: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set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𝜆𝛽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/>
                  <a:t>The minus on the right allows satisfaction of the boundary conditions.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197D9-43F9-4865-9370-E0F11D842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754" b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BFD1CF6-4DC7-4B8B-998F-B368B004017D}"/>
                  </a:ext>
                </a:extLst>
              </p:cNvPr>
              <p:cNvSpPr/>
              <p:nvPr/>
            </p:nvSpPr>
            <p:spPr>
              <a:xfrm>
                <a:off x="7958894" y="2298071"/>
                <a:ext cx="2478244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FD1CF6-4DC7-4B8B-998F-B368B0040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894" y="2298071"/>
                <a:ext cx="2478244" cy="766428"/>
              </a:xfrm>
              <a:prstGeom prst="rect">
                <a:avLst/>
              </a:prstGeom>
              <a:blipFill>
                <a:blip r:embed="rId3"/>
                <a:stretch>
                  <a:fillRect r="-1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47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5B5612-2226-46EB-B3AD-31B22DA9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Slab –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43C20FA-BBA4-4655-8788-9593DA50E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4256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The general solution that can possibly fit the boundary conditions is the Fourier 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are constants.</a:t>
                </a:r>
              </a:p>
              <a:p>
                <a:r>
                  <a:rPr lang="en-GB" dirty="0"/>
                  <a:t>The zero flux condition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The constant </a:t>
                </a:r>
                <a:r>
                  <a:rPr lang="en-GB" dirty="0" err="1"/>
                  <a:t>Dirichlet</a:t>
                </a:r>
                <a:r>
                  <a:rPr lang="en-GB" dirty="0"/>
                  <a:t> condition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requires the terms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to vanish which in turn requires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; 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even and &gt; 0;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dirty="0"/>
                  <a:t>,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odd.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C20FA-BBA4-4655-8788-9593DA50E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256" y="1825625"/>
                <a:ext cx="10515600" cy="4351338"/>
              </a:xfrm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765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32836-5012-4126-B068-3A363327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Slab –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727EBAB-32E9-4B63-A62E-7F3495696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The solution is thus</a:t>
                </a:r>
              </a:p>
              <a:p>
                <a:pPr marL="0" indent="0" algn="ctr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𝑜𝑑𝑑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func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are found by using the initial condition and the orthogonality relationship: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𝑜𝑑𝑑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𝑛𝑥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7EBAB-32E9-4B63-A62E-7F3495696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80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DE5C6-43B2-45C9-8ACC-BE2D04BB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Slab –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EB15A49-BA78-43B0-B7B1-3326F87D6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full solution is thus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𝑜𝑑𝑑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𝑛𝑥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15A49-BA78-43B0-B7B1-3326F87D6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615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C103F-A650-4490-B2B2-3DCE569D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Slab - 7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005ABAB-F3F5-42E5-A0EC-C7804725097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Carslaw and Jaeger gives this solution and show how the temperature as a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evolves with time.</a:t>
                </a:r>
              </a:p>
              <a:p>
                <a:r>
                  <a:rPr lang="en-GB" dirty="0"/>
                  <a:t>The figure shows the evolution schematically.</a:t>
                </a:r>
              </a:p>
              <a:p>
                <a:r>
                  <a:rPr lang="en-GB" dirty="0"/>
                  <a:t>Actual calculation for another case in a moment.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ABAB-F3F5-42E5-A0EC-C78047250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12618D-025F-492C-8681-A283F5E35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CAA7A595-6EA6-4725-B192-C49FDE9FDE26}"/>
              </a:ext>
            </a:extLst>
          </p:cNvPr>
          <p:cNvCxnSpPr>
            <a:cxnSpLocks/>
          </p:cNvCxnSpPr>
          <p:nvPr/>
        </p:nvCxnSpPr>
        <p:spPr>
          <a:xfrm>
            <a:off x="6672805" y="5822066"/>
            <a:ext cx="51912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36B558B-9C65-4B53-A28D-5ECF2B08DDDA}"/>
              </a:ext>
            </a:extLst>
          </p:cNvPr>
          <p:cNvCxnSpPr>
            <a:cxnSpLocks/>
          </p:cNvCxnSpPr>
          <p:nvPr/>
        </p:nvCxnSpPr>
        <p:spPr>
          <a:xfrm flipV="1">
            <a:off x="6735565" y="1690688"/>
            <a:ext cx="0" cy="4134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162981E-C1EE-428F-B221-87BE40922782}"/>
              </a:ext>
            </a:extLst>
          </p:cNvPr>
          <p:cNvCxnSpPr>
            <a:cxnSpLocks/>
          </p:cNvCxnSpPr>
          <p:nvPr/>
        </p:nvCxnSpPr>
        <p:spPr>
          <a:xfrm flipH="1">
            <a:off x="10308195" y="1876612"/>
            <a:ext cx="29394" cy="3945453"/>
          </a:xfrm>
          <a:prstGeom prst="line">
            <a:avLst/>
          </a:prstGeom>
          <a:ln w="539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51A8769-4EDA-4A20-B8AC-7CC4B4568A4B}"/>
              </a:ext>
            </a:extLst>
          </p:cNvPr>
          <p:cNvCxnSpPr>
            <a:cxnSpLocks/>
          </p:cNvCxnSpPr>
          <p:nvPr/>
        </p:nvCxnSpPr>
        <p:spPr>
          <a:xfrm flipV="1">
            <a:off x="6735565" y="5822065"/>
            <a:ext cx="3444369" cy="1"/>
          </a:xfrm>
          <a:prstGeom prst="line">
            <a:avLst/>
          </a:prstGeom>
          <a:ln w="539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5D67AFDE-6F30-4974-ACC4-942D434B561E}"/>
              </a:ext>
            </a:extLst>
          </p:cNvPr>
          <p:cNvSpPr/>
          <p:nvPr/>
        </p:nvSpPr>
        <p:spPr>
          <a:xfrm rot="5400000">
            <a:off x="3224579" y="-1265756"/>
            <a:ext cx="7946653" cy="6228990"/>
          </a:xfrm>
          <a:prstGeom prst="arc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6CD70454-33EF-4DDD-A8E6-300774EB164D}"/>
              </a:ext>
            </a:extLst>
          </p:cNvPr>
          <p:cNvSpPr/>
          <p:nvPr/>
        </p:nvSpPr>
        <p:spPr>
          <a:xfrm rot="5400000">
            <a:off x="3493546" y="-1931867"/>
            <a:ext cx="7007368" cy="6621930"/>
          </a:xfrm>
          <a:prstGeom prst="arc">
            <a:avLst>
              <a:gd name="adj1" fmla="val 16698340"/>
              <a:gd name="adj2" fmla="val 248904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33B8608C-1585-49C2-AC7F-791C41577860}"/>
              </a:ext>
            </a:extLst>
          </p:cNvPr>
          <p:cNvSpPr/>
          <p:nvPr/>
        </p:nvSpPr>
        <p:spPr>
          <a:xfrm rot="5400000">
            <a:off x="3366203" y="-3763798"/>
            <a:ext cx="7342407" cy="7569844"/>
          </a:xfrm>
          <a:prstGeom prst="arc">
            <a:avLst>
              <a:gd name="adj1" fmla="val 17994191"/>
              <a:gd name="adj2" fmla="val 281580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20E04111-245D-4E6B-9209-FCA59873C196}"/>
              </a:ext>
            </a:extLst>
          </p:cNvPr>
          <p:cNvSpPr/>
          <p:nvPr/>
        </p:nvSpPr>
        <p:spPr>
          <a:xfrm rot="5400000">
            <a:off x="3524646" y="-1931867"/>
            <a:ext cx="7007368" cy="6621930"/>
          </a:xfrm>
          <a:prstGeom prst="arc">
            <a:avLst>
              <a:gd name="adj1" fmla="val 16698340"/>
              <a:gd name="adj2" fmla="val 248904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CE784AAE-9CE8-4405-926A-3E6FA864454B}"/>
              </a:ext>
            </a:extLst>
          </p:cNvPr>
          <p:cNvSpPr/>
          <p:nvPr/>
        </p:nvSpPr>
        <p:spPr>
          <a:xfrm rot="5400000">
            <a:off x="5144957" y="-5116007"/>
            <a:ext cx="3437662" cy="11250592"/>
          </a:xfrm>
          <a:prstGeom prst="arc">
            <a:avLst>
              <a:gd name="adj1" fmla="val 17470847"/>
              <a:gd name="adj2" fmla="val 281580"/>
            </a:avLst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7C65A20-CB56-4D35-A694-3E78674891D3}"/>
                  </a:ext>
                </a:extLst>
              </p:cNvPr>
              <p:cNvSpPr txBox="1"/>
              <p:nvPr/>
            </p:nvSpPr>
            <p:spPr>
              <a:xfrm>
                <a:off x="11123271" y="5197033"/>
                <a:ext cx="74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C65A20-CB56-4D35-A694-3E7867489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271" y="5197033"/>
                <a:ext cx="7407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78AB14-EED7-48DF-ABC3-A376C38967F2}"/>
              </a:ext>
            </a:extLst>
          </p:cNvPr>
          <p:cNvSpPr txBox="1"/>
          <p:nvPr/>
        </p:nvSpPr>
        <p:spPr>
          <a:xfrm>
            <a:off x="6548710" y="5840478"/>
            <a:ext cx="78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8BC462BC-1DF4-48B7-803C-07233B88942F}"/>
                  </a:ext>
                </a:extLst>
              </p:cNvPr>
              <p:cNvSpPr txBox="1"/>
              <p:nvPr/>
            </p:nvSpPr>
            <p:spPr>
              <a:xfrm>
                <a:off x="9884338" y="5787132"/>
                <a:ext cx="7941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C462BC-1DF4-48B7-803C-07233B889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338" y="5787132"/>
                <a:ext cx="7941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871295E-8EBC-4792-876D-973C781D526B}"/>
                  </a:ext>
                </a:extLst>
              </p:cNvPr>
              <p:cNvSpPr txBox="1"/>
              <p:nvPr/>
            </p:nvSpPr>
            <p:spPr>
              <a:xfrm>
                <a:off x="5900328" y="1975990"/>
                <a:ext cx="7941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71295E-8EBC-4792-876D-973C781D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328" y="1975990"/>
                <a:ext cx="7941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Up 30">
            <a:extLst>
              <a:ext uri="{FF2B5EF4-FFF2-40B4-BE49-F238E27FC236}">
                <a16:creationId xmlns="" xmlns:a16="http://schemas.microsoft.com/office/drawing/2014/main" id="{22B37BD9-9EF2-42E3-A9F7-6743690762A4}"/>
              </a:ext>
            </a:extLst>
          </p:cNvPr>
          <p:cNvSpPr/>
          <p:nvPr/>
        </p:nvSpPr>
        <p:spPr>
          <a:xfrm rot="19458374">
            <a:off x="8648135" y="2020266"/>
            <a:ext cx="389808" cy="3216413"/>
          </a:xfrm>
          <a:prstGeom prst="upArrow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C9BCEE4-E8F9-4E8D-BC99-3E6D7AAE6EAD}"/>
              </a:ext>
            </a:extLst>
          </p:cNvPr>
          <p:cNvSpPr txBox="1"/>
          <p:nvPr/>
        </p:nvSpPr>
        <p:spPr>
          <a:xfrm rot="3201754">
            <a:off x="8001546" y="3649849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86740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71BF0-7281-4008-9769-84C68B83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Conduction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CFD5D3-EE08-47B6-9EDE-E86C118A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THE Book is </a:t>
            </a:r>
            <a:r>
              <a:rPr lang="en-GB" b="1" dirty="0" err="1">
                <a:solidFill>
                  <a:srgbClr val="0070C0"/>
                </a:solidFill>
              </a:rPr>
              <a:t>Carslaw</a:t>
            </a:r>
            <a:r>
              <a:rPr lang="en-GB" b="1" dirty="0">
                <a:solidFill>
                  <a:srgbClr val="0070C0"/>
                </a:solidFill>
              </a:rPr>
              <a:t> and Jaeger</a:t>
            </a:r>
            <a:r>
              <a:rPr lang="en-GB" dirty="0"/>
              <a:t>, which gives a host of solutions for different geometries and boundary conditions (including the slab problem we have just done).</a:t>
            </a:r>
          </a:p>
          <a:p>
            <a:r>
              <a:rPr lang="en-GB" dirty="0"/>
              <a:t>Astonishingly the solutions were undertaken by hand calculation – probably using mechanical adding machines.</a:t>
            </a:r>
          </a:p>
          <a:p>
            <a:r>
              <a:rPr lang="en-GB" dirty="0"/>
              <a:t>The special solutions presented in such detail remain a permanent means of validating today’s numerical codes – I have used the book for just this purpose for a spherically symmetric problem (to come)</a:t>
            </a:r>
          </a:p>
        </p:txBody>
      </p:sp>
    </p:spTree>
    <p:extLst>
      <p:ext uri="{BB962C8B-B14F-4D97-AF65-F5344CB8AC3E}">
        <p14:creationId xmlns:p14="http://schemas.microsoft.com/office/powerpoint/2010/main" val="212092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BCAEC5-02BC-4487-BC78-2F4AAB7A8580}"/>
              </a:ext>
            </a:extLst>
          </p:cNvPr>
          <p:cNvSpPr txBox="1"/>
          <p:nvPr/>
        </p:nvSpPr>
        <p:spPr>
          <a:xfrm>
            <a:off x="4456328" y="3046711"/>
            <a:ext cx="237859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INDUSTRIAL MATHEMATICS USED BY JC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7AD68E-4529-4E60-9508-530E556BC17B}"/>
              </a:ext>
            </a:extLst>
          </p:cNvPr>
          <p:cNvSpPr txBox="1"/>
          <p:nvPr/>
        </p:nvSpPr>
        <p:spPr>
          <a:xfrm>
            <a:off x="7276767" y="1816042"/>
            <a:ext cx="18168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2400" dirty="0"/>
              <a:t>MECHANICS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189295-6F51-4B7D-9AD2-CAD638388F7D}"/>
              </a:ext>
            </a:extLst>
          </p:cNvPr>
          <p:cNvSpPr txBox="1"/>
          <p:nvPr/>
        </p:nvSpPr>
        <p:spPr>
          <a:xfrm>
            <a:off x="9660128" y="4354911"/>
            <a:ext cx="173317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2400" dirty="0"/>
              <a:t>CHEMISTRY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C2F283-0961-46CF-BCE4-83ADB8C3A12F}"/>
              </a:ext>
            </a:extLst>
          </p:cNvPr>
          <p:cNvSpPr txBox="1"/>
          <p:nvPr/>
        </p:nvSpPr>
        <p:spPr>
          <a:xfrm>
            <a:off x="7339103" y="3502354"/>
            <a:ext cx="18168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2400" dirty="0"/>
              <a:t>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AA4C93-70C9-46C6-A506-099DFD13E8A3}"/>
              </a:ext>
            </a:extLst>
          </p:cNvPr>
          <p:cNvSpPr txBox="1"/>
          <p:nvPr/>
        </p:nvSpPr>
        <p:spPr>
          <a:xfrm>
            <a:off x="914400" y="1862209"/>
            <a:ext cx="2811930" cy="830997"/>
          </a:xfrm>
          <a:prstGeom prst="rect">
            <a:avLst/>
          </a:prstGeom>
          <a:solidFill>
            <a:srgbClr val="FF0000">
              <a:alpha val="50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ELECTROMAGNETIC THEORY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72FC83-A56E-4DF1-89B2-F6A1CF5DA2D9}"/>
              </a:ext>
            </a:extLst>
          </p:cNvPr>
          <p:cNvSpPr txBox="1"/>
          <p:nvPr/>
        </p:nvSpPr>
        <p:spPr>
          <a:xfrm>
            <a:off x="914400" y="2894666"/>
            <a:ext cx="2811930" cy="461665"/>
          </a:xfrm>
          <a:prstGeom prst="rect">
            <a:avLst/>
          </a:prstGeom>
          <a:solidFill>
            <a:srgbClr val="FF0000">
              <a:alpha val="50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CONTROL THEORY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91EF3D1C-C961-4764-AFB0-C3777967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23" y="476291"/>
            <a:ext cx="10515600" cy="1325563"/>
          </a:xfrm>
        </p:spPr>
        <p:txBody>
          <a:bodyPr/>
          <a:lstStyle/>
          <a:p>
            <a:r>
              <a:rPr lang="en-GB" b="1" dirty="0"/>
              <a:t>Industrial Mathematics Encountered by JC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84A7CD-00F3-4E69-A504-0D7C4A88D3B9}"/>
              </a:ext>
            </a:extLst>
          </p:cNvPr>
          <p:cNvSpPr txBox="1"/>
          <p:nvPr/>
        </p:nvSpPr>
        <p:spPr>
          <a:xfrm>
            <a:off x="930835" y="3583828"/>
            <a:ext cx="2811930" cy="461665"/>
          </a:xfrm>
          <a:prstGeom prst="rect">
            <a:avLst/>
          </a:prstGeom>
          <a:solidFill>
            <a:srgbClr val="FF0000">
              <a:alpha val="50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SIGNAL PROCESSING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A0C9B2-482F-4C81-8BEA-3F89DFC8B913}"/>
              </a:ext>
            </a:extLst>
          </p:cNvPr>
          <p:cNvSpPr txBox="1"/>
          <p:nvPr/>
        </p:nvSpPr>
        <p:spPr>
          <a:xfrm>
            <a:off x="7339103" y="5121073"/>
            <a:ext cx="214555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2400" dirty="0"/>
              <a:t>OPTIMISATION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D65F688-F8A0-44B7-B167-841DA2DE4945}"/>
              </a:ext>
            </a:extLst>
          </p:cNvPr>
          <p:cNvSpPr txBox="1"/>
          <p:nvPr/>
        </p:nvSpPr>
        <p:spPr>
          <a:xfrm>
            <a:off x="1310341" y="5676563"/>
            <a:ext cx="970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Arrows join most of the above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N.B. </a:t>
            </a:r>
            <a:r>
              <a:rPr lang="en-GB" sz="2400" dirty="0"/>
              <a:t>No attempt at definitive list of Industrial Mathematics , </a:t>
            </a:r>
            <a:r>
              <a:rPr lang="en-GB" sz="2400" i="1" dirty="0"/>
              <a:t>e.g.</a:t>
            </a:r>
            <a:r>
              <a:rPr lang="en-GB" sz="2400" dirty="0"/>
              <a:t> Image Processing, Big Data, Formal Methods, Financial Mathematics are missing.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9C71CC-5F7A-4AEB-96C8-18591AF502DE}"/>
              </a:ext>
            </a:extLst>
          </p:cNvPr>
          <p:cNvSpPr txBox="1"/>
          <p:nvPr/>
        </p:nvSpPr>
        <p:spPr>
          <a:xfrm>
            <a:off x="914400" y="4275972"/>
            <a:ext cx="2811930" cy="461665"/>
          </a:xfrm>
          <a:prstGeom prst="rect">
            <a:avLst/>
          </a:prstGeom>
          <a:solidFill>
            <a:srgbClr val="FF0000">
              <a:alpha val="50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FD9E04-F8E0-43E1-A9C6-FD0DF33F9460}"/>
              </a:ext>
            </a:extLst>
          </p:cNvPr>
          <p:cNvSpPr txBox="1"/>
          <p:nvPr/>
        </p:nvSpPr>
        <p:spPr>
          <a:xfrm>
            <a:off x="959223" y="4960002"/>
            <a:ext cx="2811930" cy="461665"/>
          </a:xfrm>
          <a:prstGeom prst="rect">
            <a:avLst/>
          </a:prstGeom>
          <a:solidFill>
            <a:srgbClr val="FF0000">
              <a:alpha val="50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PROBABILITY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5908D07-67FF-4858-9BD1-BF31D1D043F4}"/>
              </a:ext>
            </a:extLst>
          </p:cNvPr>
          <p:cNvSpPr txBox="1"/>
          <p:nvPr/>
        </p:nvSpPr>
        <p:spPr>
          <a:xfrm>
            <a:off x="7339103" y="4163180"/>
            <a:ext cx="181684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2400" dirty="0"/>
              <a:t>NUMERICAL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B13340-23D4-4C23-B074-3BB74B7F6703}"/>
              </a:ext>
            </a:extLst>
          </p:cNvPr>
          <p:cNvSpPr txBox="1"/>
          <p:nvPr/>
        </p:nvSpPr>
        <p:spPr>
          <a:xfrm>
            <a:off x="9660128" y="2477466"/>
            <a:ext cx="173317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APPLIED PHYSICS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48AE87-020C-46C4-BD59-E9E4E2E6CCCB}"/>
              </a:ext>
            </a:extLst>
          </p:cNvPr>
          <p:cNvSpPr txBox="1"/>
          <p:nvPr/>
        </p:nvSpPr>
        <p:spPr>
          <a:xfrm>
            <a:off x="9660127" y="3585709"/>
            <a:ext cx="19581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GB" sz="2400" dirty="0"/>
              <a:t>ENGINEERING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200D97E-9F73-405A-9CE4-E1F9EEBF542F}"/>
              </a:ext>
            </a:extLst>
          </p:cNvPr>
          <p:cNvSpPr txBox="1"/>
          <p:nvPr/>
        </p:nvSpPr>
        <p:spPr>
          <a:xfrm>
            <a:off x="7276767" y="2444854"/>
            <a:ext cx="181684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HEAT TRANSFER</a:t>
            </a:r>
          </a:p>
        </p:txBody>
      </p:sp>
    </p:spTree>
    <p:extLst>
      <p:ext uri="{BB962C8B-B14F-4D97-AF65-F5344CB8AC3E}">
        <p14:creationId xmlns:p14="http://schemas.microsoft.com/office/powerpoint/2010/main" val="1358256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9D5D7B-1280-4C79-87FB-8111D19C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Cylindrical and Spherical </a:t>
            </a:r>
            <a:r>
              <a:rPr lang="en-GB" dirty="0" err="1"/>
              <a:t>Polars</a:t>
            </a:r>
            <a:r>
              <a:rPr lang="en-GB" dirty="0"/>
              <a:t> with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C6C6128-9C09-47EC-B4F0-827AC78ED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Two much used operators.</a:t>
                </a:r>
              </a:p>
              <a:p>
                <a:r>
                  <a:rPr lang="en-GB" dirty="0"/>
                  <a:t>Cylindrical </a:t>
                </a:r>
                <a:r>
                  <a:rPr lang="en-GB" dirty="0" err="1"/>
                  <a:t>polars</a:t>
                </a:r>
                <a:r>
                  <a:rPr lang="en-GB" dirty="0"/>
                  <a:t> with </a:t>
                </a:r>
                <a:r>
                  <a:rPr lang="en-GB" dirty="0" err="1"/>
                  <a:t>axisymmetry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/>
                  <a:t>Spherical </a:t>
                </a:r>
                <a:r>
                  <a:rPr lang="en-GB" dirty="0" err="1"/>
                  <a:t>polars</a:t>
                </a:r>
                <a:r>
                  <a:rPr lang="en-GB" dirty="0"/>
                  <a:t> with spherical symmetry: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C6128-9C09-47EC-B4F0-827AC78ED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97AAC-7B51-42E3-8271-D9C1B22F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Heating of Sphere from Room Temperature by Applying Higher Temperature at Surface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C78D17-6C90-40D5-A20F-DFC223E42C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This is the example I have used myself in developing a  model of the reaction of a sphere of explosive whose surface is held at a fixed temperature.</a:t>
            </a:r>
          </a:p>
          <a:p>
            <a:r>
              <a:rPr lang="en-GB" dirty="0" err="1"/>
              <a:t>Carslaw</a:t>
            </a:r>
            <a:r>
              <a:rPr lang="en-GB" dirty="0"/>
              <a:t> and Jaeger plot non-dimensional temperature against non-dimensional radius at non-dimensional times.</a:t>
            </a:r>
          </a:p>
          <a:p>
            <a:r>
              <a:rPr lang="en-GB" dirty="0"/>
              <a:t>Solution is essentially the same for any material, any imposed temperature!</a:t>
            </a:r>
          </a:p>
          <a:p>
            <a:r>
              <a:rPr lang="en-GB" dirty="0"/>
              <a:t>There is an analogous solution for a cylinder.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001D04A-E15C-4AC1-B7AA-B8EF7B0AD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"/>
          <a:stretch/>
        </p:blipFill>
        <p:spPr>
          <a:xfrm>
            <a:off x="6172202" y="2064070"/>
            <a:ext cx="5915846" cy="4039362"/>
          </a:xfrm>
        </p:spPr>
      </p:pic>
    </p:spTree>
    <p:extLst>
      <p:ext uri="{BB962C8B-B14F-4D97-AF65-F5344CB8AC3E}">
        <p14:creationId xmlns:p14="http://schemas.microsoft.com/office/powerpoint/2010/main" val="407828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17985-B79C-4349-BD37-DDE4A086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Schemes for the Diffusion Equation.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E2F953F-CBF1-4121-BA09-14F1A7CD2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The special solutions in </a:t>
                </a:r>
                <a:r>
                  <a:rPr lang="en-GB" dirty="0" err="1"/>
                  <a:t>Carslaw</a:t>
                </a:r>
                <a:r>
                  <a:rPr lang="en-GB" dirty="0"/>
                  <a:t> and Jaeger and other texts are invaluable in many cases. </a:t>
                </a:r>
              </a:p>
              <a:p>
                <a:r>
                  <a:rPr lang="en-GB" dirty="0"/>
                  <a:t>However, sometimes – most times really – problems arise for which there is no special solution.</a:t>
                </a:r>
              </a:p>
              <a:p>
                <a:r>
                  <a:rPr lang="en-GB" dirty="0"/>
                  <a:t>An example is where the body heating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dirty="0"/>
                  <a:t> we introduced earlier takes an awkward form – the Arrhenius reaction term, where one is also solving for the evolution of the reaction, is an example.</a:t>
                </a:r>
              </a:p>
              <a:p>
                <a:r>
                  <a:rPr lang="en-GB" dirty="0"/>
                  <a:t>There is choice of numerical solution schemes available. </a:t>
                </a:r>
              </a:p>
              <a:p>
                <a:r>
                  <a:rPr lang="en-GB" dirty="0"/>
                  <a:t>I have used explicit finite differences and the finite element method  and reviewed implicit methods used on diffusion problems in my work in industry – but would not want to be dogmatic about choice of method.</a:t>
                </a:r>
              </a:p>
              <a:p>
                <a:r>
                  <a:rPr lang="en-GB" dirty="0"/>
                  <a:t>Nonetheless, the examples which follow should give you the flavour of this kind of work.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F953F-CBF1-4121-BA09-14F1A7CD2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864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D6565-E7D0-4671-A456-60F1DE6F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BCE7E42-8251-4ACA-918D-353EFECAFD6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13824" y="1855340"/>
                <a:ext cx="5181600" cy="47843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March forward in time starting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 then successive 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Timesteps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, divide spatial interval in which equation is to be solved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sub-intervals.</a:t>
                </a:r>
              </a:p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nodes, equal distances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apart.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is one boundary node.</a:t>
                </a:r>
              </a:p>
              <a:p>
                <a:r>
                  <a:rPr lang="en-GB" dirty="0"/>
                  <a:t>Node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b="0" dirty="0"/>
                  <a:t> is the other end.</a:t>
                </a:r>
                <a:br>
                  <a:rPr lang="en-GB" b="0" dirty="0"/>
                </a:b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E7E42-8251-4ACA-918D-353EFECAF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3824" y="1855340"/>
                <a:ext cx="5181600" cy="4784349"/>
              </a:xfrm>
              <a:blipFill>
                <a:blip r:embed="rId2"/>
                <a:stretch>
                  <a:fillRect l="-1765" t="-2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FC4D695-B807-49C1-860E-686621EFFC00}"/>
              </a:ext>
            </a:extLst>
          </p:cNvPr>
          <p:cNvCxnSpPr>
            <a:cxnSpLocks/>
          </p:cNvCxnSpPr>
          <p:nvPr/>
        </p:nvCxnSpPr>
        <p:spPr>
          <a:xfrm flipV="1">
            <a:off x="6019800" y="4091649"/>
            <a:ext cx="5723965" cy="3063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4EA5CF7-BA69-4232-A2BF-469A7322CE74}"/>
              </a:ext>
            </a:extLst>
          </p:cNvPr>
          <p:cNvSpPr/>
          <p:nvPr/>
        </p:nvSpPr>
        <p:spPr>
          <a:xfrm>
            <a:off x="6536764" y="3940005"/>
            <a:ext cx="400425" cy="36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B4D02E9-BC6B-44E9-8DAC-E18023F0DB4E}"/>
              </a:ext>
            </a:extLst>
          </p:cNvPr>
          <p:cNvSpPr/>
          <p:nvPr/>
        </p:nvSpPr>
        <p:spPr>
          <a:xfrm>
            <a:off x="8450081" y="3937911"/>
            <a:ext cx="400425" cy="36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913440-2764-40B5-BC5F-6DAD5293BCBF}"/>
              </a:ext>
            </a:extLst>
          </p:cNvPr>
          <p:cNvSpPr/>
          <p:nvPr/>
        </p:nvSpPr>
        <p:spPr>
          <a:xfrm>
            <a:off x="10400171" y="3924686"/>
            <a:ext cx="400425" cy="36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0FDED19-C9BB-4402-B6C5-26197F914560}"/>
                  </a:ext>
                </a:extLst>
              </p:cNvPr>
              <p:cNvSpPr txBox="1"/>
              <p:nvPr/>
            </p:nvSpPr>
            <p:spPr>
              <a:xfrm>
                <a:off x="8450081" y="4569490"/>
                <a:ext cx="4401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FDED19-C9BB-4402-B6C5-26197F914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081" y="4569490"/>
                <a:ext cx="44012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4A6759D-156A-4A8C-B439-8D1D6FB26F27}"/>
                  </a:ext>
                </a:extLst>
              </p:cNvPr>
              <p:cNvSpPr txBox="1"/>
              <p:nvPr/>
            </p:nvSpPr>
            <p:spPr>
              <a:xfrm>
                <a:off x="9870491" y="4569491"/>
                <a:ext cx="8312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6759D-156A-4A8C-B439-8D1D6FB2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91" y="4569491"/>
                <a:ext cx="83125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65E1000-00A4-4E11-9D04-78DFE04064CE}"/>
                  </a:ext>
                </a:extLst>
              </p:cNvPr>
              <p:cNvSpPr txBox="1"/>
              <p:nvPr/>
            </p:nvSpPr>
            <p:spPr>
              <a:xfrm>
                <a:off x="6401475" y="4569491"/>
                <a:ext cx="8312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5E1000-00A4-4E11-9D04-78DFE040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475" y="4569491"/>
                <a:ext cx="83125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A7429C6E-3A5E-4D4F-96CC-5628025E5D0C}"/>
                  </a:ext>
                </a:extLst>
              </p:cNvPr>
              <p:cNvSpPr/>
              <p:nvPr/>
            </p:nvSpPr>
            <p:spPr>
              <a:xfrm>
                <a:off x="5695577" y="3191121"/>
                <a:ext cx="2382832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429C6E-3A5E-4D4F-96CC-5628025E5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77" y="3191121"/>
                <a:ext cx="2382832" cy="657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09AF6BB-68D2-44CE-B8A8-61B677B2818A}"/>
                  </a:ext>
                </a:extLst>
              </p:cNvPr>
              <p:cNvSpPr/>
              <p:nvPr/>
            </p:nvSpPr>
            <p:spPr>
              <a:xfrm>
                <a:off x="7958560" y="3158775"/>
                <a:ext cx="1991699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09AF6BB-68D2-44CE-B8A8-61B677B28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560" y="3158775"/>
                <a:ext cx="1991699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1B6EF154-FADB-4586-9BA5-E02ABCBC9D23}"/>
                  </a:ext>
                </a:extLst>
              </p:cNvPr>
              <p:cNvSpPr/>
              <p:nvPr/>
            </p:nvSpPr>
            <p:spPr>
              <a:xfrm>
                <a:off x="9870491" y="3172473"/>
                <a:ext cx="2382832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B6EF154-FADB-4586-9BA5-E02ABCBC9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91" y="3172473"/>
                <a:ext cx="2382832" cy="657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F5464F34-1955-480E-8C80-DD0A8BFC8975}"/>
                  </a:ext>
                </a:extLst>
              </p:cNvPr>
              <p:cNvSpPr txBox="1"/>
              <p:nvPr/>
            </p:nvSpPr>
            <p:spPr>
              <a:xfrm>
                <a:off x="11842149" y="3755072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464F34-1955-480E-8C80-DD0A8BFC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149" y="3755072"/>
                <a:ext cx="32342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D4A76AB8-AA8F-422E-B561-EF80F40CA466}"/>
                  </a:ext>
                </a:extLst>
              </p:cNvPr>
              <p:cNvSpPr txBox="1"/>
              <p:nvPr/>
            </p:nvSpPr>
            <p:spPr>
              <a:xfrm>
                <a:off x="7355320" y="4162375"/>
                <a:ext cx="70958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A76AB8-AA8F-422E-B561-EF80F40CA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320" y="4162375"/>
                <a:ext cx="709582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B9041E4D-DA31-485F-9523-D37F8E5FC2A1}"/>
                  </a:ext>
                </a:extLst>
              </p:cNvPr>
              <p:cNvSpPr txBox="1"/>
              <p:nvPr/>
            </p:nvSpPr>
            <p:spPr>
              <a:xfrm>
                <a:off x="9367470" y="4151194"/>
                <a:ext cx="65033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041E4D-DA31-485F-9523-D37F8E5F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470" y="4151194"/>
                <a:ext cx="65033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66B303CB-DA1E-4817-B1F6-65CC19F72962}"/>
              </a:ext>
            </a:extLst>
          </p:cNvPr>
          <p:cNvCxnSpPr>
            <a:cxnSpLocks/>
          </p:cNvCxnSpPr>
          <p:nvPr/>
        </p:nvCxnSpPr>
        <p:spPr>
          <a:xfrm flipV="1">
            <a:off x="7958560" y="4408596"/>
            <a:ext cx="623652" cy="71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53070F2C-7B74-414B-8A34-85E334D56574}"/>
              </a:ext>
            </a:extLst>
          </p:cNvPr>
          <p:cNvCxnSpPr>
            <a:cxnSpLocks/>
          </p:cNvCxnSpPr>
          <p:nvPr/>
        </p:nvCxnSpPr>
        <p:spPr>
          <a:xfrm flipH="1">
            <a:off x="6811701" y="4415742"/>
            <a:ext cx="528578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D609158-E859-48C3-A096-3262108E72A8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670142" y="4397416"/>
            <a:ext cx="697328" cy="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E72A42B5-A70E-48F9-B948-614677DFD7F8}"/>
              </a:ext>
            </a:extLst>
          </p:cNvPr>
          <p:cNvCxnSpPr>
            <a:cxnSpLocks/>
          </p:cNvCxnSpPr>
          <p:nvPr/>
        </p:nvCxnSpPr>
        <p:spPr>
          <a:xfrm flipV="1">
            <a:off x="10050634" y="4402282"/>
            <a:ext cx="623652" cy="71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26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7833E-87A0-46B2-87F9-2433F72D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75C893F-D0E2-40D9-9E13-3CD1431C8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Expand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Taylor Series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Spatial expansions are: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d>
                          <m:d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dirty="0"/>
                  <a:t>      (1)</a:t>
                </a:r>
              </a:p>
              <a:p>
                <a:pPr marL="0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dirty="0"/>
                  <a:t>      (2)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C893F-D0E2-40D9-9E13-3CD1431C8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91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F384ED-8B93-456E-B660-6DA4F8A7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CA2ECB2-D763-43AC-A186-65D12951C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Subtracting (2) from (1):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an approximation for the first spatial derivative valid to first order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2ECB2-D763-43AC-A186-65D12951C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629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89F7C7-D8C1-4D11-97F0-F7DDE4F7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19926E1-EE66-45B4-BD5D-4EF376FAD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Adding (1) to (2), we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an approximation for the second spatial derivative also valid to first order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926E1-EE66-45B4-BD5D-4EF376FAD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253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191F8-300B-4CC9-93E4-71D4B94C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60CEC4E-5858-4DC6-A0EA-3B40C1953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Expand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Taylor Series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   (3)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   (4)</a:t>
                </a:r>
              </a:p>
              <a:p>
                <a:endParaRPr lang="en-GB" dirty="0"/>
              </a:p>
              <a:p>
                <a:r>
                  <a:rPr lang="en-GB" dirty="0"/>
                  <a:t>It is not uncommon to use the zero-</a:t>
                </a:r>
                <a:r>
                  <a:rPr lang="en-GB" dirty="0" err="1"/>
                  <a:t>th</a:t>
                </a:r>
                <a:r>
                  <a:rPr lang="en-GB" dirty="0"/>
                  <a:t> order approximation for the first derivative in time: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CEC4E-5858-4DC6-A0EA-3B40C1953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 b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756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2EFCD-5D8D-4CA9-82B8-87FA9A14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57651C7-E101-4D75-BB9D-491DD2F2D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0496"/>
                <a:ext cx="10515600" cy="480349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seems odd given that it is not too difficult to set up a Runge-</a:t>
                </a:r>
                <a:r>
                  <a:rPr lang="en-GB" dirty="0" err="1"/>
                  <a:t>Kutta</a:t>
                </a:r>
                <a:r>
                  <a:rPr lang="en-GB" dirty="0"/>
                  <a:t> scheme to higher accuracy.</a:t>
                </a:r>
              </a:p>
              <a:p>
                <a:r>
                  <a:rPr lang="en-GB" dirty="0"/>
                  <a:t>Anyway the most common </a:t>
                </a:r>
                <a:r>
                  <a:rPr lang="en-GB" dirty="0">
                    <a:solidFill>
                      <a:srgbClr val="0070C0"/>
                    </a:solidFill>
                  </a:rPr>
                  <a:t>explicit</a:t>
                </a:r>
                <a:r>
                  <a:rPr lang="en-GB" dirty="0"/>
                  <a:t> discretisation of the one-dimensional heat equation resulting 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Ozisik</a:t>
                </a:r>
                <a:r>
                  <a:rPr lang="en-GB" dirty="0"/>
                  <a:t> is a good readable reference. It gives a proof that for stability of this scheme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i.e.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must be kept small enough.</a:t>
                </a:r>
              </a:p>
              <a:p>
                <a:r>
                  <a:rPr lang="en-GB" dirty="0"/>
                  <a:t>The wise user checks for convergence by reducing his or her time-steps and checking the results are sufficiently close.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651C7-E101-4D75-BB9D-491DD2F2D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0496"/>
                <a:ext cx="10515600" cy="4803494"/>
              </a:xfrm>
              <a:blipFill>
                <a:blip r:embed="rId2"/>
                <a:stretch>
                  <a:fillRect l="-812" r="-638" b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7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EC099-231B-4F0B-A3A8-AB59BB7C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E1BD24B-CCAB-4170-83F0-0358BAF27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A common alternative is the so-called </a:t>
                </a:r>
                <a:r>
                  <a:rPr lang="en-GB" dirty="0">
                    <a:solidFill>
                      <a:srgbClr val="0070C0"/>
                    </a:solidFill>
                  </a:rPr>
                  <a:t>implicit</a:t>
                </a:r>
                <a:r>
                  <a:rPr lang="en-GB" dirty="0"/>
                  <a:t> or backward difference method.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method exhibits very great </a:t>
                </a:r>
                <a:r>
                  <a:rPr lang="en-GB" dirty="0">
                    <a:solidFill>
                      <a:srgbClr val="0070C0"/>
                    </a:solidFill>
                  </a:rPr>
                  <a:t>stability</a:t>
                </a:r>
                <a:r>
                  <a:rPr lang="en-GB" dirty="0"/>
                  <a:t> even for much larger time-steps, at cost of requiring </a:t>
                </a:r>
                <a:r>
                  <a:rPr lang="en-GB" dirty="0">
                    <a:solidFill>
                      <a:srgbClr val="0070C0"/>
                    </a:solidFill>
                  </a:rPr>
                  <a:t>matrix inversion </a:t>
                </a:r>
                <a:r>
                  <a:rPr lang="en-GB" dirty="0"/>
                  <a:t>to find the values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Note the user still needs to check for convergence of his or her result – stability does not always imply accuracy.</a:t>
                </a:r>
              </a:p>
              <a:p>
                <a:r>
                  <a:rPr lang="en-GB" dirty="0"/>
                  <a:t>Other hybrid methods interpolate linearly between the fully explicit and fully implicit methods – I have never tried these.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BD24B-CCAB-4170-83F0-0358BAF27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681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AFDBD405-8710-4D1E-83DB-E12997F7CFC9}"/>
                  </a:ext>
                </a:extLst>
              </p:cNvPr>
              <p:cNvSpPr/>
              <p:nvPr/>
            </p:nvSpPr>
            <p:spPr>
              <a:xfrm>
                <a:off x="3206372" y="2923652"/>
                <a:ext cx="6531340" cy="872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GB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DBD405-8710-4D1E-83DB-E12997F7C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72" y="2923652"/>
                <a:ext cx="6531340" cy="872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8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CF038-616C-4CC1-B37B-5C0FF653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Diffusion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AC5FC3F7-100B-4D80-A354-2E11602E9470}"/>
                  </a:ext>
                </a:extLst>
              </p:cNvPr>
              <p:cNvSpPr/>
              <p:nvPr/>
            </p:nvSpPr>
            <p:spPr>
              <a:xfrm>
                <a:off x="134535" y="3599926"/>
                <a:ext cx="4894666" cy="2814859"/>
              </a:xfrm>
              <a:custGeom>
                <a:avLst/>
                <a:gdLst>
                  <a:gd name="connsiteX0" fmla="*/ 318304 w 5272711"/>
                  <a:gd name="connsiteY0" fmla="*/ 580998 h 3260537"/>
                  <a:gd name="connsiteX1" fmla="*/ 318304 w 5272711"/>
                  <a:gd name="connsiteY1" fmla="*/ 580998 h 3260537"/>
                  <a:gd name="connsiteX2" fmla="*/ 324092 w 5272711"/>
                  <a:gd name="connsiteY2" fmla="*/ 847216 h 3260537"/>
                  <a:gd name="connsiteX3" fmla="*/ 318304 w 5272711"/>
                  <a:gd name="connsiteY3" fmla="*/ 876152 h 3260537"/>
                  <a:gd name="connsiteX4" fmla="*/ 248856 w 5272711"/>
                  <a:gd name="connsiteY4" fmla="*/ 1009261 h 3260537"/>
                  <a:gd name="connsiteX5" fmla="*/ 225707 w 5272711"/>
                  <a:gd name="connsiteY5" fmla="*/ 1055560 h 3260537"/>
                  <a:gd name="connsiteX6" fmla="*/ 208345 w 5272711"/>
                  <a:gd name="connsiteY6" fmla="*/ 1084497 h 3260537"/>
                  <a:gd name="connsiteX7" fmla="*/ 179408 w 5272711"/>
                  <a:gd name="connsiteY7" fmla="*/ 1148157 h 3260537"/>
                  <a:gd name="connsiteX8" fmla="*/ 144684 w 5272711"/>
                  <a:gd name="connsiteY8" fmla="*/ 1200243 h 3260537"/>
                  <a:gd name="connsiteX9" fmla="*/ 92598 w 5272711"/>
                  <a:gd name="connsiteY9" fmla="*/ 1327565 h 3260537"/>
                  <a:gd name="connsiteX10" fmla="*/ 69448 w 5272711"/>
                  <a:gd name="connsiteY10" fmla="*/ 1379651 h 3260537"/>
                  <a:gd name="connsiteX11" fmla="*/ 57874 w 5272711"/>
                  <a:gd name="connsiteY11" fmla="*/ 1420162 h 3260537"/>
                  <a:gd name="connsiteX12" fmla="*/ 34724 w 5272711"/>
                  <a:gd name="connsiteY12" fmla="*/ 1472249 h 3260537"/>
                  <a:gd name="connsiteX13" fmla="*/ 11575 w 5272711"/>
                  <a:gd name="connsiteY13" fmla="*/ 1559059 h 3260537"/>
                  <a:gd name="connsiteX14" fmla="*/ 0 w 5272711"/>
                  <a:gd name="connsiteY14" fmla="*/ 1651656 h 3260537"/>
                  <a:gd name="connsiteX15" fmla="*/ 5788 w 5272711"/>
                  <a:gd name="connsiteY15" fmla="*/ 2050983 h 3260537"/>
                  <a:gd name="connsiteX16" fmla="*/ 17362 w 5272711"/>
                  <a:gd name="connsiteY16" fmla="*/ 2068345 h 3260537"/>
                  <a:gd name="connsiteX17" fmla="*/ 23150 w 5272711"/>
                  <a:gd name="connsiteY17" fmla="*/ 2085707 h 3260537"/>
                  <a:gd name="connsiteX18" fmla="*/ 92598 w 5272711"/>
                  <a:gd name="connsiteY18" fmla="*/ 2178304 h 3260537"/>
                  <a:gd name="connsiteX19" fmla="*/ 133109 w 5272711"/>
                  <a:gd name="connsiteY19" fmla="*/ 2195666 h 3260537"/>
                  <a:gd name="connsiteX20" fmla="*/ 150471 w 5272711"/>
                  <a:gd name="connsiteY20" fmla="*/ 2230390 h 3260537"/>
                  <a:gd name="connsiteX21" fmla="*/ 179408 w 5272711"/>
                  <a:gd name="connsiteY21" fmla="*/ 2236178 h 3260537"/>
                  <a:gd name="connsiteX22" fmla="*/ 237281 w 5272711"/>
                  <a:gd name="connsiteY22" fmla="*/ 2265114 h 3260537"/>
                  <a:gd name="connsiteX23" fmla="*/ 289367 w 5272711"/>
                  <a:gd name="connsiteY23" fmla="*/ 2299838 h 3260537"/>
                  <a:gd name="connsiteX24" fmla="*/ 353028 w 5272711"/>
                  <a:gd name="connsiteY24" fmla="*/ 2328775 h 3260537"/>
                  <a:gd name="connsiteX25" fmla="*/ 457200 w 5272711"/>
                  <a:gd name="connsiteY25" fmla="*/ 2375074 h 3260537"/>
                  <a:gd name="connsiteX26" fmla="*/ 515074 w 5272711"/>
                  <a:gd name="connsiteY26" fmla="*/ 2404011 h 3260537"/>
                  <a:gd name="connsiteX27" fmla="*/ 584522 w 5272711"/>
                  <a:gd name="connsiteY27" fmla="*/ 2444522 h 3260537"/>
                  <a:gd name="connsiteX28" fmla="*/ 648183 w 5272711"/>
                  <a:gd name="connsiteY28" fmla="*/ 2467671 h 3260537"/>
                  <a:gd name="connsiteX29" fmla="*/ 694481 w 5272711"/>
                  <a:gd name="connsiteY29" fmla="*/ 2490821 h 3260537"/>
                  <a:gd name="connsiteX30" fmla="*/ 763929 w 5272711"/>
                  <a:gd name="connsiteY30" fmla="*/ 2519757 h 3260537"/>
                  <a:gd name="connsiteX31" fmla="*/ 781292 w 5272711"/>
                  <a:gd name="connsiteY31" fmla="*/ 2531332 h 3260537"/>
                  <a:gd name="connsiteX32" fmla="*/ 833378 w 5272711"/>
                  <a:gd name="connsiteY32" fmla="*/ 2548694 h 3260537"/>
                  <a:gd name="connsiteX33" fmla="*/ 850740 w 5272711"/>
                  <a:gd name="connsiteY33" fmla="*/ 2560269 h 3260537"/>
                  <a:gd name="connsiteX34" fmla="*/ 908613 w 5272711"/>
                  <a:gd name="connsiteY34" fmla="*/ 2589205 h 3260537"/>
                  <a:gd name="connsiteX35" fmla="*/ 972274 w 5272711"/>
                  <a:gd name="connsiteY35" fmla="*/ 2618142 h 3260537"/>
                  <a:gd name="connsiteX36" fmla="*/ 1030147 w 5272711"/>
                  <a:gd name="connsiteY36" fmla="*/ 2629717 h 3260537"/>
                  <a:gd name="connsiteX37" fmla="*/ 1140107 w 5272711"/>
                  <a:gd name="connsiteY37" fmla="*/ 2652866 h 3260537"/>
                  <a:gd name="connsiteX38" fmla="*/ 1203767 w 5272711"/>
                  <a:gd name="connsiteY38" fmla="*/ 2670228 h 3260537"/>
                  <a:gd name="connsiteX39" fmla="*/ 1267428 w 5272711"/>
                  <a:gd name="connsiteY39" fmla="*/ 2681803 h 3260537"/>
                  <a:gd name="connsiteX40" fmla="*/ 1348451 w 5272711"/>
                  <a:gd name="connsiteY40" fmla="*/ 2710740 h 3260537"/>
                  <a:gd name="connsiteX41" fmla="*/ 1429474 w 5272711"/>
                  <a:gd name="connsiteY41" fmla="*/ 2733889 h 3260537"/>
                  <a:gd name="connsiteX42" fmla="*/ 1597307 w 5272711"/>
                  <a:gd name="connsiteY42" fmla="*/ 2791762 h 3260537"/>
                  <a:gd name="connsiteX43" fmla="*/ 1684117 w 5272711"/>
                  <a:gd name="connsiteY43" fmla="*/ 2820699 h 3260537"/>
                  <a:gd name="connsiteX44" fmla="*/ 1828800 w 5272711"/>
                  <a:gd name="connsiteY44" fmla="*/ 2843849 h 3260537"/>
                  <a:gd name="connsiteX45" fmla="*/ 1938760 w 5272711"/>
                  <a:gd name="connsiteY45" fmla="*/ 2884360 h 3260537"/>
                  <a:gd name="connsiteX46" fmla="*/ 1979271 w 5272711"/>
                  <a:gd name="connsiteY46" fmla="*/ 2895935 h 3260537"/>
                  <a:gd name="connsiteX47" fmla="*/ 2031357 w 5272711"/>
                  <a:gd name="connsiteY47" fmla="*/ 2919084 h 3260537"/>
                  <a:gd name="connsiteX48" fmla="*/ 2089231 w 5272711"/>
                  <a:gd name="connsiteY48" fmla="*/ 2930659 h 3260537"/>
                  <a:gd name="connsiteX49" fmla="*/ 2268638 w 5272711"/>
                  <a:gd name="connsiteY49" fmla="*/ 3005894 h 3260537"/>
                  <a:gd name="connsiteX50" fmla="*/ 2338086 w 5272711"/>
                  <a:gd name="connsiteY50" fmla="*/ 3034831 h 3260537"/>
                  <a:gd name="connsiteX51" fmla="*/ 2419109 w 5272711"/>
                  <a:gd name="connsiteY51" fmla="*/ 3057980 h 3260537"/>
                  <a:gd name="connsiteX52" fmla="*/ 2604304 w 5272711"/>
                  <a:gd name="connsiteY52" fmla="*/ 3115854 h 3260537"/>
                  <a:gd name="connsiteX53" fmla="*/ 2702689 w 5272711"/>
                  <a:gd name="connsiteY53" fmla="*/ 3133216 h 3260537"/>
                  <a:gd name="connsiteX54" fmla="*/ 2806861 w 5272711"/>
                  <a:gd name="connsiteY54" fmla="*/ 3162152 h 3260537"/>
                  <a:gd name="connsiteX55" fmla="*/ 2968907 w 5272711"/>
                  <a:gd name="connsiteY55" fmla="*/ 3185302 h 3260537"/>
                  <a:gd name="connsiteX56" fmla="*/ 3032567 w 5272711"/>
                  <a:gd name="connsiteY56" fmla="*/ 3214238 h 3260537"/>
                  <a:gd name="connsiteX57" fmla="*/ 3159889 w 5272711"/>
                  <a:gd name="connsiteY57" fmla="*/ 3237388 h 3260537"/>
                  <a:gd name="connsiteX58" fmla="*/ 3223550 w 5272711"/>
                  <a:gd name="connsiteY58" fmla="*/ 3248962 h 3260537"/>
                  <a:gd name="connsiteX59" fmla="*/ 3264061 w 5272711"/>
                  <a:gd name="connsiteY59" fmla="*/ 3260537 h 3260537"/>
                  <a:gd name="connsiteX60" fmla="*/ 4537276 w 5272711"/>
                  <a:gd name="connsiteY60" fmla="*/ 3254750 h 3260537"/>
                  <a:gd name="connsiteX61" fmla="*/ 4658810 w 5272711"/>
                  <a:gd name="connsiteY61" fmla="*/ 3202664 h 3260537"/>
                  <a:gd name="connsiteX62" fmla="*/ 4681960 w 5272711"/>
                  <a:gd name="connsiteY62" fmla="*/ 3173727 h 3260537"/>
                  <a:gd name="connsiteX63" fmla="*/ 4687747 w 5272711"/>
                  <a:gd name="connsiteY63" fmla="*/ 3139003 h 3260537"/>
                  <a:gd name="connsiteX64" fmla="*/ 4734046 w 5272711"/>
                  <a:gd name="connsiteY64" fmla="*/ 3075342 h 3260537"/>
                  <a:gd name="connsiteX65" fmla="*/ 4745621 w 5272711"/>
                  <a:gd name="connsiteY65" fmla="*/ 3040618 h 3260537"/>
                  <a:gd name="connsiteX66" fmla="*/ 4815069 w 5272711"/>
                  <a:gd name="connsiteY66" fmla="*/ 2901722 h 3260537"/>
                  <a:gd name="connsiteX67" fmla="*/ 4838218 w 5272711"/>
                  <a:gd name="connsiteY67" fmla="*/ 2855423 h 3260537"/>
                  <a:gd name="connsiteX68" fmla="*/ 4907666 w 5272711"/>
                  <a:gd name="connsiteY68" fmla="*/ 2710740 h 3260537"/>
                  <a:gd name="connsiteX69" fmla="*/ 4936603 w 5272711"/>
                  <a:gd name="connsiteY69" fmla="*/ 2664441 h 3260537"/>
                  <a:gd name="connsiteX70" fmla="*/ 4977114 w 5272711"/>
                  <a:gd name="connsiteY70" fmla="*/ 2583418 h 3260537"/>
                  <a:gd name="connsiteX71" fmla="*/ 5029200 w 5272711"/>
                  <a:gd name="connsiteY71" fmla="*/ 2485033 h 3260537"/>
                  <a:gd name="connsiteX72" fmla="*/ 5075499 w 5272711"/>
                  <a:gd name="connsiteY72" fmla="*/ 2392436 h 3260537"/>
                  <a:gd name="connsiteX73" fmla="*/ 5156522 w 5272711"/>
                  <a:gd name="connsiteY73" fmla="*/ 2195666 h 3260537"/>
                  <a:gd name="connsiteX74" fmla="*/ 5191246 w 5272711"/>
                  <a:gd name="connsiteY74" fmla="*/ 2068345 h 3260537"/>
                  <a:gd name="connsiteX75" fmla="*/ 5231757 w 5272711"/>
                  <a:gd name="connsiteY75" fmla="*/ 1917874 h 3260537"/>
                  <a:gd name="connsiteX76" fmla="*/ 5254907 w 5272711"/>
                  <a:gd name="connsiteY76" fmla="*/ 1883150 h 3260537"/>
                  <a:gd name="connsiteX77" fmla="*/ 5237545 w 5272711"/>
                  <a:gd name="connsiteY77" fmla="*/ 1420162 h 3260537"/>
                  <a:gd name="connsiteX78" fmla="*/ 5179671 w 5272711"/>
                  <a:gd name="connsiteY78" fmla="*/ 1356502 h 3260537"/>
                  <a:gd name="connsiteX79" fmla="*/ 5133373 w 5272711"/>
                  <a:gd name="connsiteY79" fmla="*/ 1333352 h 3260537"/>
                  <a:gd name="connsiteX80" fmla="*/ 5075499 w 5272711"/>
                  <a:gd name="connsiteY80" fmla="*/ 1252330 h 3260537"/>
                  <a:gd name="connsiteX81" fmla="*/ 5006051 w 5272711"/>
                  <a:gd name="connsiteY81" fmla="*/ 1211818 h 3260537"/>
                  <a:gd name="connsiteX82" fmla="*/ 4907666 w 5272711"/>
                  <a:gd name="connsiteY82" fmla="*/ 1148157 h 3260537"/>
                  <a:gd name="connsiteX83" fmla="*/ 4878729 w 5272711"/>
                  <a:gd name="connsiteY83" fmla="*/ 1125008 h 3260537"/>
                  <a:gd name="connsiteX84" fmla="*/ 4832431 w 5272711"/>
                  <a:gd name="connsiteY84" fmla="*/ 1101859 h 3260537"/>
                  <a:gd name="connsiteX85" fmla="*/ 4797707 w 5272711"/>
                  <a:gd name="connsiteY85" fmla="*/ 1067135 h 3260537"/>
                  <a:gd name="connsiteX86" fmla="*/ 4762983 w 5272711"/>
                  <a:gd name="connsiteY86" fmla="*/ 1055560 h 3260537"/>
                  <a:gd name="connsiteX87" fmla="*/ 4705109 w 5272711"/>
                  <a:gd name="connsiteY87" fmla="*/ 1020836 h 3260537"/>
                  <a:gd name="connsiteX88" fmla="*/ 4670385 w 5272711"/>
                  <a:gd name="connsiteY88" fmla="*/ 997687 h 3260537"/>
                  <a:gd name="connsiteX89" fmla="*/ 4612512 w 5272711"/>
                  <a:gd name="connsiteY89" fmla="*/ 986112 h 3260537"/>
                  <a:gd name="connsiteX90" fmla="*/ 4531489 w 5272711"/>
                  <a:gd name="connsiteY90" fmla="*/ 951388 h 3260537"/>
                  <a:gd name="connsiteX91" fmla="*/ 4496765 w 5272711"/>
                  <a:gd name="connsiteY91" fmla="*/ 939813 h 3260537"/>
                  <a:gd name="connsiteX92" fmla="*/ 4456254 w 5272711"/>
                  <a:gd name="connsiteY92" fmla="*/ 928238 h 3260537"/>
                  <a:gd name="connsiteX93" fmla="*/ 4409955 w 5272711"/>
                  <a:gd name="connsiteY93" fmla="*/ 916664 h 3260537"/>
                  <a:gd name="connsiteX94" fmla="*/ 4346294 w 5272711"/>
                  <a:gd name="connsiteY94" fmla="*/ 887727 h 3260537"/>
                  <a:gd name="connsiteX95" fmla="*/ 4299995 w 5272711"/>
                  <a:gd name="connsiteY95" fmla="*/ 876152 h 3260537"/>
                  <a:gd name="connsiteX96" fmla="*/ 4259484 w 5272711"/>
                  <a:gd name="connsiteY96" fmla="*/ 864578 h 3260537"/>
                  <a:gd name="connsiteX97" fmla="*/ 4166886 w 5272711"/>
                  <a:gd name="connsiteY97" fmla="*/ 829854 h 3260537"/>
                  <a:gd name="connsiteX98" fmla="*/ 4074289 w 5272711"/>
                  <a:gd name="connsiteY98" fmla="*/ 806704 h 3260537"/>
                  <a:gd name="connsiteX99" fmla="*/ 3964329 w 5272711"/>
                  <a:gd name="connsiteY99" fmla="*/ 754618 h 3260537"/>
                  <a:gd name="connsiteX100" fmla="*/ 3750198 w 5272711"/>
                  <a:gd name="connsiteY100" fmla="*/ 690957 h 3260537"/>
                  <a:gd name="connsiteX101" fmla="*/ 3582365 w 5272711"/>
                  <a:gd name="connsiteY101" fmla="*/ 633084 h 3260537"/>
                  <a:gd name="connsiteX102" fmla="*/ 3483980 w 5272711"/>
                  <a:gd name="connsiteY102" fmla="*/ 604147 h 3260537"/>
                  <a:gd name="connsiteX103" fmla="*/ 3397170 w 5272711"/>
                  <a:gd name="connsiteY103" fmla="*/ 563636 h 3260537"/>
                  <a:gd name="connsiteX104" fmla="*/ 3292998 w 5272711"/>
                  <a:gd name="connsiteY104" fmla="*/ 534699 h 3260537"/>
                  <a:gd name="connsiteX105" fmla="*/ 3130952 w 5272711"/>
                  <a:gd name="connsiteY105" fmla="*/ 476826 h 3260537"/>
                  <a:gd name="connsiteX106" fmla="*/ 3061504 w 5272711"/>
                  <a:gd name="connsiteY106" fmla="*/ 453676 h 3260537"/>
                  <a:gd name="connsiteX107" fmla="*/ 2997843 w 5272711"/>
                  <a:gd name="connsiteY107" fmla="*/ 424740 h 3260537"/>
                  <a:gd name="connsiteX108" fmla="*/ 2835798 w 5272711"/>
                  <a:gd name="connsiteY108" fmla="*/ 401590 h 3260537"/>
                  <a:gd name="connsiteX109" fmla="*/ 2592729 w 5272711"/>
                  <a:gd name="connsiteY109" fmla="*/ 361079 h 3260537"/>
                  <a:gd name="connsiteX110" fmla="*/ 2488557 w 5272711"/>
                  <a:gd name="connsiteY110" fmla="*/ 326355 h 3260537"/>
                  <a:gd name="connsiteX111" fmla="*/ 2407535 w 5272711"/>
                  <a:gd name="connsiteY111" fmla="*/ 314780 h 3260537"/>
                  <a:gd name="connsiteX112" fmla="*/ 2245489 w 5272711"/>
                  <a:gd name="connsiteY112" fmla="*/ 285843 h 3260537"/>
                  <a:gd name="connsiteX113" fmla="*/ 2083443 w 5272711"/>
                  <a:gd name="connsiteY113" fmla="*/ 262694 h 3260537"/>
                  <a:gd name="connsiteX114" fmla="*/ 2002421 w 5272711"/>
                  <a:gd name="connsiteY114" fmla="*/ 245332 h 3260537"/>
                  <a:gd name="connsiteX115" fmla="*/ 1823013 w 5272711"/>
                  <a:gd name="connsiteY115" fmla="*/ 222183 h 3260537"/>
                  <a:gd name="connsiteX116" fmla="*/ 1718841 w 5272711"/>
                  <a:gd name="connsiteY116" fmla="*/ 193246 h 3260537"/>
                  <a:gd name="connsiteX117" fmla="*/ 1522071 w 5272711"/>
                  <a:gd name="connsiteY117" fmla="*/ 164309 h 3260537"/>
                  <a:gd name="connsiteX118" fmla="*/ 1417899 w 5272711"/>
                  <a:gd name="connsiteY118" fmla="*/ 135373 h 3260537"/>
                  <a:gd name="connsiteX119" fmla="*/ 1157469 w 5272711"/>
                  <a:gd name="connsiteY119" fmla="*/ 94861 h 3260537"/>
                  <a:gd name="connsiteX120" fmla="*/ 1006998 w 5272711"/>
                  <a:gd name="connsiteY120" fmla="*/ 60137 h 3260537"/>
                  <a:gd name="connsiteX121" fmla="*/ 989636 w 5272711"/>
                  <a:gd name="connsiteY121" fmla="*/ 42775 h 3260537"/>
                  <a:gd name="connsiteX122" fmla="*/ 833378 w 5272711"/>
                  <a:gd name="connsiteY122" fmla="*/ 19626 h 3260537"/>
                  <a:gd name="connsiteX123" fmla="*/ 816016 w 5272711"/>
                  <a:gd name="connsiteY123" fmla="*/ 36988 h 3260537"/>
                  <a:gd name="connsiteX124" fmla="*/ 775504 w 5272711"/>
                  <a:gd name="connsiteY124" fmla="*/ 54350 h 3260537"/>
                  <a:gd name="connsiteX125" fmla="*/ 711843 w 5272711"/>
                  <a:gd name="connsiteY125" fmla="*/ 106436 h 3260537"/>
                  <a:gd name="connsiteX126" fmla="*/ 694481 w 5272711"/>
                  <a:gd name="connsiteY126" fmla="*/ 135373 h 3260537"/>
                  <a:gd name="connsiteX127" fmla="*/ 688694 w 5272711"/>
                  <a:gd name="connsiteY127" fmla="*/ 152735 h 3260537"/>
                  <a:gd name="connsiteX128" fmla="*/ 671332 w 5272711"/>
                  <a:gd name="connsiteY128" fmla="*/ 175884 h 3260537"/>
                  <a:gd name="connsiteX129" fmla="*/ 636608 w 5272711"/>
                  <a:gd name="connsiteY129" fmla="*/ 204821 h 3260537"/>
                  <a:gd name="connsiteX130" fmla="*/ 601884 w 5272711"/>
                  <a:gd name="connsiteY130" fmla="*/ 222183 h 3260537"/>
                  <a:gd name="connsiteX131" fmla="*/ 590309 w 5272711"/>
                  <a:gd name="connsiteY131" fmla="*/ 239545 h 3260537"/>
                  <a:gd name="connsiteX132" fmla="*/ 532436 w 5272711"/>
                  <a:gd name="connsiteY132" fmla="*/ 268481 h 3260537"/>
                  <a:gd name="connsiteX133" fmla="*/ 468775 w 5272711"/>
                  <a:gd name="connsiteY133" fmla="*/ 320568 h 3260537"/>
                  <a:gd name="connsiteX134" fmla="*/ 451413 w 5272711"/>
                  <a:gd name="connsiteY134" fmla="*/ 337930 h 3260537"/>
                  <a:gd name="connsiteX135" fmla="*/ 434051 w 5272711"/>
                  <a:gd name="connsiteY135" fmla="*/ 349504 h 3260537"/>
                  <a:gd name="connsiteX136" fmla="*/ 422476 w 5272711"/>
                  <a:gd name="connsiteY136" fmla="*/ 366866 h 3260537"/>
                  <a:gd name="connsiteX137" fmla="*/ 405114 w 5272711"/>
                  <a:gd name="connsiteY137" fmla="*/ 372654 h 3260537"/>
                  <a:gd name="connsiteX138" fmla="*/ 376178 w 5272711"/>
                  <a:gd name="connsiteY138" fmla="*/ 384228 h 3260537"/>
                  <a:gd name="connsiteX139" fmla="*/ 358816 w 5272711"/>
                  <a:gd name="connsiteY139" fmla="*/ 390016 h 3260537"/>
                  <a:gd name="connsiteX140" fmla="*/ 341454 w 5272711"/>
                  <a:gd name="connsiteY140" fmla="*/ 401590 h 3260537"/>
                  <a:gd name="connsiteX141" fmla="*/ 324092 w 5272711"/>
                  <a:gd name="connsiteY141" fmla="*/ 407378 h 3260537"/>
                  <a:gd name="connsiteX142" fmla="*/ 300942 w 5272711"/>
                  <a:gd name="connsiteY142" fmla="*/ 418952 h 3260537"/>
                  <a:gd name="connsiteX143" fmla="*/ 289367 w 5272711"/>
                  <a:gd name="connsiteY143" fmla="*/ 447889 h 3260537"/>
                  <a:gd name="connsiteX144" fmla="*/ 295155 w 5272711"/>
                  <a:gd name="connsiteY144" fmla="*/ 523124 h 3260537"/>
                  <a:gd name="connsiteX145" fmla="*/ 329879 w 5272711"/>
                  <a:gd name="connsiteY145" fmla="*/ 552061 h 3260537"/>
                  <a:gd name="connsiteX146" fmla="*/ 347241 w 5272711"/>
                  <a:gd name="connsiteY146" fmla="*/ 557849 h 3260537"/>
                  <a:gd name="connsiteX147" fmla="*/ 318304 w 5272711"/>
                  <a:gd name="connsiteY147" fmla="*/ 580998 h 326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5272711" h="3260537">
                    <a:moveTo>
                      <a:pt x="318304" y="580998"/>
                    </a:moveTo>
                    <a:lnTo>
                      <a:pt x="318304" y="580998"/>
                    </a:lnTo>
                    <a:cubicBezTo>
                      <a:pt x="344389" y="698378"/>
                      <a:pt x="334293" y="633005"/>
                      <a:pt x="324092" y="847216"/>
                    </a:cubicBezTo>
                    <a:cubicBezTo>
                      <a:pt x="323624" y="857041"/>
                      <a:pt x="321758" y="866942"/>
                      <a:pt x="318304" y="876152"/>
                    </a:cubicBezTo>
                    <a:cubicBezTo>
                      <a:pt x="294725" y="939028"/>
                      <a:pt x="282202" y="948632"/>
                      <a:pt x="248856" y="1009261"/>
                    </a:cubicBezTo>
                    <a:cubicBezTo>
                      <a:pt x="240541" y="1024380"/>
                      <a:pt x="233887" y="1040368"/>
                      <a:pt x="225707" y="1055560"/>
                    </a:cubicBezTo>
                    <a:cubicBezTo>
                      <a:pt x="220374" y="1065464"/>
                      <a:pt x="213376" y="1074436"/>
                      <a:pt x="208345" y="1084497"/>
                    </a:cubicBezTo>
                    <a:cubicBezTo>
                      <a:pt x="197921" y="1105345"/>
                      <a:pt x="190641" y="1127733"/>
                      <a:pt x="179408" y="1148157"/>
                    </a:cubicBezTo>
                    <a:cubicBezTo>
                      <a:pt x="169352" y="1166441"/>
                      <a:pt x="154740" y="1181959"/>
                      <a:pt x="144684" y="1200243"/>
                    </a:cubicBezTo>
                    <a:cubicBezTo>
                      <a:pt x="116059" y="1252287"/>
                      <a:pt x="114359" y="1273162"/>
                      <a:pt x="92598" y="1327565"/>
                    </a:cubicBezTo>
                    <a:cubicBezTo>
                      <a:pt x="85542" y="1345206"/>
                      <a:pt x="76119" y="1361861"/>
                      <a:pt x="69448" y="1379651"/>
                    </a:cubicBezTo>
                    <a:cubicBezTo>
                      <a:pt x="64517" y="1392801"/>
                      <a:pt x="62805" y="1407012"/>
                      <a:pt x="57874" y="1420162"/>
                    </a:cubicBezTo>
                    <a:cubicBezTo>
                      <a:pt x="51203" y="1437952"/>
                      <a:pt x="41395" y="1454459"/>
                      <a:pt x="34724" y="1472249"/>
                    </a:cubicBezTo>
                    <a:cubicBezTo>
                      <a:pt x="30703" y="1482973"/>
                      <a:pt x="13051" y="1550202"/>
                      <a:pt x="11575" y="1559059"/>
                    </a:cubicBezTo>
                    <a:cubicBezTo>
                      <a:pt x="6461" y="1589742"/>
                      <a:pt x="3858" y="1620790"/>
                      <a:pt x="0" y="1651656"/>
                    </a:cubicBezTo>
                    <a:cubicBezTo>
                      <a:pt x="1929" y="1784765"/>
                      <a:pt x="246" y="1917975"/>
                      <a:pt x="5788" y="2050983"/>
                    </a:cubicBezTo>
                    <a:cubicBezTo>
                      <a:pt x="6078" y="2057932"/>
                      <a:pt x="14251" y="2062124"/>
                      <a:pt x="17362" y="2068345"/>
                    </a:cubicBezTo>
                    <a:cubicBezTo>
                      <a:pt x="20090" y="2073801"/>
                      <a:pt x="20011" y="2080476"/>
                      <a:pt x="23150" y="2085707"/>
                    </a:cubicBezTo>
                    <a:cubicBezTo>
                      <a:pt x="28505" y="2094631"/>
                      <a:pt x="68208" y="2162784"/>
                      <a:pt x="92598" y="2178304"/>
                    </a:cubicBezTo>
                    <a:cubicBezTo>
                      <a:pt x="104993" y="2186191"/>
                      <a:pt x="119605" y="2189879"/>
                      <a:pt x="133109" y="2195666"/>
                    </a:cubicBezTo>
                    <a:cubicBezTo>
                      <a:pt x="138896" y="2207241"/>
                      <a:pt x="140732" y="2221868"/>
                      <a:pt x="150471" y="2230390"/>
                    </a:cubicBezTo>
                    <a:cubicBezTo>
                      <a:pt x="157874" y="2236868"/>
                      <a:pt x="170275" y="2232525"/>
                      <a:pt x="179408" y="2236178"/>
                    </a:cubicBezTo>
                    <a:cubicBezTo>
                      <a:pt x="199433" y="2244188"/>
                      <a:pt x="218616" y="2254308"/>
                      <a:pt x="237281" y="2265114"/>
                    </a:cubicBezTo>
                    <a:cubicBezTo>
                      <a:pt x="255339" y="2275569"/>
                      <a:pt x="271083" y="2289782"/>
                      <a:pt x="289367" y="2299838"/>
                    </a:cubicBezTo>
                    <a:cubicBezTo>
                      <a:pt x="309791" y="2311071"/>
                      <a:pt x="332362" y="2317993"/>
                      <a:pt x="353028" y="2328775"/>
                    </a:cubicBezTo>
                    <a:cubicBezTo>
                      <a:pt x="446417" y="2377500"/>
                      <a:pt x="389996" y="2363874"/>
                      <a:pt x="457200" y="2375074"/>
                    </a:cubicBezTo>
                    <a:cubicBezTo>
                      <a:pt x="476491" y="2384720"/>
                      <a:pt x="496139" y="2393683"/>
                      <a:pt x="515074" y="2404011"/>
                    </a:cubicBezTo>
                    <a:cubicBezTo>
                      <a:pt x="538602" y="2416844"/>
                      <a:pt x="560345" y="2432959"/>
                      <a:pt x="584522" y="2444522"/>
                    </a:cubicBezTo>
                    <a:cubicBezTo>
                      <a:pt x="604892" y="2454264"/>
                      <a:pt x="627373" y="2458909"/>
                      <a:pt x="648183" y="2467671"/>
                    </a:cubicBezTo>
                    <a:cubicBezTo>
                      <a:pt x="664085" y="2474367"/>
                      <a:pt x="678746" y="2483740"/>
                      <a:pt x="694481" y="2490821"/>
                    </a:cubicBezTo>
                    <a:cubicBezTo>
                      <a:pt x="717350" y="2501112"/>
                      <a:pt x="741203" y="2509152"/>
                      <a:pt x="763929" y="2519757"/>
                    </a:cubicBezTo>
                    <a:cubicBezTo>
                      <a:pt x="770232" y="2522698"/>
                      <a:pt x="774899" y="2528592"/>
                      <a:pt x="781292" y="2531332"/>
                    </a:cubicBezTo>
                    <a:cubicBezTo>
                      <a:pt x="858646" y="2564483"/>
                      <a:pt x="739422" y="2501715"/>
                      <a:pt x="833378" y="2548694"/>
                    </a:cubicBezTo>
                    <a:cubicBezTo>
                      <a:pt x="839599" y="2551805"/>
                      <a:pt x="844616" y="2556971"/>
                      <a:pt x="850740" y="2560269"/>
                    </a:cubicBezTo>
                    <a:cubicBezTo>
                      <a:pt x="869730" y="2570494"/>
                      <a:pt x="889322" y="2579559"/>
                      <a:pt x="908613" y="2589205"/>
                    </a:cubicBezTo>
                    <a:cubicBezTo>
                      <a:pt x="923488" y="2596643"/>
                      <a:pt x="954714" y="2613459"/>
                      <a:pt x="972274" y="2618142"/>
                    </a:cubicBezTo>
                    <a:cubicBezTo>
                      <a:pt x="991283" y="2623211"/>
                      <a:pt x="1011009" y="2625160"/>
                      <a:pt x="1030147" y="2629717"/>
                    </a:cubicBezTo>
                    <a:cubicBezTo>
                      <a:pt x="1132897" y="2654182"/>
                      <a:pt x="1054953" y="2642222"/>
                      <a:pt x="1140107" y="2652866"/>
                    </a:cubicBezTo>
                    <a:cubicBezTo>
                      <a:pt x="1161327" y="2658653"/>
                      <a:pt x="1182319" y="2665353"/>
                      <a:pt x="1203767" y="2670228"/>
                    </a:cubicBezTo>
                    <a:cubicBezTo>
                      <a:pt x="1224799" y="2675008"/>
                      <a:pt x="1246659" y="2675987"/>
                      <a:pt x="1267428" y="2681803"/>
                    </a:cubicBezTo>
                    <a:cubicBezTo>
                      <a:pt x="1295044" y="2689536"/>
                      <a:pt x="1321148" y="2701964"/>
                      <a:pt x="1348451" y="2710740"/>
                    </a:cubicBezTo>
                    <a:cubicBezTo>
                      <a:pt x="1375192" y="2719335"/>
                      <a:pt x="1402766" y="2725193"/>
                      <a:pt x="1429474" y="2733889"/>
                    </a:cubicBezTo>
                    <a:cubicBezTo>
                      <a:pt x="1485744" y="2752209"/>
                      <a:pt x="1541295" y="2772667"/>
                      <a:pt x="1597307" y="2791762"/>
                    </a:cubicBezTo>
                    <a:cubicBezTo>
                      <a:pt x="1626177" y="2801604"/>
                      <a:pt x="1653922" y="2816385"/>
                      <a:pt x="1684117" y="2820699"/>
                    </a:cubicBezTo>
                    <a:cubicBezTo>
                      <a:pt x="1718850" y="2825661"/>
                      <a:pt x="1791773" y="2835033"/>
                      <a:pt x="1828800" y="2843849"/>
                    </a:cubicBezTo>
                    <a:cubicBezTo>
                      <a:pt x="1908378" y="2862796"/>
                      <a:pt x="1864962" y="2856686"/>
                      <a:pt x="1938760" y="2884360"/>
                    </a:cubicBezTo>
                    <a:cubicBezTo>
                      <a:pt x="1951910" y="2889291"/>
                      <a:pt x="1966121" y="2891004"/>
                      <a:pt x="1979271" y="2895935"/>
                    </a:cubicBezTo>
                    <a:cubicBezTo>
                      <a:pt x="1997061" y="2902606"/>
                      <a:pt x="2013239" y="2913363"/>
                      <a:pt x="2031357" y="2919084"/>
                    </a:cubicBezTo>
                    <a:cubicBezTo>
                      <a:pt x="2050117" y="2925008"/>
                      <a:pt x="2069940" y="2926801"/>
                      <a:pt x="2089231" y="2930659"/>
                    </a:cubicBezTo>
                    <a:cubicBezTo>
                      <a:pt x="2316933" y="3033125"/>
                      <a:pt x="2116457" y="2946345"/>
                      <a:pt x="2268638" y="3005894"/>
                    </a:cubicBezTo>
                    <a:cubicBezTo>
                      <a:pt x="2291992" y="3015033"/>
                      <a:pt x="2314387" y="3026628"/>
                      <a:pt x="2338086" y="3034831"/>
                    </a:cubicBezTo>
                    <a:cubicBezTo>
                      <a:pt x="2364629" y="3044019"/>
                      <a:pt x="2392368" y="3049385"/>
                      <a:pt x="2419109" y="3057980"/>
                    </a:cubicBezTo>
                    <a:cubicBezTo>
                      <a:pt x="2522710" y="3091280"/>
                      <a:pt x="2486777" y="3088991"/>
                      <a:pt x="2604304" y="3115854"/>
                    </a:cubicBezTo>
                    <a:cubicBezTo>
                      <a:pt x="2636768" y="3123274"/>
                      <a:pt x="2670224" y="3125796"/>
                      <a:pt x="2702689" y="3133216"/>
                    </a:cubicBezTo>
                    <a:cubicBezTo>
                      <a:pt x="2737822" y="3141246"/>
                      <a:pt x="2771493" y="3155232"/>
                      <a:pt x="2806861" y="3162152"/>
                    </a:cubicBezTo>
                    <a:cubicBezTo>
                      <a:pt x="2860409" y="3172629"/>
                      <a:pt x="2968907" y="3185302"/>
                      <a:pt x="2968907" y="3185302"/>
                    </a:cubicBezTo>
                    <a:cubicBezTo>
                      <a:pt x="2990127" y="3194947"/>
                      <a:pt x="3010079" y="3208105"/>
                      <a:pt x="3032567" y="3214238"/>
                    </a:cubicBezTo>
                    <a:cubicBezTo>
                      <a:pt x="3074184" y="3225588"/>
                      <a:pt x="3117448" y="3229672"/>
                      <a:pt x="3159889" y="3237388"/>
                    </a:cubicBezTo>
                    <a:cubicBezTo>
                      <a:pt x="3181109" y="3241246"/>
                      <a:pt x="3202812" y="3243037"/>
                      <a:pt x="3223550" y="3248962"/>
                    </a:cubicBezTo>
                    <a:lnTo>
                      <a:pt x="3264061" y="3260537"/>
                    </a:lnTo>
                    <a:lnTo>
                      <a:pt x="4537276" y="3254750"/>
                    </a:lnTo>
                    <a:cubicBezTo>
                      <a:pt x="4602673" y="3253094"/>
                      <a:pt x="4625362" y="3240293"/>
                      <a:pt x="4658810" y="3202664"/>
                    </a:cubicBezTo>
                    <a:cubicBezTo>
                      <a:pt x="4667017" y="3193432"/>
                      <a:pt x="4674243" y="3183373"/>
                      <a:pt x="4681960" y="3173727"/>
                    </a:cubicBezTo>
                    <a:cubicBezTo>
                      <a:pt x="4683889" y="3162152"/>
                      <a:pt x="4683234" y="3149835"/>
                      <a:pt x="4687747" y="3139003"/>
                    </a:cubicBezTo>
                    <a:cubicBezTo>
                      <a:pt x="4694268" y="3123354"/>
                      <a:pt x="4723057" y="3089078"/>
                      <a:pt x="4734046" y="3075342"/>
                    </a:cubicBezTo>
                    <a:cubicBezTo>
                      <a:pt x="4737904" y="3063767"/>
                      <a:pt x="4740572" y="3051725"/>
                      <a:pt x="4745621" y="3040618"/>
                    </a:cubicBezTo>
                    <a:cubicBezTo>
                      <a:pt x="4745643" y="3040569"/>
                      <a:pt x="4803482" y="2924895"/>
                      <a:pt x="4815069" y="2901722"/>
                    </a:cubicBezTo>
                    <a:cubicBezTo>
                      <a:pt x="4822785" y="2886289"/>
                      <a:pt x="4831210" y="2871190"/>
                      <a:pt x="4838218" y="2855423"/>
                    </a:cubicBezTo>
                    <a:cubicBezTo>
                      <a:pt x="4856819" y="2813571"/>
                      <a:pt x="4886587" y="2744466"/>
                      <a:pt x="4907666" y="2710740"/>
                    </a:cubicBezTo>
                    <a:cubicBezTo>
                      <a:pt x="4917312" y="2695307"/>
                      <a:pt x="4928088" y="2680525"/>
                      <a:pt x="4936603" y="2664441"/>
                    </a:cubicBezTo>
                    <a:cubicBezTo>
                      <a:pt x="5009367" y="2526997"/>
                      <a:pt x="4923307" y="2673097"/>
                      <a:pt x="4977114" y="2583418"/>
                    </a:cubicBezTo>
                    <a:cubicBezTo>
                      <a:pt x="4999961" y="2492034"/>
                      <a:pt x="4970714" y="2582510"/>
                      <a:pt x="5029200" y="2485033"/>
                    </a:cubicBezTo>
                    <a:cubicBezTo>
                      <a:pt x="5046955" y="2455442"/>
                      <a:pt x="5060528" y="2423529"/>
                      <a:pt x="5075499" y="2392436"/>
                    </a:cubicBezTo>
                    <a:cubicBezTo>
                      <a:pt x="5111641" y="2317372"/>
                      <a:pt x="5121514" y="2285131"/>
                      <a:pt x="5156522" y="2195666"/>
                    </a:cubicBezTo>
                    <a:cubicBezTo>
                      <a:pt x="5180712" y="2062625"/>
                      <a:pt x="5151749" y="2201651"/>
                      <a:pt x="5191246" y="2068345"/>
                    </a:cubicBezTo>
                    <a:cubicBezTo>
                      <a:pt x="5195099" y="2055340"/>
                      <a:pt x="5220560" y="1943467"/>
                      <a:pt x="5231757" y="1917874"/>
                    </a:cubicBezTo>
                    <a:cubicBezTo>
                      <a:pt x="5237333" y="1905129"/>
                      <a:pt x="5247190" y="1894725"/>
                      <a:pt x="5254907" y="1883150"/>
                    </a:cubicBezTo>
                    <a:cubicBezTo>
                      <a:pt x="5275848" y="1705139"/>
                      <a:pt x="5287099" y="1664628"/>
                      <a:pt x="5237545" y="1420162"/>
                    </a:cubicBezTo>
                    <a:cubicBezTo>
                      <a:pt x="5231848" y="1392055"/>
                      <a:pt x="5201702" y="1374861"/>
                      <a:pt x="5179671" y="1356502"/>
                    </a:cubicBezTo>
                    <a:cubicBezTo>
                      <a:pt x="5166416" y="1345456"/>
                      <a:pt x="5148806" y="1341069"/>
                      <a:pt x="5133373" y="1333352"/>
                    </a:cubicBezTo>
                    <a:cubicBezTo>
                      <a:pt x="5122817" y="1317519"/>
                      <a:pt x="5086266" y="1261302"/>
                      <a:pt x="5075499" y="1252330"/>
                    </a:cubicBezTo>
                    <a:cubicBezTo>
                      <a:pt x="5054911" y="1235173"/>
                      <a:pt x="5029200" y="1225322"/>
                      <a:pt x="5006051" y="1211818"/>
                    </a:cubicBezTo>
                    <a:cubicBezTo>
                      <a:pt x="4954465" y="1143037"/>
                      <a:pt x="5047740" y="1260213"/>
                      <a:pt x="4907666" y="1148157"/>
                    </a:cubicBezTo>
                    <a:cubicBezTo>
                      <a:pt x="4898020" y="1140441"/>
                      <a:pt x="4889249" y="1131482"/>
                      <a:pt x="4878729" y="1125008"/>
                    </a:cubicBezTo>
                    <a:cubicBezTo>
                      <a:pt x="4864034" y="1115965"/>
                      <a:pt x="4846471" y="1111888"/>
                      <a:pt x="4832431" y="1101859"/>
                    </a:cubicBezTo>
                    <a:cubicBezTo>
                      <a:pt x="4819111" y="1092345"/>
                      <a:pt x="4811327" y="1076215"/>
                      <a:pt x="4797707" y="1067135"/>
                    </a:cubicBezTo>
                    <a:cubicBezTo>
                      <a:pt x="4787555" y="1060367"/>
                      <a:pt x="4773896" y="1061016"/>
                      <a:pt x="4762983" y="1055560"/>
                    </a:cubicBezTo>
                    <a:cubicBezTo>
                      <a:pt x="4742861" y="1045499"/>
                      <a:pt x="4724187" y="1032759"/>
                      <a:pt x="4705109" y="1020836"/>
                    </a:cubicBezTo>
                    <a:cubicBezTo>
                      <a:pt x="4693312" y="1013463"/>
                      <a:pt x="4683410" y="1002571"/>
                      <a:pt x="4670385" y="997687"/>
                    </a:cubicBezTo>
                    <a:cubicBezTo>
                      <a:pt x="4651965" y="990779"/>
                      <a:pt x="4631803" y="989970"/>
                      <a:pt x="4612512" y="986112"/>
                    </a:cubicBezTo>
                    <a:cubicBezTo>
                      <a:pt x="4589235" y="975767"/>
                      <a:pt x="4557124" y="960710"/>
                      <a:pt x="4531489" y="951388"/>
                    </a:cubicBezTo>
                    <a:cubicBezTo>
                      <a:pt x="4520023" y="947219"/>
                      <a:pt x="4508426" y="943401"/>
                      <a:pt x="4496765" y="939813"/>
                    </a:cubicBezTo>
                    <a:cubicBezTo>
                      <a:pt x="4483342" y="935683"/>
                      <a:pt x="4469824" y="931857"/>
                      <a:pt x="4456254" y="928238"/>
                    </a:cubicBezTo>
                    <a:cubicBezTo>
                      <a:pt x="4440883" y="924139"/>
                      <a:pt x="4425159" y="921342"/>
                      <a:pt x="4409955" y="916664"/>
                    </a:cubicBezTo>
                    <a:cubicBezTo>
                      <a:pt x="4343386" y="896182"/>
                      <a:pt x="4422220" y="914844"/>
                      <a:pt x="4346294" y="887727"/>
                    </a:cubicBezTo>
                    <a:cubicBezTo>
                      <a:pt x="4331313" y="882377"/>
                      <a:pt x="4315366" y="880251"/>
                      <a:pt x="4299995" y="876152"/>
                    </a:cubicBezTo>
                    <a:cubicBezTo>
                      <a:pt x="4286425" y="872533"/>
                      <a:pt x="4272749" y="869192"/>
                      <a:pt x="4259484" y="864578"/>
                    </a:cubicBezTo>
                    <a:cubicBezTo>
                      <a:pt x="4228349" y="853749"/>
                      <a:pt x="4198350" y="839687"/>
                      <a:pt x="4166886" y="829854"/>
                    </a:cubicBezTo>
                    <a:cubicBezTo>
                      <a:pt x="4136519" y="820364"/>
                      <a:pt x="4103042" y="820324"/>
                      <a:pt x="4074289" y="806704"/>
                    </a:cubicBezTo>
                    <a:cubicBezTo>
                      <a:pt x="4037636" y="789342"/>
                      <a:pt x="4004232" y="761873"/>
                      <a:pt x="3964329" y="754618"/>
                    </a:cubicBezTo>
                    <a:cubicBezTo>
                      <a:pt x="3850035" y="733836"/>
                      <a:pt x="3917146" y="749388"/>
                      <a:pt x="3750198" y="690957"/>
                    </a:cubicBezTo>
                    <a:cubicBezTo>
                      <a:pt x="3701671" y="673973"/>
                      <a:pt x="3631268" y="647467"/>
                      <a:pt x="3582365" y="633084"/>
                    </a:cubicBezTo>
                    <a:cubicBezTo>
                      <a:pt x="3549570" y="623438"/>
                      <a:pt x="3515988" y="616150"/>
                      <a:pt x="3483980" y="604147"/>
                    </a:cubicBezTo>
                    <a:cubicBezTo>
                      <a:pt x="3454081" y="592935"/>
                      <a:pt x="3427180" y="574549"/>
                      <a:pt x="3397170" y="563636"/>
                    </a:cubicBezTo>
                    <a:cubicBezTo>
                      <a:pt x="3363301" y="551320"/>
                      <a:pt x="3327261" y="545872"/>
                      <a:pt x="3292998" y="534699"/>
                    </a:cubicBezTo>
                    <a:cubicBezTo>
                      <a:pt x="3238467" y="516917"/>
                      <a:pt x="3185089" y="495774"/>
                      <a:pt x="3130952" y="476826"/>
                    </a:cubicBezTo>
                    <a:cubicBezTo>
                      <a:pt x="3107920" y="468765"/>
                      <a:pt x="3083719" y="463773"/>
                      <a:pt x="3061504" y="453676"/>
                    </a:cubicBezTo>
                    <a:cubicBezTo>
                      <a:pt x="3040284" y="444031"/>
                      <a:pt x="3020556" y="429981"/>
                      <a:pt x="2997843" y="424740"/>
                    </a:cubicBezTo>
                    <a:cubicBezTo>
                      <a:pt x="2944677" y="412471"/>
                      <a:pt x="2889150" y="413023"/>
                      <a:pt x="2835798" y="401590"/>
                    </a:cubicBezTo>
                    <a:cubicBezTo>
                      <a:pt x="2701422" y="372795"/>
                      <a:pt x="2782118" y="388134"/>
                      <a:pt x="2592729" y="361079"/>
                    </a:cubicBezTo>
                    <a:cubicBezTo>
                      <a:pt x="2558005" y="349504"/>
                      <a:pt x="2524066" y="335232"/>
                      <a:pt x="2488557" y="326355"/>
                    </a:cubicBezTo>
                    <a:cubicBezTo>
                      <a:pt x="2462090" y="319738"/>
                      <a:pt x="2434445" y="319265"/>
                      <a:pt x="2407535" y="314780"/>
                    </a:cubicBezTo>
                    <a:cubicBezTo>
                      <a:pt x="2353412" y="305759"/>
                      <a:pt x="2299664" y="294550"/>
                      <a:pt x="2245489" y="285843"/>
                    </a:cubicBezTo>
                    <a:cubicBezTo>
                      <a:pt x="2191617" y="277185"/>
                      <a:pt x="2136796" y="274127"/>
                      <a:pt x="2083443" y="262694"/>
                    </a:cubicBezTo>
                    <a:cubicBezTo>
                      <a:pt x="2056436" y="256907"/>
                      <a:pt x="2029611" y="250187"/>
                      <a:pt x="2002421" y="245332"/>
                    </a:cubicBezTo>
                    <a:cubicBezTo>
                      <a:pt x="1955355" y="236927"/>
                      <a:pt x="1867826" y="227455"/>
                      <a:pt x="1823013" y="222183"/>
                    </a:cubicBezTo>
                    <a:cubicBezTo>
                      <a:pt x="1788289" y="212537"/>
                      <a:pt x="1753974" y="201276"/>
                      <a:pt x="1718841" y="193246"/>
                    </a:cubicBezTo>
                    <a:cubicBezTo>
                      <a:pt x="1649426" y="177380"/>
                      <a:pt x="1592559" y="172602"/>
                      <a:pt x="1522071" y="164309"/>
                    </a:cubicBezTo>
                    <a:cubicBezTo>
                      <a:pt x="1487347" y="154664"/>
                      <a:pt x="1453032" y="143403"/>
                      <a:pt x="1417899" y="135373"/>
                    </a:cubicBezTo>
                    <a:cubicBezTo>
                      <a:pt x="1315651" y="112002"/>
                      <a:pt x="1270771" y="117029"/>
                      <a:pt x="1157469" y="94861"/>
                    </a:cubicBezTo>
                    <a:cubicBezTo>
                      <a:pt x="899828" y="44452"/>
                      <a:pt x="1148822" y="77864"/>
                      <a:pt x="1006998" y="60137"/>
                    </a:cubicBezTo>
                    <a:cubicBezTo>
                      <a:pt x="1001211" y="54350"/>
                      <a:pt x="993974" y="49715"/>
                      <a:pt x="989636" y="42775"/>
                    </a:cubicBezTo>
                    <a:cubicBezTo>
                      <a:pt x="943946" y="-30328"/>
                      <a:pt x="1063655" y="10414"/>
                      <a:pt x="833378" y="19626"/>
                    </a:cubicBezTo>
                    <a:cubicBezTo>
                      <a:pt x="827591" y="25413"/>
                      <a:pt x="822826" y="32448"/>
                      <a:pt x="816016" y="36988"/>
                    </a:cubicBezTo>
                    <a:cubicBezTo>
                      <a:pt x="772111" y="66257"/>
                      <a:pt x="830073" y="10695"/>
                      <a:pt x="775504" y="54350"/>
                    </a:cubicBezTo>
                    <a:cubicBezTo>
                      <a:pt x="690148" y="122634"/>
                      <a:pt x="784144" y="63056"/>
                      <a:pt x="711843" y="106436"/>
                    </a:cubicBezTo>
                    <a:cubicBezTo>
                      <a:pt x="706056" y="116082"/>
                      <a:pt x="699511" y="125312"/>
                      <a:pt x="694481" y="135373"/>
                    </a:cubicBezTo>
                    <a:cubicBezTo>
                      <a:pt x="691753" y="140829"/>
                      <a:pt x="691721" y="147438"/>
                      <a:pt x="688694" y="152735"/>
                    </a:cubicBezTo>
                    <a:cubicBezTo>
                      <a:pt x="683909" y="161110"/>
                      <a:pt x="677609" y="168561"/>
                      <a:pt x="671332" y="175884"/>
                    </a:cubicBezTo>
                    <a:cubicBezTo>
                      <a:pt x="660300" y="188754"/>
                      <a:pt x="651220" y="196703"/>
                      <a:pt x="636608" y="204821"/>
                    </a:cubicBezTo>
                    <a:cubicBezTo>
                      <a:pt x="625296" y="211106"/>
                      <a:pt x="613459" y="216396"/>
                      <a:pt x="601884" y="222183"/>
                    </a:cubicBezTo>
                    <a:cubicBezTo>
                      <a:pt x="598026" y="227970"/>
                      <a:pt x="596096" y="235687"/>
                      <a:pt x="590309" y="239545"/>
                    </a:cubicBezTo>
                    <a:cubicBezTo>
                      <a:pt x="572363" y="251509"/>
                      <a:pt x="547687" y="253230"/>
                      <a:pt x="532436" y="268481"/>
                    </a:cubicBezTo>
                    <a:cubicBezTo>
                      <a:pt x="481823" y="319094"/>
                      <a:pt x="506842" y="307877"/>
                      <a:pt x="468775" y="320568"/>
                    </a:cubicBezTo>
                    <a:cubicBezTo>
                      <a:pt x="462988" y="326355"/>
                      <a:pt x="457701" y="332690"/>
                      <a:pt x="451413" y="337930"/>
                    </a:cubicBezTo>
                    <a:cubicBezTo>
                      <a:pt x="446070" y="342383"/>
                      <a:pt x="438969" y="344586"/>
                      <a:pt x="434051" y="349504"/>
                    </a:cubicBezTo>
                    <a:cubicBezTo>
                      <a:pt x="429133" y="354422"/>
                      <a:pt x="427907" y="362521"/>
                      <a:pt x="422476" y="366866"/>
                    </a:cubicBezTo>
                    <a:cubicBezTo>
                      <a:pt x="417712" y="370677"/>
                      <a:pt x="410826" y="370512"/>
                      <a:pt x="405114" y="372654"/>
                    </a:cubicBezTo>
                    <a:cubicBezTo>
                      <a:pt x="395387" y="376302"/>
                      <a:pt x="385905" y="380580"/>
                      <a:pt x="376178" y="384228"/>
                    </a:cubicBezTo>
                    <a:cubicBezTo>
                      <a:pt x="370466" y="386370"/>
                      <a:pt x="364272" y="387288"/>
                      <a:pt x="358816" y="390016"/>
                    </a:cubicBezTo>
                    <a:cubicBezTo>
                      <a:pt x="352595" y="393127"/>
                      <a:pt x="347675" y="398479"/>
                      <a:pt x="341454" y="401590"/>
                    </a:cubicBezTo>
                    <a:cubicBezTo>
                      <a:pt x="335998" y="404318"/>
                      <a:pt x="329699" y="404975"/>
                      <a:pt x="324092" y="407378"/>
                    </a:cubicBezTo>
                    <a:cubicBezTo>
                      <a:pt x="316162" y="410776"/>
                      <a:pt x="308659" y="415094"/>
                      <a:pt x="300942" y="418952"/>
                    </a:cubicBezTo>
                    <a:cubicBezTo>
                      <a:pt x="297084" y="428598"/>
                      <a:pt x="289943" y="437516"/>
                      <a:pt x="289367" y="447889"/>
                    </a:cubicBezTo>
                    <a:cubicBezTo>
                      <a:pt x="287972" y="473003"/>
                      <a:pt x="289055" y="498723"/>
                      <a:pt x="295155" y="523124"/>
                    </a:cubicBezTo>
                    <a:cubicBezTo>
                      <a:pt x="296984" y="530440"/>
                      <a:pt x="323086" y="548664"/>
                      <a:pt x="329879" y="552061"/>
                    </a:cubicBezTo>
                    <a:cubicBezTo>
                      <a:pt x="335335" y="554789"/>
                      <a:pt x="342361" y="554189"/>
                      <a:pt x="347241" y="557849"/>
                    </a:cubicBezTo>
                    <a:cubicBezTo>
                      <a:pt x="350692" y="560437"/>
                      <a:pt x="323127" y="577140"/>
                      <a:pt x="318304" y="58099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𝜆𝛻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C5FC3F7-100B-4D80-A354-2E11602E9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5" y="3599926"/>
                <a:ext cx="4894666" cy="2814859"/>
              </a:xfrm>
              <a:custGeom>
                <a:avLst/>
                <a:gdLst>
                  <a:gd name="connsiteX0" fmla="*/ 318304 w 5272711"/>
                  <a:gd name="connsiteY0" fmla="*/ 580998 h 3260537"/>
                  <a:gd name="connsiteX1" fmla="*/ 318304 w 5272711"/>
                  <a:gd name="connsiteY1" fmla="*/ 580998 h 3260537"/>
                  <a:gd name="connsiteX2" fmla="*/ 324092 w 5272711"/>
                  <a:gd name="connsiteY2" fmla="*/ 847216 h 3260537"/>
                  <a:gd name="connsiteX3" fmla="*/ 318304 w 5272711"/>
                  <a:gd name="connsiteY3" fmla="*/ 876152 h 3260537"/>
                  <a:gd name="connsiteX4" fmla="*/ 248856 w 5272711"/>
                  <a:gd name="connsiteY4" fmla="*/ 1009261 h 3260537"/>
                  <a:gd name="connsiteX5" fmla="*/ 225707 w 5272711"/>
                  <a:gd name="connsiteY5" fmla="*/ 1055560 h 3260537"/>
                  <a:gd name="connsiteX6" fmla="*/ 208345 w 5272711"/>
                  <a:gd name="connsiteY6" fmla="*/ 1084497 h 3260537"/>
                  <a:gd name="connsiteX7" fmla="*/ 179408 w 5272711"/>
                  <a:gd name="connsiteY7" fmla="*/ 1148157 h 3260537"/>
                  <a:gd name="connsiteX8" fmla="*/ 144684 w 5272711"/>
                  <a:gd name="connsiteY8" fmla="*/ 1200243 h 3260537"/>
                  <a:gd name="connsiteX9" fmla="*/ 92598 w 5272711"/>
                  <a:gd name="connsiteY9" fmla="*/ 1327565 h 3260537"/>
                  <a:gd name="connsiteX10" fmla="*/ 69448 w 5272711"/>
                  <a:gd name="connsiteY10" fmla="*/ 1379651 h 3260537"/>
                  <a:gd name="connsiteX11" fmla="*/ 57874 w 5272711"/>
                  <a:gd name="connsiteY11" fmla="*/ 1420162 h 3260537"/>
                  <a:gd name="connsiteX12" fmla="*/ 34724 w 5272711"/>
                  <a:gd name="connsiteY12" fmla="*/ 1472249 h 3260537"/>
                  <a:gd name="connsiteX13" fmla="*/ 11575 w 5272711"/>
                  <a:gd name="connsiteY13" fmla="*/ 1559059 h 3260537"/>
                  <a:gd name="connsiteX14" fmla="*/ 0 w 5272711"/>
                  <a:gd name="connsiteY14" fmla="*/ 1651656 h 3260537"/>
                  <a:gd name="connsiteX15" fmla="*/ 5788 w 5272711"/>
                  <a:gd name="connsiteY15" fmla="*/ 2050983 h 3260537"/>
                  <a:gd name="connsiteX16" fmla="*/ 17362 w 5272711"/>
                  <a:gd name="connsiteY16" fmla="*/ 2068345 h 3260537"/>
                  <a:gd name="connsiteX17" fmla="*/ 23150 w 5272711"/>
                  <a:gd name="connsiteY17" fmla="*/ 2085707 h 3260537"/>
                  <a:gd name="connsiteX18" fmla="*/ 92598 w 5272711"/>
                  <a:gd name="connsiteY18" fmla="*/ 2178304 h 3260537"/>
                  <a:gd name="connsiteX19" fmla="*/ 133109 w 5272711"/>
                  <a:gd name="connsiteY19" fmla="*/ 2195666 h 3260537"/>
                  <a:gd name="connsiteX20" fmla="*/ 150471 w 5272711"/>
                  <a:gd name="connsiteY20" fmla="*/ 2230390 h 3260537"/>
                  <a:gd name="connsiteX21" fmla="*/ 179408 w 5272711"/>
                  <a:gd name="connsiteY21" fmla="*/ 2236178 h 3260537"/>
                  <a:gd name="connsiteX22" fmla="*/ 237281 w 5272711"/>
                  <a:gd name="connsiteY22" fmla="*/ 2265114 h 3260537"/>
                  <a:gd name="connsiteX23" fmla="*/ 289367 w 5272711"/>
                  <a:gd name="connsiteY23" fmla="*/ 2299838 h 3260537"/>
                  <a:gd name="connsiteX24" fmla="*/ 353028 w 5272711"/>
                  <a:gd name="connsiteY24" fmla="*/ 2328775 h 3260537"/>
                  <a:gd name="connsiteX25" fmla="*/ 457200 w 5272711"/>
                  <a:gd name="connsiteY25" fmla="*/ 2375074 h 3260537"/>
                  <a:gd name="connsiteX26" fmla="*/ 515074 w 5272711"/>
                  <a:gd name="connsiteY26" fmla="*/ 2404011 h 3260537"/>
                  <a:gd name="connsiteX27" fmla="*/ 584522 w 5272711"/>
                  <a:gd name="connsiteY27" fmla="*/ 2444522 h 3260537"/>
                  <a:gd name="connsiteX28" fmla="*/ 648183 w 5272711"/>
                  <a:gd name="connsiteY28" fmla="*/ 2467671 h 3260537"/>
                  <a:gd name="connsiteX29" fmla="*/ 694481 w 5272711"/>
                  <a:gd name="connsiteY29" fmla="*/ 2490821 h 3260537"/>
                  <a:gd name="connsiteX30" fmla="*/ 763929 w 5272711"/>
                  <a:gd name="connsiteY30" fmla="*/ 2519757 h 3260537"/>
                  <a:gd name="connsiteX31" fmla="*/ 781292 w 5272711"/>
                  <a:gd name="connsiteY31" fmla="*/ 2531332 h 3260537"/>
                  <a:gd name="connsiteX32" fmla="*/ 833378 w 5272711"/>
                  <a:gd name="connsiteY32" fmla="*/ 2548694 h 3260537"/>
                  <a:gd name="connsiteX33" fmla="*/ 850740 w 5272711"/>
                  <a:gd name="connsiteY33" fmla="*/ 2560269 h 3260537"/>
                  <a:gd name="connsiteX34" fmla="*/ 908613 w 5272711"/>
                  <a:gd name="connsiteY34" fmla="*/ 2589205 h 3260537"/>
                  <a:gd name="connsiteX35" fmla="*/ 972274 w 5272711"/>
                  <a:gd name="connsiteY35" fmla="*/ 2618142 h 3260537"/>
                  <a:gd name="connsiteX36" fmla="*/ 1030147 w 5272711"/>
                  <a:gd name="connsiteY36" fmla="*/ 2629717 h 3260537"/>
                  <a:gd name="connsiteX37" fmla="*/ 1140107 w 5272711"/>
                  <a:gd name="connsiteY37" fmla="*/ 2652866 h 3260537"/>
                  <a:gd name="connsiteX38" fmla="*/ 1203767 w 5272711"/>
                  <a:gd name="connsiteY38" fmla="*/ 2670228 h 3260537"/>
                  <a:gd name="connsiteX39" fmla="*/ 1267428 w 5272711"/>
                  <a:gd name="connsiteY39" fmla="*/ 2681803 h 3260537"/>
                  <a:gd name="connsiteX40" fmla="*/ 1348451 w 5272711"/>
                  <a:gd name="connsiteY40" fmla="*/ 2710740 h 3260537"/>
                  <a:gd name="connsiteX41" fmla="*/ 1429474 w 5272711"/>
                  <a:gd name="connsiteY41" fmla="*/ 2733889 h 3260537"/>
                  <a:gd name="connsiteX42" fmla="*/ 1597307 w 5272711"/>
                  <a:gd name="connsiteY42" fmla="*/ 2791762 h 3260537"/>
                  <a:gd name="connsiteX43" fmla="*/ 1684117 w 5272711"/>
                  <a:gd name="connsiteY43" fmla="*/ 2820699 h 3260537"/>
                  <a:gd name="connsiteX44" fmla="*/ 1828800 w 5272711"/>
                  <a:gd name="connsiteY44" fmla="*/ 2843849 h 3260537"/>
                  <a:gd name="connsiteX45" fmla="*/ 1938760 w 5272711"/>
                  <a:gd name="connsiteY45" fmla="*/ 2884360 h 3260537"/>
                  <a:gd name="connsiteX46" fmla="*/ 1979271 w 5272711"/>
                  <a:gd name="connsiteY46" fmla="*/ 2895935 h 3260537"/>
                  <a:gd name="connsiteX47" fmla="*/ 2031357 w 5272711"/>
                  <a:gd name="connsiteY47" fmla="*/ 2919084 h 3260537"/>
                  <a:gd name="connsiteX48" fmla="*/ 2089231 w 5272711"/>
                  <a:gd name="connsiteY48" fmla="*/ 2930659 h 3260537"/>
                  <a:gd name="connsiteX49" fmla="*/ 2268638 w 5272711"/>
                  <a:gd name="connsiteY49" fmla="*/ 3005894 h 3260537"/>
                  <a:gd name="connsiteX50" fmla="*/ 2338086 w 5272711"/>
                  <a:gd name="connsiteY50" fmla="*/ 3034831 h 3260537"/>
                  <a:gd name="connsiteX51" fmla="*/ 2419109 w 5272711"/>
                  <a:gd name="connsiteY51" fmla="*/ 3057980 h 3260537"/>
                  <a:gd name="connsiteX52" fmla="*/ 2604304 w 5272711"/>
                  <a:gd name="connsiteY52" fmla="*/ 3115854 h 3260537"/>
                  <a:gd name="connsiteX53" fmla="*/ 2702689 w 5272711"/>
                  <a:gd name="connsiteY53" fmla="*/ 3133216 h 3260537"/>
                  <a:gd name="connsiteX54" fmla="*/ 2806861 w 5272711"/>
                  <a:gd name="connsiteY54" fmla="*/ 3162152 h 3260537"/>
                  <a:gd name="connsiteX55" fmla="*/ 2968907 w 5272711"/>
                  <a:gd name="connsiteY55" fmla="*/ 3185302 h 3260537"/>
                  <a:gd name="connsiteX56" fmla="*/ 3032567 w 5272711"/>
                  <a:gd name="connsiteY56" fmla="*/ 3214238 h 3260537"/>
                  <a:gd name="connsiteX57" fmla="*/ 3159889 w 5272711"/>
                  <a:gd name="connsiteY57" fmla="*/ 3237388 h 3260537"/>
                  <a:gd name="connsiteX58" fmla="*/ 3223550 w 5272711"/>
                  <a:gd name="connsiteY58" fmla="*/ 3248962 h 3260537"/>
                  <a:gd name="connsiteX59" fmla="*/ 3264061 w 5272711"/>
                  <a:gd name="connsiteY59" fmla="*/ 3260537 h 3260537"/>
                  <a:gd name="connsiteX60" fmla="*/ 4537276 w 5272711"/>
                  <a:gd name="connsiteY60" fmla="*/ 3254750 h 3260537"/>
                  <a:gd name="connsiteX61" fmla="*/ 4658810 w 5272711"/>
                  <a:gd name="connsiteY61" fmla="*/ 3202664 h 3260537"/>
                  <a:gd name="connsiteX62" fmla="*/ 4681960 w 5272711"/>
                  <a:gd name="connsiteY62" fmla="*/ 3173727 h 3260537"/>
                  <a:gd name="connsiteX63" fmla="*/ 4687747 w 5272711"/>
                  <a:gd name="connsiteY63" fmla="*/ 3139003 h 3260537"/>
                  <a:gd name="connsiteX64" fmla="*/ 4734046 w 5272711"/>
                  <a:gd name="connsiteY64" fmla="*/ 3075342 h 3260537"/>
                  <a:gd name="connsiteX65" fmla="*/ 4745621 w 5272711"/>
                  <a:gd name="connsiteY65" fmla="*/ 3040618 h 3260537"/>
                  <a:gd name="connsiteX66" fmla="*/ 4815069 w 5272711"/>
                  <a:gd name="connsiteY66" fmla="*/ 2901722 h 3260537"/>
                  <a:gd name="connsiteX67" fmla="*/ 4838218 w 5272711"/>
                  <a:gd name="connsiteY67" fmla="*/ 2855423 h 3260537"/>
                  <a:gd name="connsiteX68" fmla="*/ 4907666 w 5272711"/>
                  <a:gd name="connsiteY68" fmla="*/ 2710740 h 3260537"/>
                  <a:gd name="connsiteX69" fmla="*/ 4936603 w 5272711"/>
                  <a:gd name="connsiteY69" fmla="*/ 2664441 h 3260537"/>
                  <a:gd name="connsiteX70" fmla="*/ 4977114 w 5272711"/>
                  <a:gd name="connsiteY70" fmla="*/ 2583418 h 3260537"/>
                  <a:gd name="connsiteX71" fmla="*/ 5029200 w 5272711"/>
                  <a:gd name="connsiteY71" fmla="*/ 2485033 h 3260537"/>
                  <a:gd name="connsiteX72" fmla="*/ 5075499 w 5272711"/>
                  <a:gd name="connsiteY72" fmla="*/ 2392436 h 3260537"/>
                  <a:gd name="connsiteX73" fmla="*/ 5156522 w 5272711"/>
                  <a:gd name="connsiteY73" fmla="*/ 2195666 h 3260537"/>
                  <a:gd name="connsiteX74" fmla="*/ 5191246 w 5272711"/>
                  <a:gd name="connsiteY74" fmla="*/ 2068345 h 3260537"/>
                  <a:gd name="connsiteX75" fmla="*/ 5231757 w 5272711"/>
                  <a:gd name="connsiteY75" fmla="*/ 1917874 h 3260537"/>
                  <a:gd name="connsiteX76" fmla="*/ 5254907 w 5272711"/>
                  <a:gd name="connsiteY76" fmla="*/ 1883150 h 3260537"/>
                  <a:gd name="connsiteX77" fmla="*/ 5237545 w 5272711"/>
                  <a:gd name="connsiteY77" fmla="*/ 1420162 h 3260537"/>
                  <a:gd name="connsiteX78" fmla="*/ 5179671 w 5272711"/>
                  <a:gd name="connsiteY78" fmla="*/ 1356502 h 3260537"/>
                  <a:gd name="connsiteX79" fmla="*/ 5133373 w 5272711"/>
                  <a:gd name="connsiteY79" fmla="*/ 1333352 h 3260537"/>
                  <a:gd name="connsiteX80" fmla="*/ 5075499 w 5272711"/>
                  <a:gd name="connsiteY80" fmla="*/ 1252330 h 3260537"/>
                  <a:gd name="connsiteX81" fmla="*/ 5006051 w 5272711"/>
                  <a:gd name="connsiteY81" fmla="*/ 1211818 h 3260537"/>
                  <a:gd name="connsiteX82" fmla="*/ 4907666 w 5272711"/>
                  <a:gd name="connsiteY82" fmla="*/ 1148157 h 3260537"/>
                  <a:gd name="connsiteX83" fmla="*/ 4878729 w 5272711"/>
                  <a:gd name="connsiteY83" fmla="*/ 1125008 h 3260537"/>
                  <a:gd name="connsiteX84" fmla="*/ 4832431 w 5272711"/>
                  <a:gd name="connsiteY84" fmla="*/ 1101859 h 3260537"/>
                  <a:gd name="connsiteX85" fmla="*/ 4797707 w 5272711"/>
                  <a:gd name="connsiteY85" fmla="*/ 1067135 h 3260537"/>
                  <a:gd name="connsiteX86" fmla="*/ 4762983 w 5272711"/>
                  <a:gd name="connsiteY86" fmla="*/ 1055560 h 3260537"/>
                  <a:gd name="connsiteX87" fmla="*/ 4705109 w 5272711"/>
                  <a:gd name="connsiteY87" fmla="*/ 1020836 h 3260537"/>
                  <a:gd name="connsiteX88" fmla="*/ 4670385 w 5272711"/>
                  <a:gd name="connsiteY88" fmla="*/ 997687 h 3260537"/>
                  <a:gd name="connsiteX89" fmla="*/ 4612512 w 5272711"/>
                  <a:gd name="connsiteY89" fmla="*/ 986112 h 3260537"/>
                  <a:gd name="connsiteX90" fmla="*/ 4531489 w 5272711"/>
                  <a:gd name="connsiteY90" fmla="*/ 951388 h 3260537"/>
                  <a:gd name="connsiteX91" fmla="*/ 4496765 w 5272711"/>
                  <a:gd name="connsiteY91" fmla="*/ 939813 h 3260537"/>
                  <a:gd name="connsiteX92" fmla="*/ 4456254 w 5272711"/>
                  <a:gd name="connsiteY92" fmla="*/ 928238 h 3260537"/>
                  <a:gd name="connsiteX93" fmla="*/ 4409955 w 5272711"/>
                  <a:gd name="connsiteY93" fmla="*/ 916664 h 3260537"/>
                  <a:gd name="connsiteX94" fmla="*/ 4346294 w 5272711"/>
                  <a:gd name="connsiteY94" fmla="*/ 887727 h 3260537"/>
                  <a:gd name="connsiteX95" fmla="*/ 4299995 w 5272711"/>
                  <a:gd name="connsiteY95" fmla="*/ 876152 h 3260537"/>
                  <a:gd name="connsiteX96" fmla="*/ 4259484 w 5272711"/>
                  <a:gd name="connsiteY96" fmla="*/ 864578 h 3260537"/>
                  <a:gd name="connsiteX97" fmla="*/ 4166886 w 5272711"/>
                  <a:gd name="connsiteY97" fmla="*/ 829854 h 3260537"/>
                  <a:gd name="connsiteX98" fmla="*/ 4074289 w 5272711"/>
                  <a:gd name="connsiteY98" fmla="*/ 806704 h 3260537"/>
                  <a:gd name="connsiteX99" fmla="*/ 3964329 w 5272711"/>
                  <a:gd name="connsiteY99" fmla="*/ 754618 h 3260537"/>
                  <a:gd name="connsiteX100" fmla="*/ 3750198 w 5272711"/>
                  <a:gd name="connsiteY100" fmla="*/ 690957 h 3260537"/>
                  <a:gd name="connsiteX101" fmla="*/ 3582365 w 5272711"/>
                  <a:gd name="connsiteY101" fmla="*/ 633084 h 3260537"/>
                  <a:gd name="connsiteX102" fmla="*/ 3483980 w 5272711"/>
                  <a:gd name="connsiteY102" fmla="*/ 604147 h 3260537"/>
                  <a:gd name="connsiteX103" fmla="*/ 3397170 w 5272711"/>
                  <a:gd name="connsiteY103" fmla="*/ 563636 h 3260537"/>
                  <a:gd name="connsiteX104" fmla="*/ 3292998 w 5272711"/>
                  <a:gd name="connsiteY104" fmla="*/ 534699 h 3260537"/>
                  <a:gd name="connsiteX105" fmla="*/ 3130952 w 5272711"/>
                  <a:gd name="connsiteY105" fmla="*/ 476826 h 3260537"/>
                  <a:gd name="connsiteX106" fmla="*/ 3061504 w 5272711"/>
                  <a:gd name="connsiteY106" fmla="*/ 453676 h 3260537"/>
                  <a:gd name="connsiteX107" fmla="*/ 2997843 w 5272711"/>
                  <a:gd name="connsiteY107" fmla="*/ 424740 h 3260537"/>
                  <a:gd name="connsiteX108" fmla="*/ 2835798 w 5272711"/>
                  <a:gd name="connsiteY108" fmla="*/ 401590 h 3260537"/>
                  <a:gd name="connsiteX109" fmla="*/ 2592729 w 5272711"/>
                  <a:gd name="connsiteY109" fmla="*/ 361079 h 3260537"/>
                  <a:gd name="connsiteX110" fmla="*/ 2488557 w 5272711"/>
                  <a:gd name="connsiteY110" fmla="*/ 326355 h 3260537"/>
                  <a:gd name="connsiteX111" fmla="*/ 2407535 w 5272711"/>
                  <a:gd name="connsiteY111" fmla="*/ 314780 h 3260537"/>
                  <a:gd name="connsiteX112" fmla="*/ 2245489 w 5272711"/>
                  <a:gd name="connsiteY112" fmla="*/ 285843 h 3260537"/>
                  <a:gd name="connsiteX113" fmla="*/ 2083443 w 5272711"/>
                  <a:gd name="connsiteY113" fmla="*/ 262694 h 3260537"/>
                  <a:gd name="connsiteX114" fmla="*/ 2002421 w 5272711"/>
                  <a:gd name="connsiteY114" fmla="*/ 245332 h 3260537"/>
                  <a:gd name="connsiteX115" fmla="*/ 1823013 w 5272711"/>
                  <a:gd name="connsiteY115" fmla="*/ 222183 h 3260537"/>
                  <a:gd name="connsiteX116" fmla="*/ 1718841 w 5272711"/>
                  <a:gd name="connsiteY116" fmla="*/ 193246 h 3260537"/>
                  <a:gd name="connsiteX117" fmla="*/ 1522071 w 5272711"/>
                  <a:gd name="connsiteY117" fmla="*/ 164309 h 3260537"/>
                  <a:gd name="connsiteX118" fmla="*/ 1417899 w 5272711"/>
                  <a:gd name="connsiteY118" fmla="*/ 135373 h 3260537"/>
                  <a:gd name="connsiteX119" fmla="*/ 1157469 w 5272711"/>
                  <a:gd name="connsiteY119" fmla="*/ 94861 h 3260537"/>
                  <a:gd name="connsiteX120" fmla="*/ 1006998 w 5272711"/>
                  <a:gd name="connsiteY120" fmla="*/ 60137 h 3260537"/>
                  <a:gd name="connsiteX121" fmla="*/ 989636 w 5272711"/>
                  <a:gd name="connsiteY121" fmla="*/ 42775 h 3260537"/>
                  <a:gd name="connsiteX122" fmla="*/ 833378 w 5272711"/>
                  <a:gd name="connsiteY122" fmla="*/ 19626 h 3260537"/>
                  <a:gd name="connsiteX123" fmla="*/ 816016 w 5272711"/>
                  <a:gd name="connsiteY123" fmla="*/ 36988 h 3260537"/>
                  <a:gd name="connsiteX124" fmla="*/ 775504 w 5272711"/>
                  <a:gd name="connsiteY124" fmla="*/ 54350 h 3260537"/>
                  <a:gd name="connsiteX125" fmla="*/ 711843 w 5272711"/>
                  <a:gd name="connsiteY125" fmla="*/ 106436 h 3260537"/>
                  <a:gd name="connsiteX126" fmla="*/ 694481 w 5272711"/>
                  <a:gd name="connsiteY126" fmla="*/ 135373 h 3260537"/>
                  <a:gd name="connsiteX127" fmla="*/ 688694 w 5272711"/>
                  <a:gd name="connsiteY127" fmla="*/ 152735 h 3260537"/>
                  <a:gd name="connsiteX128" fmla="*/ 671332 w 5272711"/>
                  <a:gd name="connsiteY128" fmla="*/ 175884 h 3260537"/>
                  <a:gd name="connsiteX129" fmla="*/ 636608 w 5272711"/>
                  <a:gd name="connsiteY129" fmla="*/ 204821 h 3260537"/>
                  <a:gd name="connsiteX130" fmla="*/ 601884 w 5272711"/>
                  <a:gd name="connsiteY130" fmla="*/ 222183 h 3260537"/>
                  <a:gd name="connsiteX131" fmla="*/ 590309 w 5272711"/>
                  <a:gd name="connsiteY131" fmla="*/ 239545 h 3260537"/>
                  <a:gd name="connsiteX132" fmla="*/ 532436 w 5272711"/>
                  <a:gd name="connsiteY132" fmla="*/ 268481 h 3260537"/>
                  <a:gd name="connsiteX133" fmla="*/ 468775 w 5272711"/>
                  <a:gd name="connsiteY133" fmla="*/ 320568 h 3260537"/>
                  <a:gd name="connsiteX134" fmla="*/ 451413 w 5272711"/>
                  <a:gd name="connsiteY134" fmla="*/ 337930 h 3260537"/>
                  <a:gd name="connsiteX135" fmla="*/ 434051 w 5272711"/>
                  <a:gd name="connsiteY135" fmla="*/ 349504 h 3260537"/>
                  <a:gd name="connsiteX136" fmla="*/ 422476 w 5272711"/>
                  <a:gd name="connsiteY136" fmla="*/ 366866 h 3260537"/>
                  <a:gd name="connsiteX137" fmla="*/ 405114 w 5272711"/>
                  <a:gd name="connsiteY137" fmla="*/ 372654 h 3260537"/>
                  <a:gd name="connsiteX138" fmla="*/ 376178 w 5272711"/>
                  <a:gd name="connsiteY138" fmla="*/ 384228 h 3260537"/>
                  <a:gd name="connsiteX139" fmla="*/ 358816 w 5272711"/>
                  <a:gd name="connsiteY139" fmla="*/ 390016 h 3260537"/>
                  <a:gd name="connsiteX140" fmla="*/ 341454 w 5272711"/>
                  <a:gd name="connsiteY140" fmla="*/ 401590 h 3260537"/>
                  <a:gd name="connsiteX141" fmla="*/ 324092 w 5272711"/>
                  <a:gd name="connsiteY141" fmla="*/ 407378 h 3260537"/>
                  <a:gd name="connsiteX142" fmla="*/ 300942 w 5272711"/>
                  <a:gd name="connsiteY142" fmla="*/ 418952 h 3260537"/>
                  <a:gd name="connsiteX143" fmla="*/ 289367 w 5272711"/>
                  <a:gd name="connsiteY143" fmla="*/ 447889 h 3260537"/>
                  <a:gd name="connsiteX144" fmla="*/ 295155 w 5272711"/>
                  <a:gd name="connsiteY144" fmla="*/ 523124 h 3260537"/>
                  <a:gd name="connsiteX145" fmla="*/ 329879 w 5272711"/>
                  <a:gd name="connsiteY145" fmla="*/ 552061 h 3260537"/>
                  <a:gd name="connsiteX146" fmla="*/ 347241 w 5272711"/>
                  <a:gd name="connsiteY146" fmla="*/ 557849 h 3260537"/>
                  <a:gd name="connsiteX147" fmla="*/ 318304 w 5272711"/>
                  <a:gd name="connsiteY147" fmla="*/ 580998 h 326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5272711" h="3260537">
                    <a:moveTo>
                      <a:pt x="318304" y="580998"/>
                    </a:moveTo>
                    <a:lnTo>
                      <a:pt x="318304" y="580998"/>
                    </a:lnTo>
                    <a:cubicBezTo>
                      <a:pt x="344389" y="698378"/>
                      <a:pt x="334293" y="633005"/>
                      <a:pt x="324092" y="847216"/>
                    </a:cubicBezTo>
                    <a:cubicBezTo>
                      <a:pt x="323624" y="857041"/>
                      <a:pt x="321758" y="866942"/>
                      <a:pt x="318304" y="876152"/>
                    </a:cubicBezTo>
                    <a:cubicBezTo>
                      <a:pt x="294725" y="939028"/>
                      <a:pt x="282202" y="948632"/>
                      <a:pt x="248856" y="1009261"/>
                    </a:cubicBezTo>
                    <a:cubicBezTo>
                      <a:pt x="240541" y="1024380"/>
                      <a:pt x="233887" y="1040368"/>
                      <a:pt x="225707" y="1055560"/>
                    </a:cubicBezTo>
                    <a:cubicBezTo>
                      <a:pt x="220374" y="1065464"/>
                      <a:pt x="213376" y="1074436"/>
                      <a:pt x="208345" y="1084497"/>
                    </a:cubicBezTo>
                    <a:cubicBezTo>
                      <a:pt x="197921" y="1105345"/>
                      <a:pt x="190641" y="1127733"/>
                      <a:pt x="179408" y="1148157"/>
                    </a:cubicBezTo>
                    <a:cubicBezTo>
                      <a:pt x="169352" y="1166441"/>
                      <a:pt x="154740" y="1181959"/>
                      <a:pt x="144684" y="1200243"/>
                    </a:cubicBezTo>
                    <a:cubicBezTo>
                      <a:pt x="116059" y="1252287"/>
                      <a:pt x="114359" y="1273162"/>
                      <a:pt x="92598" y="1327565"/>
                    </a:cubicBezTo>
                    <a:cubicBezTo>
                      <a:pt x="85542" y="1345206"/>
                      <a:pt x="76119" y="1361861"/>
                      <a:pt x="69448" y="1379651"/>
                    </a:cubicBezTo>
                    <a:cubicBezTo>
                      <a:pt x="64517" y="1392801"/>
                      <a:pt x="62805" y="1407012"/>
                      <a:pt x="57874" y="1420162"/>
                    </a:cubicBezTo>
                    <a:cubicBezTo>
                      <a:pt x="51203" y="1437952"/>
                      <a:pt x="41395" y="1454459"/>
                      <a:pt x="34724" y="1472249"/>
                    </a:cubicBezTo>
                    <a:cubicBezTo>
                      <a:pt x="30703" y="1482973"/>
                      <a:pt x="13051" y="1550202"/>
                      <a:pt x="11575" y="1559059"/>
                    </a:cubicBezTo>
                    <a:cubicBezTo>
                      <a:pt x="6461" y="1589742"/>
                      <a:pt x="3858" y="1620790"/>
                      <a:pt x="0" y="1651656"/>
                    </a:cubicBezTo>
                    <a:cubicBezTo>
                      <a:pt x="1929" y="1784765"/>
                      <a:pt x="246" y="1917975"/>
                      <a:pt x="5788" y="2050983"/>
                    </a:cubicBezTo>
                    <a:cubicBezTo>
                      <a:pt x="6078" y="2057932"/>
                      <a:pt x="14251" y="2062124"/>
                      <a:pt x="17362" y="2068345"/>
                    </a:cubicBezTo>
                    <a:cubicBezTo>
                      <a:pt x="20090" y="2073801"/>
                      <a:pt x="20011" y="2080476"/>
                      <a:pt x="23150" y="2085707"/>
                    </a:cubicBezTo>
                    <a:cubicBezTo>
                      <a:pt x="28505" y="2094631"/>
                      <a:pt x="68208" y="2162784"/>
                      <a:pt x="92598" y="2178304"/>
                    </a:cubicBezTo>
                    <a:cubicBezTo>
                      <a:pt x="104993" y="2186191"/>
                      <a:pt x="119605" y="2189879"/>
                      <a:pt x="133109" y="2195666"/>
                    </a:cubicBezTo>
                    <a:cubicBezTo>
                      <a:pt x="138896" y="2207241"/>
                      <a:pt x="140732" y="2221868"/>
                      <a:pt x="150471" y="2230390"/>
                    </a:cubicBezTo>
                    <a:cubicBezTo>
                      <a:pt x="157874" y="2236868"/>
                      <a:pt x="170275" y="2232525"/>
                      <a:pt x="179408" y="2236178"/>
                    </a:cubicBezTo>
                    <a:cubicBezTo>
                      <a:pt x="199433" y="2244188"/>
                      <a:pt x="218616" y="2254308"/>
                      <a:pt x="237281" y="2265114"/>
                    </a:cubicBezTo>
                    <a:cubicBezTo>
                      <a:pt x="255339" y="2275569"/>
                      <a:pt x="271083" y="2289782"/>
                      <a:pt x="289367" y="2299838"/>
                    </a:cubicBezTo>
                    <a:cubicBezTo>
                      <a:pt x="309791" y="2311071"/>
                      <a:pt x="332362" y="2317993"/>
                      <a:pt x="353028" y="2328775"/>
                    </a:cubicBezTo>
                    <a:cubicBezTo>
                      <a:pt x="446417" y="2377500"/>
                      <a:pt x="389996" y="2363874"/>
                      <a:pt x="457200" y="2375074"/>
                    </a:cubicBezTo>
                    <a:cubicBezTo>
                      <a:pt x="476491" y="2384720"/>
                      <a:pt x="496139" y="2393683"/>
                      <a:pt x="515074" y="2404011"/>
                    </a:cubicBezTo>
                    <a:cubicBezTo>
                      <a:pt x="538602" y="2416844"/>
                      <a:pt x="560345" y="2432959"/>
                      <a:pt x="584522" y="2444522"/>
                    </a:cubicBezTo>
                    <a:cubicBezTo>
                      <a:pt x="604892" y="2454264"/>
                      <a:pt x="627373" y="2458909"/>
                      <a:pt x="648183" y="2467671"/>
                    </a:cubicBezTo>
                    <a:cubicBezTo>
                      <a:pt x="664085" y="2474367"/>
                      <a:pt x="678746" y="2483740"/>
                      <a:pt x="694481" y="2490821"/>
                    </a:cubicBezTo>
                    <a:cubicBezTo>
                      <a:pt x="717350" y="2501112"/>
                      <a:pt x="741203" y="2509152"/>
                      <a:pt x="763929" y="2519757"/>
                    </a:cubicBezTo>
                    <a:cubicBezTo>
                      <a:pt x="770232" y="2522698"/>
                      <a:pt x="774899" y="2528592"/>
                      <a:pt x="781292" y="2531332"/>
                    </a:cubicBezTo>
                    <a:cubicBezTo>
                      <a:pt x="858646" y="2564483"/>
                      <a:pt x="739422" y="2501715"/>
                      <a:pt x="833378" y="2548694"/>
                    </a:cubicBezTo>
                    <a:cubicBezTo>
                      <a:pt x="839599" y="2551805"/>
                      <a:pt x="844616" y="2556971"/>
                      <a:pt x="850740" y="2560269"/>
                    </a:cubicBezTo>
                    <a:cubicBezTo>
                      <a:pt x="869730" y="2570494"/>
                      <a:pt x="889322" y="2579559"/>
                      <a:pt x="908613" y="2589205"/>
                    </a:cubicBezTo>
                    <a:cubicBezTo>
                      <a:pt x="923488" y="2596643"/>
                      <a:pt x="954714" y="2613459"/>
                      <a:pt x="972274" y="2618142"/>
                    </a:cubicBezTo>
                    <a:cubicBezTo>
                      <a:pt x="991283" y="2623211"/>
                      <a:pt x="1011009" y="2625160"/>
                      <a:pt x="1030147" y="2629717"/>
                    </a:cubicBezTo>
                    <a:cubicBezTo>
                      <a:pt x="1132897" y="2654182"/>
                      <a:pt x="1054953" y="2642222"/>
                      <a:pt x="1140107" y="2652866"/>
                    </a:cubicBezTo>
                    <a:cubicBezTo>
                      <a:pt x="1161327" y="2658653"/>
                      <a:pt x="1182319" y="2665353"/>
                      <a:pt x="1203767" y="2670228"/>
                    </a:cubicBezTo>
                    <a:cubicBezTo>
                      <a:pt x="1224799" y="2675008"/>
                      <a:pt x="1246659" y="2675987"/>
                      <a:pt x="1267428" y="2681803"/>
                    </a:cubicBezTo>
                    <a:cubicBezTo>
                      <a:pt x="1295044" y="2689536"/>
                      <a:pt x="1321148" y="2701964"/>
                      <a:pt x="1348451" y="2710740"/>
                    </a:cubicBezTo>
                    <a:cubicBezTo>
                      <a:pt x="1375192" y="2719335"/>
                      <a:pt x="1402766" y="2725193"/>
                      <a:pt x="1429474" y="2733889"/>
                    </a:cubicBezTo>
                    <a:cubicBezTo>
                      <a:pt x="1485744" y="2752209"/>
                      <a:pt x="1541295" y="2772667"/>
                      <a:pt x="1597307" y="2791762"/>
                    </a:cubicBezTo>
                    <a:cubicBezTo>
                      <a:pt x="1626177" y="2801604"/>
                      <a:pt x="1653922" y="2816385"/>
                      <a:pt x="1684117" y="2820699"/>
                    </a:cubicBezTo>
                    <a:cubicBezTo>
                      <a:pt x="1718850" y="2825661"/>
                      <a:pt x="1791773" y="2835033"/>
                      <a:pt x="1828800" y="2843849"/>
                    </a:cubicBezTo>
                    <a:cubicBezTo>
                      <a:pt x="1908378" y="2862796"/>
                      <a:pt x="1864962" y="2856686"/>
                      <a:pt x="1938760" y="2884360"/>
                    </a:cubicBezTo>
                    <a:cubicBezTo>
                      <a:pt x="1951910" y="2889291"/>
                      <a:pt x="1966121" y="2891004"/>
                      <a:pt x="1979271" y="2895935"/>
                    </a:cubicBezTo>
                    <a:cubicBezTo>
                      <a:pt x="1997061" y="2902606"/>
                      <a:pt x="2013239" y="2913363"/>
                      <a:pt x="2031357" y="2919084"/>
                    </a:cubicBezTo>
                    <a:cubicBezTo>
                      <a:pt x="2050117" y="2925008"/>
                      <a:pt x="2069940" y="2926801"/>
                      <a:pt x="2089231" y="2930659"/>
                    </a:cubicBezTo>
                    <a:cubicBezTo>
                      <a:pt x="2316933" y="3033125"/>
                      <a:pt x="2116457" y="2946345"/>
                      <a:pt x="2268638" y="3005894"/>
                    </a:cubicBezTo>
                    <a:cubicBezTo>
                      <a:pt x="2291992" y="3015033"/>
                      <a:pt x="2314387" y="3026628"/>
                      <a:pt x="2338086" y="3034831"/>
                    </a:cubicBezTo>
                    <a:cubicBezTo>
                      <a:pt x="2364629" y="3044019"/>
                      <a:pt x="2392368" y="3049385"/>
                      <a:pt x="2419109" y="3057980"/>
                    </a:cubicBezTo>
                    <a:cubicBezTo>
                      <a:pt x="2522710" y="3091280"/>
                      <a:pt x="2486777" y="3088991"/>
                      <a:pt x="2604304" y="3115854"/>
                    </a:cubicBezTo>
                    <a:cubicBezTo>
                      <a:pt x="2636768" y="3123274"/>
                      <a:pt x="2670224" y="3125796"/>
                      <a:pt x="2702689" y="3133216"/>
                    </a:cubicBezTo>
                    <a:cubicBezTo>
                      <a:pt x="2737822" y="3141246"/>
                      <a:pt x="2771493" y="3155232"/>
                      <a:pt x="2806861" y="3162152"/>
                    </a:cubicBezTo>
                    <a:cubicBezTo>
                      <a:pt x="2860409" y="3172629"/>
                      <a:pt x="2968907" y="3185302"/>
                      <a:pt x="2968907" y="3185302"/>
                    </a:cubicBezTo>
                    <a:cubicBezTo>
                      <a:pt x="2990127" y="3194947"/>
                      <a:pt x="3010079" y="3208105"/>
                      <a:pt x="3032567" y="3214238"/>
                    </a:cubicBezTo>
                    <a:cubicBezTo>
                      <a:pt x="3074184" y="3225588"/>
                      <a:pt x="3117448" y="3229672"/>
                      <a:pt x="3159889" y="3237388"/>
                    </a:cubicBezTo>
                    <a:cubicBezTo>
                      <a:pt x="3181109" y="3241246"/>
                      <a:pt x="3202812" y="3243037"/>
                      <a:pt x="3223550" y="3248962"/>
                    </a:cubicBezTo>
                    <a:lnTo>
                      <a:pt x="3264061" y="3260537"/>
                    </a:lnTo>
                    <a:lnTo>
                      <a:pt x="4537276" y="3254750"/>
                    </a:lnTo>
                    <a:cubicBezTo>
                      <a:pt x="4602673" y="3253094"/>
                      <a:pt x="4625362" y="3240293"/>
                      <a:pt x="4658810" y="3202664"/>
                    </a:cubicBezTo>
                    <a:cubicBezTo>
                      <a:pt x="4667017" y="3193432"/>
                      <a:pt x="4674243" y="3183373"/>
                      <a:pt x="4681960" y="3173727"/>
                    </a:cubicBezTo>
                    <a:cubicBezTo>
                      <a:pt x="4683889" y="3162152"/>
                      <a:pt x="4683234" y="3149835"/>
                      <a:pt x="4687747" y="3139003"/>
                    </a:cubicBezTo>
                    <a:cubicBezTo>
                      <a:pt x="4694268" y="3123354"/>
                      <a:pt x="4723057" y="3089078"/>
                      <a:pt x="4734046" y="3075342"/>
                    </a:cubicBezTo>
                    <a:cubicBezTo>
                      <a:pt x="4737904" y="3063767"/>
                      <a:pt x="4740572" y="3051725"/>
                      <a:pt x="4745621" y="3040618"/>
                    </a:cubicBezTo>
                    <a:cubicBezTo>
                      <a:pt x="4745643" y="3040569"/>
                      <a:pt x="4803482" y="2924895"/>
                      <a:pt x="4815069" y="2901722"/>
                    </a:cubicBezTo>
                    <a:cubicBezTo>
                      <a:pt x="4822785" y="2886289"/>
                      <a:pt x="4831210" y="2871190"/>
                      <a:pt x="4838218" y="2855423"/>
                    </a:cubicBezTo>
                    <a:cubicBezTo>
                      <a:pt x="4856819" y="2813571"/>
                      <a:pt x="4886587" y="2744466"/>
                      <a:pt x="4907666" y="2710740"/>
                    </a:cubicBezTo>
                    <a:cubicBezTo>
                      <a:pt x="4917312" y="2695307"/>
                      <a:pt x="4928088" y="2680525"/>
                      <a:pt x="4936603" y="2664441"/>
                    </a:cubicBezTo>
                    <a:cubicBezTo>
                      <a:pt x="5009367" y="2526997"/>
                      <a:pt x="4923307" y="2673097"/>
                      <a:pt x="4977114" y="2583418"/>
                    </a:cubicBezTo>
                    <a:cubicBezTo>
                      <a:pt x="4999961" y="2492034"/>
                      <a:pt x="4970714" y="2582510"/>
                      <a:pt x="5029200" y="2485033"/>
                    </a:cubicBezTo>
                    <a:cubicBezTo>
                      <a:pt x="5046955" y="2455442"/>
                      <a:pt x="5060528" y="2423529"/>
                      <a:pt x="5075499" y="2392436"/>
                    </a:cubicBezTo>
                    <a:cubicBezTo>
                      <a:pt x="5111641" y="2317372"/>
                      <a:pt x="5121514" y="2285131"/>
                      <a:pt x="5156522" y="2195666"/>
                    </a:cubicBezTo>
                    <a:cubicBezTo>
                      <a:pt x="5180712" y="2062625"/>
                      <a:pt x="5151749" y="2201651"/>
                      <a:pt x="5191246" y="2068345"/>
                    </a:cubicBezTo>
                    <a:cubicBezTo>
                      <a:pt x="5195099" y="2055340"/>
                      <a:pt x="5220560" y="1943467"/>
                      <a:pt x="5231757" y="1917874"/>
                    </a:cubicBezTo>
                    <a:cubicBezTo>
                      <a:pt x="5237333" y="1905129"/>
                      <a:pt x="5247190" y="1894725"/>
                      <a:pt x="5254907" y="1883150"/>
                    </a:cubicBezTo>
                    <a:cubicBezTo>
                      <a:pt x="5275848" y="1705139"/>
                      <a:pt x="5287099" y="1664628"/>
                      <a:pt x="5237545" y="1420162"/>
                    </a:cubicBezTo>
                    <a:cubicBezTo>
                      <a:pt x="5231848" y="1392055"/>
                      <a:pt x="5201702" y="1374861"/>
                      <a:pt x="5179671" y="1356502"/>
                    </a:cubicBezTo>
                    <a:cubicBezTo>
                      <a:pt x="5166416" y="1345456"/>
                      <a:pt x="5148806" y="1341069"/>
                      <a:pt x="5133373" y="1333352"/>
                    </a:cubicBezTo>
                    <a:cubicBezTo>
                      <a:pt x="5122817" y="1317519"/>
                      <a:pt x="5086266" y="1261302"/>
                      <a:pt x="5075499" y="1252330"/>
                    </a:cubicBezTo>
                    <a:cubicBezTo>
                      <a:pt x="5054911" y="1235173"/>
                      <a:pt x="5029200" y="1225322"/>
                      <a:pt x="5006051" y="1211818"/>
                    </a:cubicBezTo>
                    <a:cubicBezTo>
                      <a:pt x="4954465" y="1143037"/>
                      <a:pt x="5047740" y="1260213"/>
                      <a:pt x="4907666" y="1148157"/>
                    </a:cubicBezTo>
                    <a:cubicBezTo>
                      <a:pt x="4898020" y="1140441"/>
                      <a:pt x="4889249" y="1131482"/>
                      <a:pt x="4878729" y="1125008"/>
                    </a:cubicBezTo>
                    <a:cubicBezTo>
                      <a:pt x="4864034" y="1115965"/>
                      <a:pt x="4846471" y="1111888"/>
                      <a:pt x="4832431" y="1101859"/>
                    </a:cubicBezTo>
                    <a:cubicBezTo>
                      <a:pt x="4819111" y="1092345"/>
                      <a:pt x="4811327" y="1076215"/>
                      <a:pt x="4797707" y="1067135"/>
                    </a:cubicBezTo>
                    <a:cubicBezTo>
                      <a:pt x="4787555" y="1060367"/>
                      <a:pt x="4773896" y="1061016"/>
                      <a:pt x="4762983" y="1055560"/>
                    </a:cubicBezTo>
                    <a:cubicBezTo>
                      <a:pt x="4742861" y="1045499"/>
                      <a:pt x="4724187" y="1032759"/>
                      <a:pt x="4705109" y="1020836"/>
                    </a:cubicBezTo>
                    <a:cubicBezTo>
                      <a:pt x="4693312" y="1013463"/>
                      <a:pt x="4683410" y="1002571"/>
                      <a:pt x="4670385" y="997687"/>
                    </a:cubicBezTo>
                    <a:cubicBezTo>
                      <a:pt x="4651965" y="990779"/>
                      <a:pt x="4631803" y="989970"/>
                      <a:pt x="4612512" y="986112"/>
                    </a:cubicBezTo>
                    <a:cubicBezTo>
                      <a:pt x="4589235" y="975767"/>
                      <a:pt x="4557124" y="960710"/>
                      <a:pt x="4531489" y="951388"/>
                    </a:cubicBezTo>
                    <a:cubicBezTo>
                      <a:pt x="4520023" y="947219"/>
                      <a:pt x="4508426" y="943401"/>
                      <a:pt x="4496765" y="939813"/>
                    </a:cubicBezTo>
                    <a:cubicBezTo>
                      <a:pt x="4483342" y="935683"/>
                      <a:pt x="4469824" y="931857"/>
                      <a:pt x="4456254" y="928238"/>
                    </a:cubicBezTo>
                    <a:cubicBezTo>
                      <a:pt x="4440883" y="924139"/>
                      <a:pt x="4425159" y="921342"/>
                      <a:pt x="4409955" y="916664"/>
                    </a:cubicBezTo>
                    <a:cubicBezTo>
                      <a:pt x="4343386" y="896182"/>
                      <a:pt x="4422220" y="914844"/>
                      <a:pt x="4346294" y="887727"/>
                    </a:cubicBezTo>
                    <a:cubicBezTo>
                      <a:pt x="4331313" y="882377"/>
                      <a:pt x="4315366" y="880251"/>
                      <a:pt x="4299995" y="876152"/>
                    </a:cubicBezTo>
                    <a:cubicBezTo>
                      <a:pt x="4286425" y="872533"/>
                      <a:pt x="4272749" y="869192"/>
                      <a:pt x="4259484" y="864578"/>
                    </a:cubicBezTo>
                    <a:cubicBezTo>
                      <a:pt x="4228349" y="853749"/>
                      <a:pt x="4198350" y="839687"/>
                      <a:pt x="4166886" y="829854"/>
                    </a:cubicBezTo>
                    <a:cubicBezTo>
                      <a:pt x="4136519" y="820364"/>
                      <a:pt x="4103042" y="820324"/>
                      <a:pt x="4074289" y="806704"/>
                    </a:cubicBezTo>
                    <a:cubicBezTo>
                      <a:pt x="4037636" y="789342"/>
                      <a:pt x="4004232" y="761873"/>
                      <a:pt x="3964329" y="754618"/>
                    </a:cubicBezTo>
                    <a:cubicBezTo>
                      <a:pt x="3850035" y="733836"/>
                      <a:pt x="3917146" y="749388"/>
                      <a:pt x="3750198" y="690957"/>
                    </a:cubicBezTo>
                    <a:cubicBezTo>
                      <a:pt x="3701671" y="673973"/>
                      <a:pt x="3631268" y="647467"/>
                      <a:pt x="3582365" y="633084"/>
                    </a:cubicBezTo>
                    <a:cubicBezTo>
                      <a:pt x="3549570" y="623438"/>
                      <a:pt x="3515988" y="616150"/>
                      <a:pt x="3483980" y="604147"/>
                    </a:cubicBezTo>
                    <a:cubicBezTo>
                      <a:pt x="3454081" y="592935"/>
                      <a:pt x="3427180" y="574549"/>
                      <a:pt x="3397170" y="563636"/>
                    </a:cubicBezTo>
                    <a:cubicBezTo>
                      <a:pt x="3363301" y="551320"/>
                      <a:pt x="3327261" y="545872"/>
                      <a:pt x="3292998" y="534699"/>
                    </a:cubicBezTo>
                    <a:cubicBezTo>
                      <a:pt x="3238467" y="516917"/>
                      <a:pt x="3185089" y="495774"/>
                      <a:pt x="3130952" y="476826"/>
                    </a:cubicBezTo>
                    <a:cubicBezTo>
                      <a:pt x="3107920" y="468765"/>
                      <a:pt x="3083719" y="463773"/>
                      <a:pt x="3061504" y="453676"/>
                    </a:cubicBezTo>
                    <a:cubicBezTo>
                      <a:pt x="3040284" y="444031"/>
                      <a:pt x="3020556" y="429981"/>
                      <a:pt x="2997843" y="424740"/>
                    </a:cubicBezTo>
                    <a:cubicBezTo>
                      <a:pt x="2944677" y="412471"/>
                      <a:pt x="2889150" y="413023"/>
                      <a:pt x="2835798" y="401590"/>
                    </a:cubicBezTo>
                    <a:cubicBezTo>
                      <a:pt x="2701422" y="372795"/>
                      <a:pt x="2782118" y="388134"/>
                      <a:pt x="2592729" y="361079"/>
                    </a:cubicBezTo>
                    <a:cubicBezTo>
                      <a:pt x="2558005" y="349504"/>
                      <a:pt x="2524066" y="335232"/>
                      <a:pt x="2488557" y="326355"/>
                    </a:cubicBezTo>
                    <a:cubicBezTo>
                      <a:pt x="2462090" y="319738"/>
                      <a:pt x="2434445" y="319265"/>
                      <a:pt x="2407535" y="314780"/>
                    </a:cubicBezTo>
                    <a:cubicBezTo>
                      <a:pt x="2353412" y="305759"/>
                      <a:pt x="2299664" y="294550"/>
                      <a:pt x="2245489" y="285843"/>
                    </a:cubicBezTo>
                    <a:cubicBezTo>
                      <a:pt x="2191617" y="277185"/>
                      <a:pt x="2136796" y="274127"/>
                      <a:pt x="2083443" y="262694"/>
                    </a:cubicBezTo>
                    <a:cubicBezTo>
                      <a:pt x="2056436" y="256907"/>
                      <a:pt x="2029611" y="250187"/>
                      <a:pt x="2002421" y="245332"/>
                    </a:cubicBezTo>
                    <a:cubicBezTo>
                      <a:pt x="1955355" y="236927"/>
                      <a:pt x="1867826" y="227455"/>
                      <a:pt x="1823013" y="222183"/>
                    </a:cubicBezTo>
                    <a:cubicBezTo>
                      <a:pt x="1788289" y="212537"/>
                      <a:pt x="1753974" y="201276"/>
                      <a:pt x="1718841" y="193246"/>
                    </a:cubicBezTo>
                    <a:cubicBezTo>
                      <a:pt x="1649426" y="177380"/>
                      <a:pt x="1592559" y="172602"/>
                      <a:pt x="1522071" y="164309"/>
                    </a:cubicBezTo>
                    <a:cubicBezTo>
                      <a:pt x="1487347" y="154664"/>
                      <a:pt x="1453032" y="143403"/>
                      <a:pt x="1417899" y="135373"/>
                    </a:cubicBezTo>
                    <a:cubicBezTo>
                      <a:pt x="1315651" y="112002"/>
                      <a:pt x="1270771" y="117029"/>
                      <a:pt x="1157469" y="94861"/>
                    </a:cubicBezTo>
                    <a:cubicBezTo>
                      <a:pt x="899828" y="44452"/>
                      <a:pt x="1148822" y="77864"/>
                      <a:pt x="1006998" y="60137"/>
                    </a:cubicBezTo>
                    <a:cubicBezTo>
                      <a:pt x="1001211" y="54350"/>
                      <a:pt x="993974" y="49715"/>
                      <a:pt x="989636" y="42775"/>
                    </a:cubicBezTo>
                    <a:cubicBezTo>
                      <a:pt x="943946" y="-30328"/>
                      <a:pt x="1063655" y="10414"/>
                      <a:pt x="833378" y="19626"/>
                    </a:cubicBezTo>
                    <a:cubicBezTo>
                      <a:pt x="827591" y="25413"/>
                      <a:pt x="822826" y="32448"/>
                      <a:pt x="816016" y="36988"/>
                    </a:cubicBezTo>
                    <a:cubicBezTo>
                      <a:pt x="772111" y="66257"/>
                      <a:pt x="830073" y="10695"/>
                      <a:pt x="775504" y="54350"/>
                    </a:cubicBezTo>
                    <a:cubicBezTo>
                      <a:pt x="690148" y="122634"/>
                      <a:pt x="784144" y="63056"/>
                      <a:pt x="711843" y="106436"/>
                    </a:cubicBezTo>
                    <a:cubicBezTo>
                      <a:pt x="706056" y="116082"/>
                      <a:pt x="699511" y="125312"/>
                      <a:pt x="694481" y="135373"/>
                    </a:cubicBezTo>
                    <a:cubicBezTo>
                      <a:pt x="691753" y="140829"/>
                      <a:pt x="691721" y="147438"/>
                      <a:pt x="688694" y="152735"/>
                    </a:cubicBezTo>
                    <a:cubicBezTo>
                      <a:pt x="683909" y="161110"/>
                      <a:pt x="677609" y="168561"/>
                      <a:pt x="671332" y="175884"/>
                    </a:cubicBezTo>
                    <a:cubicBezTo>
                      <a:pt x="660300" y="188754"/>
                      <a:pt x="651220" y="196703"/>
                      <a:pt x="636608" y="204821"/>
                    </a:cubicBezTo>
                    <a:cubicBezTo>
                      <a:pt x="625296" y="211106"/>
                      <a:pt x="613459" y="216396"/>
                      <a:pt x="601884" y="222183"/>
                    </a:cubicBezTo>
                    <a:cubicBezTo>
                      <a:pt x="598026" y="227970"/>
                      <a:pt x="596096" y="235687"/>
                      <a:pt x="590309" y="239545"/>
                    </a:cubicBezTo>
                    <a:cubicBezTo>
                      <a:pt x="572363" y="251509"/>
                      <a:pt x="547687" y="253230"/>
                      <a:pt x="532436" y="268481"/>
                    </a:cubicBezTo>
                    <a:cubicBezTo>
                      <a:pt x="481823" y="319094"/>
                      <a:pt x="506842" y="307877"/>
                      <a:pt x="468775" y="320568"/>
                    </a:cubicBezTo>
                    <a:cubicBezTo>
                      <a:pt x="462988" y="326355"/>
                      <a:pt x="457701" y="332690"/>
                      <a:pt x="451413" y="337930"/>
                    </a:cubicBezTo>
                    <a:cubicBezTo>
                      <a:pt x="446070" y="342383"/>
                      <a:pt x="438969" y="344586"/>
                      <a:pt x="434051" y="349504"/>
                    </a:cubicBezTo>
                    <a:cubicBezTo>
                      <a:pt x="429133" y="354422"/>
                      <a:pt x="427907" y="362521"/>
                      <a:pt x="422476" y="366866"/>
                    </a:cubicBezTo>
                    <a:cubicBezTo>
                      <a:pt x="417712" y="370677"/>
                      <a:pt x="410826" y="370512"/>
                      <a:pt x="405114" y="372654"/>
                    </a:cubicBezTo>
                    <a:cubicBezTo>
                      <a:pt x="395387" y="376302"/>
                      <a:pt x="385905" y="380580"/>
                      <a:pt x="376178" y="384228"/>
                    </a:cubicBezTo>
                    <a:cubicBezTo>
                      <a:pt x="370466" y="386370"/>
                      <a:pt x="364272" y="387288"/>
                      <a:pt x="358816" y="390016"/>
                    </a:cubicBezTo>
                    <a:cubicBezTo>
                      <a:pt x="352595" y="393127"/>
                      <a:pt x="347675" y="398479"/>
                      <a:pt x="341454" y="401590"/>
                    </a:cubicBezTo>
                    <a:cubicBezTo>
                      <a:pt x="335998" y="404318"/>
                      <a:pt x="329699" y="404975"/>
                      <a:pt x="324092" y="407378"/>
                    </a:cubicBezTo>
                    <a:cubicBezTo>
                      <a:pt x="316162" y="410776"/>
                      <a:pt x="308659" y="415094"/>
                      <a:pt x="300942" y="418952"/>
                    </a:cubicBezTo>
                    <a:cubicBezTo>
                      <a:pt x="297084" y="428598"/>
                      <a:pt x="289943" y="437516"/>
                      <a:pt x="289367" y="447889"/>
                    </a:cubicBezTo>
                    <a:cubicBezTo>
                      <a:pt x="287972" y="473003"/>
                      <a:pt x="289055" y="498723"/>
                      <a:pt x="295155" y="523124"/>
                    </a:cubicBezTo>
                    <a:cubicBezTo>
                      <a:pt x="296984" y="530440"/>
                      <a:pt x="323086" y="548664"/>
                      <a:pt x="329879" y="552061"/>
                    </a:cubicBezTo>
                    <a:cubicBezTo>
                      <a:pt x="335335" y="554789"/>
                      <a:pt x="342361" y="554189"/>
                      <a:pt x="347241" y="557849"/>
                    </a:cubicBezTo>
                    <a:cubicBezTo>
                      <a:pt x="350692" y="560437"/>
                      <a:pt x="323127" y="577140"/>
                      <a:pt x="318304" y="580998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444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be 4">
                <a:extLst>
                  <a:ext uri="{FF2B5EF4-FFF2-40B4-BE49-F238E27FC236}">
                    <a16:creationId xmlns="" xmlns:a16="http://schemas.microsoft.com/office/drawing/2014/main" id="{98325A15-BDDF-4F41-B2C2-9C0378680AB0}"/>
                  </a:ext>
                </a:extLst>
              </p:cNvPr>
              <p:cNvSpPr/>
              <p:nvPr/>
            </p:nvSpPr>
            <p:spPr>
              <a:xfrm>
                <a:off x="5783434" y="3985711"/>
                <a:ext cx="6159050" cy="2110368"/>
              </a:xfrm>
              <a:prstGeom prst="cube">
                <a:avLst/>
              </a:prstGeom>
              <a:solidFill>
                <a:srgbClr val="C00000">
                  <a:alpha val="5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𝜆𝛻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98325A15-BDDF-4F41-B2C2-9C0378680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34" y="3985711"/>
                <a:ext cx="6159050" cy="2110368"/>
              </a:xfrm>
              <a:prstGeom prst="cub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472A04-1EE8-4E1C-B3F1-9C934CFD1F11}"/>
              </a:ext>
            </a:extLst>
          </p:cNvPr>
          <p:cNvSpPr txBox="1"/>
          <p:nvPr/>
        </p:nvSpPr>
        <p:spPr>
          <a:xfrm>
            <a:off x="11040037" y="6058174"/>
            <a:ext cx="139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3-D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8CB28D6-ABF3-4E2C-BECB-19307BC666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8560" y="6113574"/>
            <a:ext cx="9910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/>
                </a:solidFill>
              </a:rPr>
              <a:t>2-D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B9757593-AFEB-4D55-BFEF-8FA875C39ABA}"/>
              </a:ext>
            </a:extLst>
          </p:cNvPr>
          <p:cNvGrpSpPr/>
          <p:nvPr/>
        </p:nvGrpSpPr>
        <p:grpSpPr>
          <a:xfrm>
            <a:off x="1426507" y="1432579"/>
            <a:ext cx="10515977" cy="2201864"/>
            <a:chOff x="1426507" y="1250054"/>
            <a:chExt cx="10515977" cy="2201864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5322EEBD-0EA1-450A-9766-5A4E4E512060}"/>
                </a:ext>
              </a:extLst>
            </p:cNvPr>
            <p:cNvGrpSpPr/>
            <p:nvPr/>
          </p:nvGrpSpPr>
          <p:grpSpPr>
            <a:xfrm>
              <a:off x="1426507" y="1385351"/>
              <a:ext cx="9506325" cy="2066567"/>
              <a:chOff x="1431366" y="1690688"/>
              <a:chExt cx="9506325" cy="206656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15F2C386-3AE8-4064-88A6-79B13C3678F7}"/>
                  </a:ext>
                </a:extLst>
              </p:cNvPr>
              <p:cNvGrpSpPr/>
              <p:nvPr/>
            </p:nvGrpSpPr>
            <p:grpSpPr>
              <a:xfrm>
                <a:off x="1446306" y="1690688"/>
                <a:ext cx="2677459" cy="1990818"/>
                <a:chOff x="1446306" y="1690688"/>
                <a:chExt cx="2677459" cy="1990818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="" xmlns:a16="http://schemas.microsoft.com/office/drawing/2014/main" id="{08FB2E55-6026-44C5-B841-383A84618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46306" y="1690688"/>
                  <a:ext cx="0" cy="1990818"/>
                </a:xfrm>
                <a:prstGeom prst="straightConnector1">
                  <a:avLst/>
                </a:prstGeom>
                <a:ln w="476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="" xmlns:a16="http://schemas.microsoft.com/office/drawing/2014/main" id="{0F7CC691-E0DE-4AB8-8038-E7DD32DCF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61247" y="2492188"/>
                  <a:ext cx="2662518" cy="1178189"/>
                </a:xfrm>
                <a:prstGeom prst="straightConnector1">
                  <a:avLst/>
                </a:prstGeom>
                <a:ln w="476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Arrow Connector 22">
                <a:extLst>
                  <a:ext uri="{FF2B5EF4-FFF2-40B4-BE49-F238E27FC236}">
                    <a16:creationId xmlns="" xmlns:a16="http://schemas.microsoft.com/office/drawing/2014/main" id="{5B4BA77A-F8C1-4BF5-B8D9-F51D85CDC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1366" y="3688222"/>
                <a:ext cx="9506325" cy="69033"/>
              </a:xfrm>
              <a:prstGeom prst="straightConnector1">
                <a:avLst/>
              </a:prstGeom>
              <a:ln w="4762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F136CAB-AD9E-4302-9A87-BAA4F0B30D5F}"/>
                </a:ext>
              </a:extLst>
            </p:cNvPr>
            <p:cNvSpPr txBox="1"/>
            <p:nvPr/>
          </p:nvSpPr>
          <p:spPr>
            <a:xfrm>
              <a:off x="10546979" y="2748414"/>
              <a:ext cx="139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chemeClr val="accent1"/>
                  </a:solidFill>
                </a:rPr>
                <a:t>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797F69C-1DE2-428D-8DEB-E5ACD5113568}"/>
                </a:ext>
              </a:extLst>
            </p:cNvPr>
            <p:cNvSpPr txBox="1"/>
            <p:nvPr/>
          </p:nvSpPr>
          <p:spPr>
            <a:xfrm>
              <a:off x="1555379" y="1250054"/>
              <a:ext cx="139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chemeClr val="accent1"/>
                  </a:solidFill>
                </a:rPr>
                <a:t>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F963463-CDC2-47EE-BF61-366038074509}"/>
                </a:ext>
              </a:extLst>
            </p:cNvPr>
            <p:cNvSpPr txBox="1"/>
            <p:nvPr/>
          </p:nvSpPr>
          <p:spPr>
            <a:xfrm>
              <a:off x="4232837" y="1826453"/>
              <a:ext cx="139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3883DF6-4080-470D-993A-C2BF604A754E}"/>
              </a:ext>
            </a:extLst>
          </p:cNvPr>
          <p:cNvGrpSpPr/>
          <p:nvPr/>
        </p:nvGrpSpPr>
        <p:grpSpPr>
          <a:xfrm>
            <a:off x="5865886" y="2688722"/>
            <a:ext cx="5341117" cy="260906"/>
            <a:chOff x="5865886" y="2688722"/>
            <a:chExt cx="5341117" cy="26090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667A79C-6D7A-424E-8CE1-646516C69FF6}"/>
                </a:ext>
              </a:extLst>
            </p:cNvPr>
            <p:cNvCxnSpPr/>
            <p:nvPr/>
          </p:nvCxnSpPr>
          <p:spPr>
            <a:xfrm>
              <a:off x="6013240" y="2815737"/>
              <a:ext cx="5026797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4569E3D4-C9B2-4BE8-B759-182A29917829}"/>
                </a:ext>
              </a:extLst>
            </p:cNvPr>
            <p:cNvSpPr/>
            <p:nvPr/>
          </p:nvSpPr>
          <p:spPr>
            <a:xfrm>
              <a:off x="5865886" y="2688722"/>
              <a:ext cx="230114" cy="242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3B8C3B87-EC61-4CB0-BFE1-7934DC30433D}"/>
                </a:ext>
              </a:extLst>
            </p:cNvPr>
            <p:cNvSpPr/>
            <p:nvPr/>
          </p:nvSpPr>
          <p:spPr>
            <a:xfrm>
              <a:off x="10976889" y="2707411"/>
              <a:ext cx="230114" cy="242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3190B0AE-1305-4051-A696-579B6ED3F234}"/>
                  </a:ext>
                </a:extLst>
              </p:cNvPr>
              <p:cNvSpPr/>
              <p:nvPr/>
            </p:nvSpPr>
            <p:spPr>
              <a:xfrm>
                <a:off x="6547218" y="1542832"/>
                <a:ext cx="4037195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num>
                            <m:den>
                              <m: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𝜆𝛻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90B0AE-1305-4051-A696-579B6ED3F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218" y="1542832"/>
                <a:ext cx="4037195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6">
            <a:extLst>
              <a:ext uri="{FF2B5EF4-FFF2-40B4-BE49-F238E27FC236}">
                <a16:creationId xmlns="" xmlns:a16="http://schemas.microsoft.com/office/drawing/2014/main" id="{B4479D4F-C7A2-4E52-812B-2EE06D1DE750}"/>
              </a:ext>
            </a:extLst>
          </p:cNvPr>
          <p:cNvSpPr txBox="1">
            <a:spLocks/>
          </p:cNvSpPr>
          <p:nvPr/>
        </p:nvSpPr>
        <p:spPr>
          <a:xfrm>
            <a:off x="10822170" y="1613880"/>
            <a:ext cx="991068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accent1"/>
                </a:solidFill>
              </a:rPr>
              <a:t>1-D</a:t>
            </a:r>
          </a:p>
        </p:txBody>
      </p:sp>
    </p:spTree>
    <p:extLst>
      <p:ext uri="{BB962C8B-B14F-4D97-AF65-F5344CB8AC3E}">
        <p14:creationId xmlns:p14="http://schemas.microsoft.com/office/powerpoint/2010/main" val="1750217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5282-94E9-4345-A6E3-30B73327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 Scheme - 1-D - 8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1FE34E9-1853-4DCF-85F8-E6FE4F0D0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Different approximations to flux boundary condition at </a:t>
                </a:r>
                <a:r>
                  <a:rPr lang="en-GB" i="1" dirty="0"/>
                  <a:t>e.g. </a:t>
                </a:r>
                <a:r>
                  <a:rPr lang="en-GB" dirty="0"/>
                  <a:t>node 1</a:t>
                </a: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Zero-</a:t>
                </a:r>
                <a:r>
                  <a:rPr lang="en-GB" dirty="0" err="1"/>
                  <a:t>th</a:t>
                </a:r>
                <a:r>
                  <a:rPr lang="en-GB" dirty="0"/>
                  <a:t> order: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First order: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34E9-1853-4DCF-85F8-E6FE4F0D0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191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7A9FD6-FB21-48A1-9E7F-79F57744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Symmetric Spherical Polar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2A17D0D-D260-47BF-89F3-DBF1E11F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Explicit scheme: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radial node,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at the centre.</a:t>
                </a:r>
              </a:p>
              <a:p>
                <a:r>
                  <a:rPr lang="en-GB" dirty="0"/>
                  <a:t>The corresponding implicit scheme is: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A17D0D-D260-47BF-89F3-DBF1E11F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676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F4E48-6BC1-45FB-B11E-2F074349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Differences – Some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82501C-560A-4CA5-8821-951B209EF2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If the geometry of the solution domain is not easily made coincident with the mesh then there is a need for special treatment at places where the boundary cuts across the mesh.</a:t>
            </a:r>
          </a:p>
          <a:p>
            <a:r>
              <a:rPr lang="en-GB" dirty="0"/>
              <a:t>This kind of situation can lead to inaccuracies, because difference operators with unequal arms are needed to approximate the boundary conditions.</a:t>
            </a:r>
          </a:p>
          <a:p>
            <a:r>
              <a:rPr lang="en-GB" dirty="0"/>
              <a:t>Coding becomes very messy – application of the boundary conditions can be very complicated, especially in 3-D.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F691766-98D6-4347-BC72-8F8186D6D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4925">
            <a:noFill/>
          </a:ln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78FD209F-8802-4BAF-AD8F-90CE02A705CA}"/>
              </a:ext>
            </a:extLst>
          </p:cNvPr>
          <p:cNvSpPr/>
          <p:nvPr/>
        </p:nvSpPr>
        <p:spPr>
          <a:xfrm>
            <a:off x="6469913" y="2874819"/>
            <a:ext cx="4253485" cy="3146121"/>
          </a:xfrm>
          <a:custGeom>
            <a:avLst/>
            <a:gdLst>
              <a:gd name="connsiteX0" fmla="*/ 1132503 w 4253485"/>
              <a:gd name="connsiteY0" fmla="*/ 343165 h 3146121"/>
              <a:gd name="connsiteX1" fmla="*/ 1132503 w 4253485"/>
              <a:gd name="connsiteY1" fmla="*/ 343165 h 3146121"/>
              <a:gd name="connsiteX2" fmla="*/ 1079749 w 4253485"/>
              <a:gd name="connsiteY2" fmla="*/ 360750 h 3146121"/>
              <a:gd name="connsiteX3" fmla="*/ 1062164 w 4253485"/>
              <a:gd name="connsiteY3" fmla="*/ 372473 h 3146121"/>
              <a:gd name="connsiteX4" fmla="*/ 1044580 w 4253485"/>
              <a:gd name="connsiteY4" fmla="*/ 378335 h 3146121"/>
              <a:gd name="connsiteX5" fmla="*/ 1026995 w 4253485"/>
              <a:gd name="connsiteY5" fmla="*/ 407642 h 3146121"/>
              <a:gd name="connsiteX6" fmla="*/ 1021133 w 4253485"/>
              <a:gd name="connsiteY6" fmla="*/ 425227 h 3146121"/>
              <a:gd name="connsiteX7" fmla="*/ 991826 w 4253485"/>
              <a:gd name="connsiteY7" fmla="*/ 431088 h 3146121"/>
              <a:gd name="connsiteX8" fmla="*/ 909764 w 4253485"/>
              <a:gd name="connsiteY8" fmla="*/ 477981 h 3146121"/>
              <a:gd name="connsiteX9" fmla="*/ 886318 w 4253485"/>
              <a:gd name="connsiteY9" fmla="*/ 483842 h 3146121"/>
              <a:gd name="connsiteX10" fmla="*/ 833564 w 4253485"/>
              <a:gd name="connsiteY10" fmla="*/ 524873 h 3146121"/>
              <a:gd name="connsiteX11" fmla="*/ 815980 w 4253485"/>
              <a:gd name="connsiteY11" fmla="*/ 542458 h 3146121"/>
              <a:gd name="connsiteX12" fmla="*/ 810118 w 4253485"/>
              <a:gd name="connsiteY12" fmla="*/ 560042 h 3146121"/>
              <a:gd name="connsiteX13" fmla="*/ 739780 w 4253485"/>
              <a:gd name="connsiteY13" fmla="*/ 612796 h 3146121"/>
              <a:gd name="connsiteX14" fmla="*/ 669441 w 4253485"/>
              <a:gd name="connsiteY14" fmla="*/ 677273 h 3146121"/>
              <a:gd name="connsiteX15" fmla="*/ 640133 w 4253485"/>
              <a:gd name="connsiteY15" fmla="*/ 694858 h 3146121"/>
              <a:gd name="connsiteX16" fmla="*/ 599103 w 4253485"/>
              <a:gd name="connsiteY16" fmla="*/ 747611 h 3146121"/>
              <a:gd name="connsiteX17" fmla="*/ 558072 w 4253485"/>
              <a:gd name="connsiteY17" fmla="*/ 782781 h 3146121"/>
              <a:gd name="connsiteX18" fmla="*/ 517041 w 4253485"/>
              <a:gd name="connsiteY18" fmla="*/ 841396 h 3146121"/>
              <a:gd name="connsiteX19" fmla="*/ 440841 w 4253485"/>
              <a:gd name="connsiteY19" fmla="*/ 935181 h 3146121"/>
              <a:gd name="connsiteX20" fmla="*/ 405672 w 4253485"/>
              <a:gd name="connsiteY20" fmla="*/ 987935 h 3146121"/>
              <a:gd name="connsiteX21" fmla="*/ 352918 w 4253485"/>
              <a:gd name="connsiteY21" fmla="*/ 1023104 h 3146121"/>
              <a:gd name="connsiteX22" fmla="*/ 288441 w 4253485"/>
              <a:gd name="connsiteY22" fmla="*/ 1128611 h 3146121"/>
              <a:gd name="connsiteX23" fmla="*/ 259133 w 4253485"/>
              <a:gd name="connsiteY23" fmla="*/ 1157919 h 3146121"/>
              <a:gd name="connsiteX24" fmla="*/ 235687 w 4253485"/>
              <a:gd name="connsiteY24" fmla="*/ 1210673 h 3146121"/>
              <a:gd name="connsiteX25" fmla="*/ 141903 w 4253485"/>
              <a:gd name="connsiteY25" fmla="*/ 1310319 h 3146121"/>
              <a:gd name="connsiteX26" fmla="*/ 95010 w 4253485"/>
              <a:gd name="connsiteY26" fmla="*/ 1409965 h 3146121"/>
              <a:gd name="connsiteX27" fmla="*/ 59841 w 4253485"/>
              <a:gd name="connsiteY27" fmla="*/ 1445135 h 3146121"/>
              <a:gd name="connsiteX28" fmla="*/ 48118 w 4253485"/>
              <a:gd name="connsiteY28" fmla="*/ 1462719 h 3146121"/>
              <a:gd name="connsiteX29" fmla="*/ 30533 w 4253485"/>
              <a:gd name="connsiteY29" fmla="*/ 1509611 h 3146121"/>
              <a:gd name="connsiteX30" fmla="*/ 24672 w 4253485"/>
              <a:gd name="connsiteY30" fmla="*/ 1527196 h 3146121"/>
              <a:gd name="connsiteX31" fmla="*/ 12949 w 4253485"/>
              <a:gd name="connsiteY31" fmla="*/ 1550642 h 3146121"/>
              <a:gd name="connsiteX32" fmla="*/ 18810 w 4253485"/>
              <a:gd name="connsiteY32" fmla="*/ 1925781 h 3146121"/>
              <a:gd name="connsiteX33" fmla="*/ 24672 w 4253485"/>
              <a:gd name="connsiteY33" fmla="*/ 1949227 h 3146121"/>
              <a:gd name="connsiteX34" fmla="*/ 36395 w 4253485"/>
              <a:gd name="connsiteY34" fmla="*/ 1990258 h 3146121"/>
              <a:gd name="connsiteX35" fmla="*/ 53980 w 4253485"/>
              <a:gd name="connsiteY35" fmla="*/ 2013704 h 3146121"/>
              <a:gd name="connsiteX36" fmla="*/ 83287 w 4253485"/>
              <a:gd name="connsiteY36" fmla="*/ 2060596 h 3146121"/>
              <a:gd name="connsiteX37" fmla="*/ 106733 w 4253485"/>
              <a:gd name="connsiteY37" fmla="*/ 2125073 h 3146121"/>
              <a:gd name="connsiteX38" fmla="*/ 118457 w 4253485"/>
              <a:gd name="connsiteY38" fmla="*/ 2136796 h 3146121"/>
              <a:gd name="connsiteX39" fmla="*/ 141903 w 4253485"/>
              <a:gd name="connsiteY39" fmla="*/ 2177827 h 3146121"/>
              <a:gd name="connsiteX40" fmla="*/ 159487 w 4253485"/>
              <a:gd name="connsiteY40" fmla="*/ 2218858 h 3146121"/>
              <a:gd name="connsiteX41" fmla="*/ 177072 w 4253485"/>
              <a:gd name="connsiteY41" fmla="*/ 2248165 h 3146121"/>
              <a:gd name="connsiteX42" fmla="*/ 206380 w 4253485"/>
              <a:gd name="connsiteY42" fmla="*/ 2283335 h 3146121"/>
              <a:gd name="connsiteX43" fmla="*/ 229826 w 4253485"/>
              <a:gd name="connsiteY43" fmla="*/ 2300919 h 3146121"/>
              <a:gd name="connsiteX44" fmla="*/ 270857 w 4253485"/>
              <a:gd name="connsiteY44" fmla="*/ 2359535 h 3146121"/>
              <a:gd name="connsiteX45" fmla="*/ 300164 w 4253485"/>
              <a:gd name="connsiteY45" fmla="*/ 2400565 h 3146121"/>
              <a:gd name="connsiteX46" fmla="*/ 323610 w 4253485"/>
              <a:gd name="connsiteY46" fmla="*/ 2418150 h 3146121"/>
              <a:gd name="connsiteX47" fmla="*/ 352918 w 4253485"/>
              <a:gd name="connsiteY47" fmla="*/ 2459181 h 3146121"/>
              <a:gd name="connsiteX48" fmla="*/ 376364 w 4253485"/>
              <a:gd name="connsiteY48" fmla="*/ 2494350 h 3146121"/>
              <a:gd name="connsiteX49" fmla="*/ 382226 w 4253485"/>
              <a:gd name="connsiteY49" fmla="*/ 2511935 h 3146121"/>
              <a:gd name="connsiteX50" fmla="*/ 440841 w 4253485"/>
              <a:gd name="connsiteY50" fmla="*/ 2564688 h 3146121"/>
              <a:gd name="connsiteX51" fmla="*/ 481872 w 4253485"/>
              <a:gd name="connsiteY51" fmla="*/ 2611581 h 3146121"/>
              <a:gd name="connsiteX52" fmla="*/ 499457 w 4253485"/>
              <a:gd name="connsiteY52" fmla="*/ 2617442 h 3146121"/>
              <a:gd name="connsiteX53" fmla="*/ 517041 w 4253485"/>
              <a:gd name="connsiteY53" fmla="*/ 2629165 h 3146121"/>
              <a:gd name="connsiteX54" fmla="*/ 546349 w 4253485"/>
              <a:gd name="connsiteY54" fmla="*/ 2646750 h 3146121"/>
              <a:gd name="connsiteX55" fmla="*/ 575657 w 4253485"/>
              <a:gd name="connsiteY55" fmla="*/ 2687781 h 3146121"/>
              <a:gd name="connsiteX56" fmla="*/ 604964 w 4253485"/>
              <a:gd name="connsiteY56" fmla="*/ 2693642 h 3146121"/>
              <a:gd name="connsiteX57" fmla="*/ 640133 w 4253485"/>
              <a:gd name="connsiteY57" fmla="*/ 2717088 h 3146121"/>
              <a:gd name="connsiteX58" fmla="*/ 657718 w 4253485"/>
              <a:gd name="connsiteY58" fmla="*/ 2722950 h 3146121"/>
              <a:gd name="connsiteX59" fmla="*/ 710472 w 4253485"/>
              <a:gd name="connsiteY59" fmla="*/ 2758119 h 3146121"/>
              <a:gd name="connsiteX60" fmla="*/ 739780 w 4253485"/>
              <a:gd name="connsiteY60" fmla="*/ 2775704 h 3146121"/>
              <a:gd name="connsiteX61" fmla="*/ 769087 w 4253485"/>
              <a:gd name="connsiteY61" fmla="*/ 2793288 h 3146121"/>
              <a:gd name="connsiteX62" fmla="*/ 810118 w 4253485"/>
              <a:gd name="connsiteY62" fmla="*/ 2810873 h 3146121"/>
              <a:gd name="connsiteX63" fmla="*/ 827703 w 4253485"/>
              <a:gd name="connsiteY63" fmla="*/ 2816735 h 3146121"/>
              <a:gd name="connsiteX64" fmla="*/ 868733 w 4253485"/>
              <a:gd name="connsiteY64" fmla="*/ 2846042 h 3146121"/>
              <a:gd name="connsiteX65" fmla="*/ 880457 w 4253485"/>
              <a:gd name="connsiteY65" fmla="*/ 2857765 h 3146121"/>
              <a:gd name="connsiteX66" fmla="*/ 898041 w 4253485"/>
              <a:gd name="connsiteY66" fmla="*/ 2863627 h 3146121"/>
              <a:gd name="connsiteX67" fmla="*/ 944933 w 4253485"/>
              <a:gd name="connsiteY67" fmla="*/ 2875350 h 3146121"/>
              <a:gd name="connsiteX68" fmla="*/ 991826 w 4253485"/>
              <a:gd name="connsiteY68" fmla="*/ 2916381 h 3146121"/>
              <a:gd name="connsiteX69" fmla="*/ 1009410 w 4253485"/>
              <a:gd name="connsiteY69" fmla="*/ 2922242 h 3146121"/>
              <a:gd name="connsiteX70" fmla="*/ 1032857 w 4253485"/>
              <a:gd name="connsiteY70" fmla="*/ 2933965 h 3146121"/>
              <a:gd name="connsiteX71" fmla="*/ 1073887 w 4253485"/>
              <a:gd name="connsiteY71" fmla="*/ 2951550 h 3146121"/>
              <a:gd name="connsiteX72" fmla="*/ 1138364 w 4253485"/>
              <a:gd name="connsiteY72" fmla="*/ 2974996 h 3146121"/>
              <a:gd name="connsiteX73" fmla="*/ 1161810 w 4253485"/>
              <a:gd name="connsiteY73" fmla="*/ 2986719 h 3146121"/>
              <a:gd name="connsiteX74" fmla="*/ 1232149 w 4253485"/>
              <a:gd name="connsiteY74" fmla="*/ 3016027 h 3146121"/>
              <a:gd name="connsiteX75" fmla="*/ 1308349 w 4253485"/>
              <a:gd name="connsiteY75" fmla="*/ 3045335 h 3146121"/>
              <a:gd name="connsiteX76" fmla="*/ 1378687 w 4253485"/>
              <a:gd name="connsiteY76" fmla="*/ 3068781 h 3146121"/>
              <a:gd name="connsiteX77" fmla="*/ 1472472 w 4253485"/>
              <a:gd name="connsiteY77" fmla="*/ 3086365 h 3146121"/>
              <a:gd name="connsiteX78" fmla="*/ 1495918 w 4253485"/>
              <a:gd name="connsiteY78" fmla="*/ 3098088 h 3146121"/>
              <a:gd name="connsiteX79" fmla="*/ 1577980 w 4253485"/>
              <a:gd name="connsiteY79" fmla="*/ 3121535 h 3146121"/>
              <a:gd name="connsiteX80" fmla="*/ 1671764 w 4253485"/>
              <a:gd name="connsiteY80" fmla="*/ 3127396 h 3146121"/>
              <a:gd name="connsiteX81" fmla="*/ 2246195 w 4253485"/>
              <a:gd name="connsiteY81" fmla="*/ 3133258 h 3146121"/>
              <a:gd name="connsiteX82" fmla="*/ 2263780 w 4253485"/>
              <a:gd name="connsiteY82" fmla="*/ 3127396 h 3146121"/>
              <a:gd name="connsiteX83" fmla="*/ 2316533 w 4253485"/>
              <a:gd name="connsiteY83" fmla="*/ 3109811 h 3146121"/>
              <a:gd name="connsiteX84" fmla="*/ 2345841 w 4253485"/>
              <a:gd name="connsiteY84" fmla="*/ 3086365 h 3146121"/>
              <a:gd name="connsiteX85" fmla="*/ 2381010 w 4253485"/>
              <a:gd name="connsiteY85" fmla="*/ 3074642 h 3146121"/>
              <a:gd name="connsiteX86" fmla="*/ 2474795 w 4253485"/>
              <a:gd name="connsiteY86" fmla="*/ 3033611 h 3146121"/>
              <a:gd name="connsiteX87" fmla="*/ 2527549 w 4253485"/>
              <a:gd name="connsiteY87" fmla="*/ 2992581 h 3146121"/>
              <a:gd name="connsiteX88" fmla="*/ 2586164 w 4253485"/>
              <a:gd name="connsiteY88" fmla="*/ 2963273 h 3146121"/>
              <a:gd name="connsiteX89" fmla="*/ 2603749 w 4253485"/>
              <a:gd name="connsiteY89" fmla="*/ 2945688 h 3146121"/>
              <a:gd name="connsiteX90" fmla="*/ 2615472 w 4253485"/>
              <a:gd name="connsiteY90" fmla="*/ 2928104 h 3146121"/>
              <a:gd name="connsiteX91" fmla="*/ 2662364 w 4253485"/>
              <a:gd name="connsiteY91" fmla="*/ 2904658 h 3146121"/>
              <a:gd name="connsiteX92" fmla="*/ 2668226 w 4253485"/>
              <a:gd name="connsiteY92" fmla="*/ 2887073 h 3146121"/>
              <a:gd name="connsiteX93" fmla="*/ 2709257 w 4253485"/>
              <a:gd name="connsiteY93" fmla="*/ 2828458 h 3146121"/>
              <a:gd name="connsiteX94" fmla="*/ 2726841 w 4253485"/>
              <a:gd name="connsiteY94" fmla="*/ 2810873 h 3146121"/>
              <a:gd name="connsiteX95" fmla="*/ 2773733 w 4253485"/>
              <a:gd name="connsiteY95" fmla="*/ 2734673 h 3146121"/>
              <a:gd name="connsiteX96" fmla="*/ 2791318 w 4253485"/>
              <a:gd name="connsiteY96" fmla="*/ 2693642 h 3146121"/>
              <a:gd name="connsiteX97" fmla="*/ 2808903 w 4253485"/>
              <a:gd name="connsiteY97" fmla="*/ 2676058 h 3146121"/>
              <a:gd name="connsiteX98" fmla="*/ 2867518 w 4253485"/>
              <a:gd name="connsiteY98" fmla="*/ 2611581 h 3146121"/>
              <a:gd name="connsiteX99" fmla="*/ 2885103 w 4253485"/>
              <a:gd name="connsiteY99" fmla="*/ 2593996 h 3146121"/>
              <a:gd name="connsiteX100" fmla="*/ 2914410 w 4253485"/>
              <a:gd name="connsiteY100" fmla="*/ 2576411 h 3146121"/>
              <a:gd name="connsiteX101" fmla="*/ 2937857 w 4253485"/>
              <a:gd name="connsiteY101" fmla="*/ 2570550 h 3146121"/>
              <a:gd name="connsiteX102" fmla="*/ 3014057 w 4253485"/>
              <a:gd name="connsiteY102" fmla="*/ 2552965 h 3146121"/>
              <a:gd name="connsiteX103" fmla="*/ 3354026 w 4253485"/>
              <a:gd name="connsiteY103" fmla="*/ 2529519 h 3146121"/>
              <a:gd name="connsiteX104" fmla="*/ 3377472 w 4253485"/>
              <a:gd name="connsiteY104" fmla="*/ 2523658 h 3146121"/>
              <a:gd name="connsiteX105" fmla="*/ 3570903 w 4253485"/>
              <a:gd name="connsiteY105" fmla="*/ 2424011 h 3146121"/>
              <a:gd name="connsiteX106" fmla="*/ 3652964 w 4253485"/>
              <a:gd name="connsiteY106" fmla="*/ 2377119 h 3146121"/>
              <a:gd name="connsiteX107" fmla="*/ 3776057 w 4253485"/>
              <a:gd name="connsiteY107" fmla="*/ 2289196 h 3146121"/>
              <a:gd name="connsiteX108" fmla="*/ 3822949 w 4253485"/>
              <a:gd name="connsiteY108" fmla="*/ 2271611 h 3146121"/>
              <a:gd name="connsiteX109" fmla="*/ 3946041 w 4253485"/>
              <a:gd name="connsiteY109" fmla="*/ 2148519 h 3146121"/>
              <a:gd name="connsiteX110" fmla="*/ 4033964 w 4253485"/>
              <a:gd name="connsiteY110" fmla="*/ 2031288 h 3146121"/>
              <a:gd name="connsiteX111" fmla="*/ 4063272 w 4253485"/>
              <a:gd name="connsiteY111" fmla="*/ 1990258 h 3146121"/>
              <a:gd name="connsiteX112" fmla="*/ 4104303 w 4253485"/>
              <a:gd name="connsiteY112" fmla="*/ 1949227 h 3146121"/>
              <a:gd name="connsiteX113" fmla="*/ 4151195 w 4253485"/>
              <a:gd name="connsiteY113" fmla="*/ 1884750 h 3146121"/>
              <a:gd name="connsiteX114" fmla="*/ 4168780 w 4253485"/>
              <a:gd name="connsiteY114" fmla="*/ 1861304 h 3146121"/>
              <a:gd name="connsiteX115" fmla="*/ 4198087 w 4253485"/>
              <a:gd name="connsiteY115" fmla="*/ 1790965 h 3146121"/>
              <a:gd name="connsiteX116" fmla="*/ 4209810 w 4253485"/>
              <a:gd name="connsiteY116" fmla="*/ 1767519 h 3146121"/>
              <a:gd name="connsiteX117" fmla="*/ 4215672 w 4253485"/>
              <a:gd name="connsiteY117" fmla="*/ 1697181 h 3146121"/>
              <a:gd name="connsiteX118" fmla="*/ 4227395 w 4253485"/>
              <a:gd name="connsiteY118" fmla="*/ 1650288 h 3146121"/>
              <a:gd name="connsiteX119" fmla="*/ 4239118 w 4253485"/>
              <a:gd name="connsiteY119" fmla="*/ 1597535 h 3146121"/>
              <a:gd name="connsiteX120" fmla="*/ 4250841 w 4253485"/>
              <a:gd name="connsiteY120" fmla="*/ 1486165 h 3146121"/>
              <a:gd name="connsiteX121" fmla="*/ 4233257 w 4253485"/>
              <a:gd name="connsiteY121" fmla="*/ 1122750 h 3146121"/>
              <a:gd name="connsiteX122" fmla="*/ 4180503 w 4253485"/>
              <a:gd name="connsiteY122" fmla="*/ 976211 h 3146121"/>
              <a:gd name="connsiteX123" fmla="*/ 4133610 w 4253485"/>
              <a:gd name="connsiteY123" fmla="*/ 835535 h 3146121"/>
              <a:gd name="connsiteX124" fmla="*/ 4086718 w 4253485"/>
              <a:gd name="connsiteY124" fmla="*/ 765196 h 3146121"/>
              <a:gd name="connsiteX125" fmla="*/ 4057410 w 4253485"/>
              <a:gd name="connsiteY125" fmla="*/ 712442 h 3146121"/>
              <a:gd name="connsiteX126" fmla="*/ 4039826 w 4253485"/>
              <a:gd name="connsiteY126" fmla="*/ 677273 h 3146121"/>
              <a:gd name="connsiteX127" fmla="*/ 3981210 w 4253485"/>
              <a:gd name="connsiteY127" fmla="*/ 606935 h 3146121"/>
              <a:gd name="connsiteX128" fmla="*/ 3922595 w 4253485"/>
              <a:gd name="connsiteY128" fmla="*/ 524873 h 3146121"/>
              <a:gd name="connsiteX129" fmla="*/ 3869841 w 4253485"/>
              <a:gd name="connsiteY129" fmla="*/ 466258 h 3146121"/>
              <a:gd name="connsiteX130" fmla="*/ 3822949 w 4253485"/>
              <a:gd name="connsiteY130" fmla="*/ 401781 h 3146121"/>
              <a:gd name="connsiteX131" fmla="*/ 3781918 w 4253485"/>
              <a:gd name="connsiteY131" fmla="*/ 372473 h 3146121"/>
              <a:gd name="connsiteX132" fmla="*/ 3652964 w 4253485"/>
              <a:gd name="connsiteY132" fmla="*/ 249381 h 3146121"/>
              <a:gd name="connsiteX133" fmla="*/ 3606072 w 4253485"/>
              <a:gd name="connsiteY133" fmla="*/ 231796 h 3146121"/>
              <a:gd name="connsiteX134" fmla="*/ 3441949 w 4253485"/>
              <a:gd name="connsiteY134" fmla="*/ 161458 h 3146121"/>
              <a:gd name="connsiteX135" fmla="*/ 3400918 w 4253485"/>
              <a:gd name="connsiteY135" fmla="*/ 149735 h 3146121"/>
              <a:gd name="connsiteX136" fmla="*/ 3365749 w 4253485"/>
              <a:gd name="connsiteY136" fmla="*/ 138011 h 3146121"/>
              <a:gd name="connsiteX137" fmla="*/ 3301272 w 4253485"/>
              <a:gd name="connsiteY137" fmla="*/ 126288 h 3146121"/>
              <a:gd name="connsiteX138" fmla="*/ 3283687 w 4253485"/>
              <a:gd name="connsiteY138" fmla="*/ 120427 h 3146121"/>
              <a:gd name="connsiteX139" fmla="*/ 3219210 w 4253485"/>
              <a:gd name="connsiteY139" fmla="*/ 108704 h 3146121"/>
              <a:gd name="connsiteX140" fmla="*/ 3125426 w 4253485"/>
              <a:gd name="connsiteY140" fmla="*/ 73535 h 3146121"/>
              <a:gd name="connsiteX141" fmla="*/ 3014057 w 4253485"/>
              <a:gd name="connsiteY141" fmla="*/ 50088 h 3146121"/>
              <a:gd name="connsiteX142" fmla="*/ 2978887 w 4253485"/>
              <a:gd name="connsiteY142" fmla="*/ 44227 h 3146121"/>
              <a:gd name="connsiteX143" fmla="*/ 2920272 w 4253485"/>
              <a:gd name="connsiteY143" fmla="*/ 32504 h 3146121"/>
              <a:gd name="connsiteX144" fmla="*/ 2844072 w 4253485"/>
              <a:gd name="connsiteY144" fmla="*/ 20781 h 3146121"/>
              <a:gd name="connsiteX145" fmla="*/ 2668226 w 4253485"/>
              <a:gd name="connsiteY145" fmla="*/ 14919 h 3146121"/>
              <a:gd name="connsiteX146" fmla="*/ 2099657 w 4253485"/>
              <a:gd name="connsiteY146" fmla="*/ 14919 h 3146121"/>
              <a:gd name="connsiteX147" fmla="*/ 2023457 w 4253485"/>
              <a:gd name="connsiteY147" fmla="*/ 26642 h 3146121"/>
              <a:gd name="connsiteX148" fmla="*/ 1976564 w 4253485"/>
              <a:gd name="connsiteY148" fmla="*/ 32504 h 3146121"/>
              <a:gd name="connsiteX149" fmla="*/ 1929672 w 4253485"/>
              <a:gd name="connsiteY149" fmla="*/ 61811 h 3146121"/>
              <a:gd name="connsiteX150" fmla="*/ 1847610 w 4253485"/>
              <a:gd name="connsiteY150" fmla="*/ 79396 h 3146121"/>
              <a:gd name="connsiteX151" fmla="*/ 1806580 w 4253485"/>
              <a:gd name="connsiteY151" fmla="*/ 96981 h 3146121"/>
              <a:gd name="connsiteX152" fmla="*/ 1788995 w 4253485"/>
              <a:gd name="connsiteY152" fmla="*/ 108704 h 3146121"/>
              <a:gd name="connsiteX153" fmla="*/ 1753826 w 4253485"/>
              <a:gd name="connsiteY153" fmla="*/ 120427 h 3146121"/>
              <a:gd name="connsiteX154" fmla="*/ 1701072 w 4253485"/>
              <a:gd name="connsiteY154" fmla="*/ 138011 h 3146121"/>
              <a:gd name="connsiteX155" fmla="*/ 1642457 w 4253485"/>
              <a:gd name="connsiteY155" fmla="*/ 155596 h 3146121"/>
              <a:gd name="connsiteX156" fmla="*/ 1566257 w 4253485"/>
              <a:gd name="connsiteY156" fmla="*/ 173181 h 3146121"/>
              <a:gd name="connsiteX157" fmla="*/ 1513503 w 4253485"/>
              <a:gd name="connsiteY157" fmla="*/ 190765 h 3146121"/>
              <a:gd name="connsiteX158" fmla="*/ 1466610 w 4253485"/>
              <a:gd name="connsiteY158" fmla="*/ 214211 h 3146121"/>
              <a:gd name="connsiteX159" fmla="*/ 1384549 w 4253485"/>
              <a:gd name="connsiteY159" fmla="*/ 225935 h 3146121"/>
              <a:gd name="connsiteX160" fmla="*/ 1366964 w 4253485"/>
              <a:gd name="connsiteY160" fmla="*/ 237658 h 3146121"/>
              <a:gd name="connsiteX161" fmla="*/ 1343518 w 4253485"/>
              <a:gd name="connsiteY161" fmla="*/ 243519 h 3146121"/>
              <a:gd name="connsiteX162" fmla="*/ 1302487 w 4253485"/>
              <a:gd name="connsiteY162" fmla="*/ 255242 h 3146121"/>
              <a:gd name="connsiteX163" fmla="*/ 1284903 w 4253485"/>
              <a:gd name="connsiteY163" fmla="*/ 261104 h 3146121"/>
              <a:gd name="connsiteX164" fmla="*/ 1267318 w 4253485"/>
              <a:gd name="connsiteY164" fmla="*/ 272827 h 3146121"/>
              <a:gd name="connsiteX165" fmla="*/ 1238010 w 4253485"/>
              <a:gd name="connsiteY165" fmla="*/ 278688 h 3146121"/>
              <a:gd name="connsiteX166" fmla="*/ 1214564 w 4253485"/>
              <a:gd name="connsiteY166" fmla="*/ 290411 h 3146121"/>
              <a:gd name="connsiteX167" fmla="*/ 1179395 w 4253485"/>
              <a:gd name="connsiteY167" fmla="*/ 302135 h 3146121"/>
              <a:gd name="connsiteX168" fmla="*/ 1132503 w 4253485"/>
              <a:gd name="connsiteY168" fmla="*/ 343165 h 3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253485" h="3146121">
                <a:moveTo>
                  <a:pt x="1132503" y="343165"/>
                </a:moveTo>
                <a:lnTo>
                  <a:pt x="1132503" y="343165"/>
                </a:lnTo>
                <a:cubicBezTo>
                  <a:pt x="1114918" y="349027"/>
                  <a:pt x="1096859" y="353621"/>
                  <a:pt x="1079749" y="360750"/>
                </a:cubicBezTo>
                <a:cubicBezTo>
                  <a:pt x="1073246" y="363460"/>
                  <a:pt x="1068465" y="369322"/>
                  <a:pt x="1062164" y="372473"/>
                </a:cubicBezTo>
                <a:cubicBezTo>
                  <a:pt x="1056638" y="375236"/>
                  <a:pt x="1050441" y="376381"/>
                  <a:pt x="1044580" y="378335"/>
                </a:cubicBezTo>
                <a:cubicBezTo>
                  <a:pt x="1038718" y="388104"/>
                  <a:pt x="1032090" y="397452"/>
                  <a:pt x="1026995" y="407642"/>
                </a:cubicBezTo>
                <a:cubicBezTo>
                  <a:pt x="1024232" y="413168"/>
                  <a:pt x="1026274" y="421800"/>
                  <a:pt x="1021133" y="425227"/>
                </a:cubicBezTo>
                <a:cubicBezTo>
                  <a:pt x="1012844" y="430753"/>
                  <a:pt x="1001595" y="429134"/>
                  <a:pt x="991826" y="431088"/>
                </a:cubicBezTo>
                <a:cubicBezTo>
                  <a:pt x="966111" y="447160"/>
                  <a:pt x="938458" y="466503"/>
                  <a:pt x="909764" y="477981"/>
                </a:cubicBezTo>
                <a:cubicBezTo>
                  <a:pt x="902284" y="480973"/>
                  <a:pt x="894133" y="481888"/>
                  <a:pt x="886318" y="483842"/>
                </a:cubicBezTo>
                <a:cubicBezTo>
                  <a:pt x="846780" y="523380"/>
                  <a:pt x="866877" y="513768"/>
                  <a:pt x="833564" y="524873"/>
                </a:cubicBezTo>
                <a:cubicBezTo>
                  <a:pt x="827703" y="530735"/>
                  <a:pt x="820578" y="535561"/>
                  <a:pt x="815980" y="542458"/>
                </a:cubicBezTo>
                <a:cubicBezTo>
                  <a:pt x="812553" y="547599"/>
                  <a:pt x="814030" y="555260"/>
                  <a:pt x="810118" y="560042"/>
                </a:cubicBezTo>
                <a:cubicBezTo>
                  <a:pt x="769548" y="609627"/>
                  <a:pt x="780291" y="602669"/>
                  <a:pt x="739780" y="612796"/>
                </a:cubicBezTo>
                <a:cubicBezTo>
                  <a:pt x="712787" y="639789"/>
                  <a:pt x="699051" y="656546"/>
                  <a:pt x="669441" y="677273"/>
                </a:cubicBezTo>
                <a:cubicBezTo>
                  <a:pt x="660108" y="683806"/>
                  <a:pt x="649247" y="688022"/>
                  <a:pt x="640133" y="694858"/>
                </a:cubicBezTo>
                <a:cubicBezTo>
                  <a:pt x="577873" y="741553"/>
                  <a:pt x="686149" y="672999"/>
                  <a:pt x="599103" y="747611"/>
                </a:cubicBezTo>
                <a:cubicBezTo>
                  <a:pt x="585426" y="759334"/>
                  <a:pt x="570810" y="770043"/>
                  <a:pt x="558072" y="782781"/>
                </a:cubicBezTo>
                <a:cubicBezTo>
                  <a:pt x="547530" y="793323"/>
                  <a:pt x="523556" y="832965"/>
                  <a:pt x="517041" y="841396"/>
                </a:cubicBezTo>
                <a:cubicBezTo>
                  <a:pt x="492412" y="873269"/>
                  <a:pt x="463184" y="901666"/>
                  <a:pt x="440841" y="935181"/>
                </a:cubicBezTo>
                <a:cubicBezTo>
                  <a:pt x="429118" y="952766"/>
                  <a:pt x="420616" y="972991"/>
                  <a:pt x="405672" y="987935"/>
                </a:cubicBezTo>
                <a:cubicBezTo>
                  <a:pt x="390728" y="1002879"/>
                  <a:pt x="370503" y="1011381"/>
                  <a:pt x="352918" y="1023104"/>
                </a:cubicBezTo>
                <a:cubicBezTo>
                  <a:pt x="346664" y="1033826"/>
                  <a:pt x="305207" y="1108119"/>
                  <a:pt x="288441" y="1128611"/>
                </a:cubicBezTo>
                <a:cubicBezTo>
                  <a:pt x="279692" y="1139304"/>
                  <a:pt x="268902" y="1148150"/>
                  <a:pt x="259133" y="1157919"/>
                </a:cubicBezTo>
                <a:cubicBezTo>
                  <a:pt x="251318" y="1175504"/>
                  <a:pt x="246954" y="1195073"/>
                  <a:pt x="235687" y="1210673"/>
                </a:cubicBezTo>
                <a:cubicBezTo>
                  <a:pt x="179029" y="1289123"/>
                  <a:pt x="190304" y="1235516"/>
                  <a:pt x="141903" y="1310319"/>
                </a:cubicBezTo>
                <a:cubicBezTo>
                  <a:pt x="108986" y="1361191"/>
                  <a:pt x="129218" y="1362074"/>
                  <a:pt x="95010" y="1409965"/>
                </a:cubicBezTo>
                <a:cubicBezTo>
                  <a:pt x="85374" y="1423456"/>
                  <a:pt x="70855" y="1432744"/>
                  <a:pt x="59841" y="1445135"/>
                </a:cubicBezTo>
                <a:cubicBezTo>
                  <a:pt x="55161" y="1450400"/>
                  <a:pt x="52026" y="1456858"/>
                  <a:pt x="48118" y="1462719"/>
                </a:cubicBezTo>
                <a:cubicBezTo>
                  <a:pt x="34815" y="1502634"/>
                  <a:pt x="51560" y="1453540"/>
                  <a:pt x="30533" y="1509611"/>
                </a:cubicBezTo>
                <a:cubicBezTo>
                  <a:pt x="28363" y="1515396"/>
                  <a:pt x="27106" y="1521517"/>
                  <a:pt x="24672" y="1527196"/>
                </a:cubicBezTo>
                <a:cubicBezTo>
                  <a:pt x="21230" y="1535227"/>
                  <a:pt x="16857" y="1542827"/>
                  <a:pt x="12949" y="1550642"/>
                </a:cubicBezTo>
                <a:cubicBezTo>
                  <a:pt x="-11158" y="1695274"/>
                  <a:pt x="2886" y="1596683"/>
                  <a:pt x="18810" y="1925781"/>
                </a:cubicBezTo>
                <a:cubicBezTo>
                  <a:pt x="19199" y="1933827"/>
                  <a:pt x="22552" y="1941455"/>
                  <a:pt x="24672" y="1949227"/>
                </a:cubicBezTo>
                <a:cubicBezTo>
                  <a:pt x="28415" y="1962950"/>
                  <a:pt x="30509" y="1977309"/>
                  <a:pt x="36395" y="1990258"/>
                </a:cubicBezTo>
                <a:cubicBezTo>
                  <a:pt x="40438" y="1999152"/>
                  <a:pt x="48561" y="2005575"/>
                  <a:pt x="53980" y="2013704"/>
                </a:cubicBezTo>
                <a:cubicBezTo>
                  <a:pt x="64204" y="2029041"/>
                  <a:pt x="83287" y="2060596"/>
                  <a:pt x="83287" y="2060596"/>
                </a:cubicBezTo>
                <a:cubicBezTo>
                  <a:pt x="89748" y="2092899"/>
                  <a:pt x="87287" y="2093960"/>
                  <a:pt x="106733" y="2125073"/>
                </a:cubicBezTo>
                <a:cubicBezTo>
                  <a:pt x="109662" y="2129759"/>
                  <a:pt x="114549" y="2132888"/>
                  <a:pt x="118457" y="2136796"/>
                </a:cubicBezTo>
                <a:cubicBezTo>
                  <a:pt x="129971" y="2171343"/>
                  <a:pt x="116556" y="2137272"/>
                  <a:pt x="141903" y="2177827"/>
                </a:cubicBezTo>
                <a:cubicBezTo>
                  <a:pt x="172401" y="2226623"/>
                  <a:pt x="139541" y="2178966"/>
                  <a:pt x="159487" y="2218858"/>
                </a:cubicBezTo>
                <a:cubicBezTo>
                  <a:pt x="164582" y="2229048"/>
                  <a:pt x="170752" y="2238686"/>
                  <a:pt x="177072" y="2248165"/>
                </a:cubicBezTo>
                <a:cubicBezTo>
                  <a:pt x="184510" y="2259322"/>
                  <a:pt x="195365" y="2274156"/>
                  <a:pt x="206380" y="2283335"/>
                </a:cubicBezTo>
                <a:cubicBezTo>
                  <a:pt x="213885" y="2289589"/>
                  <a:pt x="222011" y="2295058"/>
                  <a:pt x="229826" y="2300919"/>
                </a:cubicBezTo>
                <a:cubicBezTo>
                  <a:pt x="260110" y="2361489"/>
                  <a:pt x="231601" y="2313737"/>
                  <a:pt x="270857" y="2359535"/>
                </a:cubicBezTo>
                <a:cubicBezTo>
                  <a:pt x="290825" y="2382830"/>
                  <a:pt x="274435" y="2374835"/>
                  <a:pt x="300164" y="2400565"/>
                </a:cubicBezTo>
                <a:cubicBezTo>
                  <a:pt x="307072" y="2407473"/>
                  <a:pt x="315795" y="2412288"/>
                  <a:pt x="323610" y="2418150"/>
                </a:cubicBezTo>
                <a:cubicBezTo>
                  <a:pt x="335057" y="2463934"/>
                  <a:pt x="319128" y="2421167"/>
                  <a:pt x="352918" y="2459181"/>
                </a:cubicBezTo>
                <a:cubicBezTo>
                  <a:pt x="362278" y="2469712"/>
                  <a:pt x="369522" y="2482034"/>
                  <a:pt x="376364" y="2494350"/>
                </a:cubicBezTo>
                <a:cubicBezTo>
                  <a:pt x="379365" y="2499751"/>
                  <a:pt x="378433" y="2507058"/>
                  <a:pt x="382226" y="2511935"/>
                </a:cubicBezTo>
                <a:cubicBezTo>
                  <a:pt x="436742" y="2582027"/>
                  <a:pt x="396802" y="2520649"/>
                  <a:pt x="440841" y="2564688"/>
                </a:cubicBezTo>
                <a:cubicBezTo>
                  <a:pt x="451044" y="2574891"/>
                  <a:pt x="467647" y="2602098"/>
                  <a:pt x="481872" y="2611581"/>
                </a:cubicBezTo>
                <a:cubicBezTo>
                  <a:pt x="487013" y="2615008"/>
                  <a:pt x="493595" y="2615488"/>
                  <a:pt x="499457" y="2617442"/>
                </a:cubicBezTo>
                <a:cubicBezTo>
                  <a:pt x="505318" y="2621350"/>
                  <a:pt x="511067" y="2625431"/>
                  <a:pt x="517041" y="2629165"/>
                </a:cubicBezTo>
                <a:cubicBezTo>
                  <a:pt x="526702" y="2635203"/>
                  <a:pt x="538293" y="2638694"/>
                  <a:pt x="546349" y="2646750"/>
                </a:cubicBezTo>
                <a:cubicBezTo>
                  <a:pt x="549840" y="2650241"/>
                  <a:pt x="564093" y="2682825"/>
                  <a:pt x="575657" y="2687781"/>
                </a:cubicBezTo>
                <a:cubicBezTo>
                  <a:pt x="584814" y="2691705"/>
                  <a:pt x="595195" y="2691688"/>
                  <a:pt x="604964" y="2693642"/>
                </a:cubicBezTo>
                <a:cubicBezTo>
                  <a:pt x="616687" y="2701457"/>
                  <a:pt x="627817" y="2710246"/>
                  <a:pt x="640133" y="2717088"/>
                </a:cubicBezTo>
                <a:cubicBezTo>
                  <a:pt x="645534" y="2720089"/>
                  <a:pt x="652381" y="2719837"/>
                  <a:pt x="657718" y="2722950"/>
                </a:cubicBezTo>
                <a:cubicBezTo>
                  <a:pt x="675973" y="2733599"/>
                  <a:pt x="692694" y="2746691"/>
                  <a:pt x="710472" y="2758119"/>
                </a:cubicBezTo>
                <a:cubicBezTo>
                  <a:pt x="720056" y="2764280"/>
                  <a:pt x="730011" y="2769842"/>
                  <a:pt x="739780" y="2775704"/>
                </a:cubicBezTo>
                <a:cubicBezTo>
                  <a:pt x="749549" y="2781565"/>
                  <a:pt x="758279" y="2789685"/>
                  <a:pt x="769087" y="2793288"/>
                </a:cubicBezTo>
                <a:cubicBezTo>
                  <a:pt x="810327" y="2807036"/>
                  <a:pt x="759416" y="2789143"/>
                  <a:pt x="810118" y="2810873"/>
                </a:cubicBezTo>
                <a:cubicBezTo>
                  <a:pt x="815797" y="2813307"/>
                  <a:pt x="821841" y="2814781"/>
                  <a:pt x="827703" y="2816735"/>
                </a:cubicBezTo>
                <a:cubicBezTo>
                  <a:pt x="849693" y="2849719"/>
                  <a:pt x="826268" y="2821776"/>
                  <a:pt x="868733" y="2846042"/>
                </a:cubicBezTo>
                <a:cubicBezTo>
                  <a:pt x="873531" y="2848784"/>
                  <a:pt x="875718" y="2854922"/>
                  <a:pt x="880457" y="2857765"/>
                </a:cubicBezTo>
                <a:cubicBezTo>
                  <a:pt x="885755" y="2860944"/>
                  <a:pt x="892080" y="2862001"/>
                  <a:pt x="898041" y="2863627"/>
                </a:cubicBezTo>
                <a:cubicBezTo>
                  <a:pt x="913585" y="2867866"/>
                  <a:pt x="929302" y="2871442"/>
                  <a:pt x="944933" y="2875350"/>
                </a:cubicBezTo>
                <a:cubicBezTo>
                  <a:pt x="960301" y="2890718"/>
                  <a:pt x="972742" y="2904454"/>
                  <a:pt x="991826" y="2916381"/>
                </a:cubicBezTo>
                <a:cubicBezTo>
                  <a:pt x="997065" y="2919655"/>
                  <a:pt x="1003731" y="2919808"/>
                  <a:pt x="1009410" y="2922242"/>
                </a:cubicBezTo>
                <a:cubicBezTo>
                  <a:pt x="1017442" y="2925684"/>
                  <a:pt x="1025270" y="2929630"/>
                  <a:pt x="1032857" y="2933965"/>
                </a:cubicBezTo>
                <a:cubicBezTo>
                  <a:pt x="1064343" y="2951957"/>
                  <a:pt x="1035375" y="2941921"/>
                  <a:pt x="1073887" y="2951550"/>
                </a:cubicBezTo>
                <a:cubicBezTo>
                  <a:pt x="1110751" y="2976125"/>
                  <a:pt x="1071205" y="2952610"/>
                  <a:pt x="1138364" y="2974996"/>
                </a:cubicBezTo>
                <a:cubicBezTo>
                  <a:pt x="1146653" y="2977759"/>
                  <a:pt x="1153995" y="2982811"/>
                  <a:pt x="1161810" y="2986719"/>
                </a:cubicBezTo>
                <a:cubicBezTo>
                  <a:pt x="1188189" y="3026289"/>
                  <a:pt x="1156433" y="2987634"/>
                  <a:pt x="1232149" y="3016027"/>
                </a:cubicBezTo>
                <a:cubicBezTo>
                  <a:pt x="1337448" y="3055514"/>
                  <a:pt x="1195874" y="3029266"/>
                  <a:pt x="1308349" y="3045335"/>
                </a:cubicBezTo>
                <a:cubicBezTo>
                  <a:pt x="1331795" y="3053150"/>
                  <a:pt x="1354453" y="3063934"/>
                  <a:pt x="1378687" y="3068781"/>
                </a:cubicBezTo>
                <a:cubicBezTo>
                  <a:pt x="1448957" y="3082835"/>
                  <a:pt x="1417648" y="3077229"/>
                  <a:pt x="1472472" y="3086365"/>
                </a:cubicBezTo>
                <a:cubicBezTo>
                  <a:pt x="1480287" y="3090273"/>
                  <a:pt x="1487933" y="3094539"/>
                  <a:pt x="1495918" y="3098088"/>
                </a:cubicBezTo>
                <a:cubicBezTo>
                  <a:pt x="1524044" y="3110588"/>
                  <a:pt x="1545612" y="3117651"/>
                  <a:pt x="1577980" y="3121535"/>
                </a:cubicBezTo>
                <a:cubicBezTo>
                  <a:pt x="1609079" y="3125267"/>
                  <a:pt x="1640503" y="3125442"/>
                  <a:pt x="1671764" y="3127396"/>
                </a:cubicBezTo>
                <a:cubicBezTo>
                  <a:pt x="1916854" y="3158032"/>
                  <a:pt x="1773132" y="3144389"/>
                  <a:pt x="2246195" y="3133258"/>
                </a:cubicBezTo>
                <a:cubicBezTo>
                  <a:pt x="2252372" y="3133113"/>
                  <a:pt x="2257995" y="3129566"/>
                  <a:pt x="2263780" y="3127396"/>
                </a:cubicBezTo>
                <a:cubicBezTo>
                  <a:pt x="2307924" y="3110842"/>
                  <a:pt x="2277247" y="3119633"/>
                  <a:pt x="2316533" y="3109811"/>
                </a:cubicBezTo>
                <a:cubicBezTo>
                  <a:pt x="2326302" y="3101996"/>
                  <a:pt x="2334858" y="3092356"/>
                  <a:pt x="2345841" y="3086365"/>
                </a:cubicBezTo>
                <a:cubicBezTo>
                  <a:pt x="2356689" y="3080448"/>
                  <a:pt x="2369397" y="3078865"/>
                  <a:pt x="2381010" y="3074642"/>
                </a:cubicBezTo>
                <a:cubicBezTo>
                  <a:pt x="2411751" y="3063464"/>
                  <a:pt x="2446708" y="3046378"/>
                  <a:pt x="2474795" y="3033611"/>
                </a:cubicBezTo>
                <a:cubicBezTo>
                  <a:pt x="2496450" y="3011958"/>
                  <a:pt x="2495499" y="3010609"/>
                  <a:pt x="2527549" y="2992581"/>
                </a:cubicBezTo>
                <a:cubicBezTo>
                  <a:pt x="2546588" y="2981871"/>
                  <a:pt x="2570718" y="2978719"/>
                  <a:pt x="2586164" y="2963273"/>
                </a:cubicBezTo>
                <a:cubicBezTo>
                  <a:pt x="2592026" y="2957411"/>
                  <a:pt x="2598442" y="2952056"/>
                  <a:pt x="2603749" y="2945688"/>
                </a:cubicBezTo>
                <a:cubicBezTo>
                  <a:pt x="2608259" y="2940276"/>
                  <a:pt x="2610123" y="2932688"/>
                  <a:pt x="2615472" y="2928104"/>
                </a:cubicBezTo>
                <a:cubicBezTo>
                  <a:pt x="2633091" y="2913002"/>
                  <a:pt x="2643184" y="2911051"/>
                  <a:pt x="2662364" y="2904658"/>
                </a:cubicBezTo>
                <a:cubicBezTo>
                  <a:pt x="2664318" y="2898796"/>
                  <a:pt x="2665225" y="2892474"/>
                  <a:pt x="2668226" y="2887073"/>
                </a:cubicBezTo>
                <a:cubicBezTo>
                  <a:pt x="2673538" y="2877511"/>
                  <a:pt x="2699549" y="2839784"/>
                  <a:pt x="2709257" y="2828458"/>
                </a:cubicBezTo>
                <a:cubicBezTo>
                  <a:pt x="2714652" y="2822164"/>
                  <a:pt x="2722145" y="2817704"/>
                  <a:pt x="2726841" y="2810873"/>
                </a:cubicBezTo>
                <a:cubicBezTo>
                  <a:pt x="2743737" y="2786297"/>
                  <a:pt x="2764301" y="2762966"/>
                  <a:pt x="2773733" y="2734673"/>
                </a:cubicBezTo>
                <a:cubicBezTo>
                  <a:pt x="2778516" y="2720324"/>
                  <a:pt x="2782265" y="2706316"/>
                  <a:pt x="2791318" y="2693642"/>
                </a:cubicBezTo>
                <a:cubicBezTo>
                  <a:pt x="2796136" y="2686897"/>
                  <a:pt x="2803444" y="2682296"/>
                  <a:pt x="2808903" y="2676058"/>
                </a:cubicBezTo>
                <a:cubicBezTo>
                  <a:pt x="2868068" y="2608441"/>
                  <a:pt x="2789893" y="2689206"/>
                  <a:pt x="2867518" y="2611581"/>
                </a:cubicBezTo>
                <a:cubicBezTo>
                  <a:pt x="2873380" y="2605719"/>
                  <a:pt x="2877995" y="2598261"/>
                  <a:pt x="2885103" y="2593996"/>
                </a:cubicBezTo>
                <a:cubicBezTo>
                  <a:pt x="2894872" y="2588134"/>
                  <a:pt x="2903999" y="2581038"/>
                  <a:pt x="2914410" y="2576411"/>
                </a:cubicBezTo>
                <a:cubicBezTo>
                  <a:pt x="2921772" y="2573139"/>
                  <a:pt x="2930111" y="2572763"/>
                  <a:pt x="2937857" y="2570550"/>
                </a:cubicBezTo>
                <a:cubicBezTo>
                  <a:pt x="2971800" y="2560852"/>
                  <a:pt x="2957586" y="2557948"/>
                  <a:pt x="3014057" y="2552965"/>
                </a:cubicBezTo>
                <a:cubicBezTo>
                  <a:pt x="3127210" y="2542981"/>
                  <a:pt x="3240703" y="2537334"/>
                  <a:pt x="3354026" y="2529519"/>
                </a:cubicBezTo>
                <a:cubicBezTo>
                  <a:pt x="3361841" y="2527565"/>
                  <a:pt x="3369886" y="2526368"/>
                  <a:pt x="3377472" y="2523658"/>
                </a:cubicBezTo>
                <a:cubicBezTo>
                  <a:pt x="3461611" y="2493608"/>
                  <a:pt x="3472723" y="2479734"/>
                  <a:pt x="3570903" y="2424011"/>
                </a:cubicBezTo>
                <a:cubicBezTo>
                  <a:pt x="3598302" y="2408460"/>
                  <a:pt x="3628096" y="2396461"/>
                  <a:pt x="3652964" y="2377119"/>
                </a:cubicBezTo>
                <a:cubicBezTo>
                  <a:pt x="3691976" y="2346776"/>
                  <a:pt x="3732699" y="2313043"/>
                  <a:pt x="3776057" y="2289196"/>
                </a:cubicBezTo>
                <a:cubicBezTo>
                  <a:pt x="3790684" y="2281151"/>
                  <a:pt x="3807318" y="2277473"/>
                  <a:pt x="3822949" y="2271611"/>
                </a:cubicBezTo>
                <a:lnTo>
                  <a:pt x="3946041" y="2148519"/>
                </a:lnTo>
                <a:cubicBezTo>
                  <a:pt x="4000029" y="2062140"/>
                  <a:pt x="3949469" y="2138315"/>
                  <a:pt x="4033964" y="2031288"/>
                </a:cubicBezTo>
                <a:cubicBezTo>
                  <a:pt x="4044379" y="2018096"/>
                  <a:pt x="4052334" y="2003019"/>
                  <a:pt x="4063272" y="1990258"/>
                </a:cubicBezTo>
                <a:cubicBezTo>
                  <a:pt x="4075860" y="1975572"/>
                  <a:pt x="4091184" y="1963440"/>
                  <a:pt x="4104303" y="1949227"/>
                </a:cubicBezTo>
                <a:cubicBezTo>
                  <a:pt x="4144283" y="1905915"/>
                  <a:pt x="4123236" y="1926688"/>
                  <a:pt x="4151195" y="1884750"/>
                </a:cubicBezTo>
                <a:cubicBezTo>
                  <a:pt x="4156614" y="1876622"/>
                  <a:pt x="4164411" y="1870042"/>
                  <a:pt x="4168780" y="1861304"/>
                </a:cubicBezTo>
                <a:cubicBezTo>
                  <a:pt x="4180139" y="1838585"/>
                  <a:pt x="4186728" y="1813684"/>
                  <a:pt x="4198087" y="1790965"/>
                </a:cubicBezTo>
                <a:lnTo>
                  <a:pt x="4209810" y="1767519"/>
                </a:lnTo>
                <a:cubicBezTo>
                  <a:pt x="4211764" y="1744073"/>
                  <a:pt x="4212182" y="1720448"/>
                  <a:pt x="4215672" y="1697181"/>
                </a:cubicBezTo>
                <a:cubicBezTo>
                  <a:pt x="4218062" y="1681247"/>
                  <a:pt x="4223705" y="1665972"/>
                  <a:pt x="4227395" y="1650288"/>
                </a:cubicBezTo>
                <a:cubicBezTo>
                  <a:pt x="4231521" y="1632754"/>
                  <a:pt x="4235210" y="1615119"/>
                  <a:pt x="4239118" y="1597535"/>
                </a:cubicBezTo>
                <a:cubicBezTo>
                  <a:pt x="4243026" y="1560412"/>
                  <a:pt x="4250308" y="1523490"/>
                  <a:pt x="4250841" y="1486165"/>
                </a:cubicBezTo>
                <a:cubicBezTo>
                  <a:pt x="4252787" y="1349943"/>
                  <a:pt x="4261003" y="1244833"/>
                  <a:pt x="4233257" y="1122750"/>
                </a:cubicBezTo>
                <a:cubicBezTo>
                  <a:pt x="4216861" y="1050606"/>
                  <a:pt x="4212399" y="1050635"/>
                  <a:pt x="4180503" y="976211"/>
                </a:cubicBezTo>
                <a:cubicBezTo>
                  <a:pt x="4171837" y="924220"/>
                  <a:pt x="4168153" y="887350"/>
                  <a:pt x="4133610" y="835535"/>
                </a:cubicBezTo>
                <a:cubicBezTo>
                  <a:pt x="4117979" y="812089"/>
                  <a:pt x="4101550" y="789156"/>
                  <a:pt x="4086718" y="765196"/>
                </a:cubicBezTo>
                <a:cubicBezTo>
                  <a:pt x="4076130" y="748092"/>
                  <a:pt x="4066876" y="730192"/>
                  <a:pt x="4057410" y="712442"/>
                </a:cubicBezTo>
                <a:cubicBezTo>
                  <a:pt x="4051242" y="700877"/>
                  <a:pt x="4047500" y="687898"/>
                  <a:pt x="4039826" y="677273"/>
                </a:cubicBezTo>
                <a:cubicBezTo>
                  <a:pt x="4021957" y="652531"/>
                  <a:pt x="3999818" y="631126"/>
                  <a:pt x="3981210" y="606935"/>
                </a:cubicBezTo>
                <a:cubicBezTo>
                  <a:pt x="3960714" y="580291"/>
                  <a:pt x="3943460" y="551229"/>
                  <a:pt x="3922595" y="524873"/>
                </a:cubicBezTo>
                <a:cubicBezTo>
                  <a:pt x="3906279" y="504263"/>
                  <a:pt x="3886380" y="486689"/>
                  <a:pt x="3869841" y="466258"/>
                </a:cubicBezTo>
                <a:cubicBezTo>
                  <a:pt x="3853120" y="445603"/>
                  <a:pt x="3841125" y="421169"/>
                  <a:pt x="3822949" y="401781"/>
                </a:cubicBezTo>
                <a:cubicBezTo>
                  <a:pt x="3811454" y="389519"/>
                  <a:pt x="3793803" y="384358"/>
                  <a:pt x="3781918" y="372473"/>
                </a:cubicBezTo>
                <a:cubicBezTo>
                  <a:pt x="3731061" y="321616"/>
                  <a:pt x="3736015" y="280526"/>
                  <a:pt x="3652964" y="249381"/>
                </a:cubicBezTo>
                <a:cubicBezTo>
                  <a:pt x="3637333" y="243519"/>
                  <a:pt x="3621481" y="238217"/>
                  <a:pt x="3606072" y="231796"/>
                </a:cubicBezTo>
                <a:cubicBezTo>
                  <a:pt x="3551130" y="208904"/>
                  <a:pt x="3499179" y="177809"/>
                  <a:pt x="3441949" y="161458"/>
                </a:cubicBezTo>
                <a:cubicBezTo>
                  <a:pt x="3428272" y="157550"/>
                  <a:pt x="3414513" y="153918"/>
                  <a:pt x="3400918" y="149735"/>
                </a:cubicBezTo>
                <a:cubicBezTo>
                  <a:pt x="3389107" y="146101"/>
                  <a:pt x="3377778" y="140841"/>
                  <a:pt x="3365749" y="138011"/>
                </a:cubicBezTo>
                <a:cubicBezTo>
                  <a:pt x="3344485" y="133008"/>
                  <a:pt x="3322632" y="130865"/>
                  <a:pt x="3301272" y="126288"/>
                </a:cubicBezTo>
                <a:cubicBezTo>
                  <a:pt x="3295230" y="124993"/>
                  <a:pt x="3289729" y="121722"/>
                  <a:pt x="3283687" y="120427"/>
                </a:cubicBezTo>
                <a:cubicBezTo>
                  <a:pt x="3262327" y="115850"/>
                  <a:pt x="3240702" y="112612"/>
                  <a:pt x="3219210" y="108704"/>
                </a:cubicBezTo>
                <a:cubicBezTo>
                  <a:pt x="3182558" y="84269"/>
                  <a:pt x="3196878" y="91398"/>
                  <a:pt x="3125426" y="73535"/>
                </a:cubicBezTo>
                <a:cubicBezTo>
                  <a:pt x="3088622" y="64334"/>
                  <a:pt x="3051257" y="57528"/>
                  <a:pt x="3014057" y="50088"/>
                </a:cubicBezTo>
                <a:cubicBezTo>
                  <a:pt x="3002403" y="47757"/>
                  <a:pt x="2990568" y="46417"/>
                  <a:pt x="2978887" y="44227"/>
                </a:cubicBezTo>
                <a:cubicBezTo>
                  <a:pt x="2959303" y="40555"/>
                  <a:pt x="2939903" y="35918"/>
                  <a:pt x="2920272" y="32504"/>
                </a:cubicBezTo>
                <a:cubicBezTo>
                  <a:pt x="2894953" y="28101"/>
                  <a:pt x="2869709" y="22570"/>
                  <a:pt x="2844072" y="20781"/>
                </a:cubicBezTo>
                <a:cubicBezTo>
                  <a:pt x="2785566" y="16699"/>
                  <a:pt x="2726841" y="16873"/>
                  <a:pt x="2668226" y="14919"/>
                </a:cubicBezTo>
                <a:cubicBezTo>
                  <a:pt x="2406292" y="-6035"/>
                  <a:pt x="2499194" y="-3883"/>
                  <a:pt x="2099657" y="14919"/>
                </a:cubicBezTo>
                <a:cubicBezTo>
                  <a:pt x="2073987" y="16127"/>
                  <a:pt x="2048898" y="23008"/>
                  <a:pt x="2023457" y="26642"/>
                </a:cubicBezTo>
                <a:cubicBezTo>
                  <a:pt x="2007863" y="28870"/>
                  <a:pt x="1992195" y="30550"/>
                  <a:pt x="1976564" y="32504"/>
                </a:cubicBezTo>
                <a:cubicBezTo>
                  <a:pt x="1966188" y="39421"/>
                  <a:pt x="1938032" y="58595"/>
                  <a:pt x="1929672" y="61811"/>
                </a:cubicBezTo>
                <a:cubicBezTo>
                  <a:pt x="1907326" y="70406"/>
                  <a:pt x="1872061" y="75321"/>
                  <a:pt x="1847610" y="79396"/>
                </a:cubicBezTo>
                <a:cubicBezTo>
                  <a:pt x="1803467" y="108826"/>
                  <a:pt x="1859567" y="74272"/>
                  <a:pt x="1806580" y="96981"/>
                </a:cubicBezTo>
                <a:cubicBezTo>
                  <a:pt x="1800105" y="99756"/>
                  <a:pt x="1795433" y="105843"/>
                  <a:pt x="1788995" y="108704"/>
                </a:cubicBezTo>
                <a:cubicBezTo>
                  <a:pt x="1777703" y="113723"/>
                  <a:pt x="1764879" y="114901"/>
                  <a:pt x="1753826" y="120427"/>
                </a:cubicBezTo>
                <a:cubicBezTo>
                  <a:pt x="1721469" y="136605"/>
                  <a:pt x="1738948" y="130437"/>
                  <a:pt x="1701072" y="138011"/>
                </a:cubicBezTo>
                <a:cubicBezTo>
                  <a:pt x="1651975" y="162562"/>
                  <a:pt x="1706676" y="138082"/>
                  <a:pt x="1642457" y="155596"/>
                </a:cubicBezTo>
                <a:cubicBezTo>
                  <a:pt x="1560667" y="177902"/>
                  <a:pt x="1680265" y="158929"/>
                  <a:pt x="1566257" y="173181"/>
                </a:cubicBezTo>
                <a:cubicBezTo>
                  <a:pt x="1548672" y="179042"/>
                  <a:pt x="1530082" y="182476"/>
                  <a:pt x="1513503" y="190765"/>
                </a:cubicBezTo>
                <a:cubicBezTo>
                  <a:pt x="1497872" y="198580"/>
                  <a:pt x="1482921" y="207937"/>
                  <a:pt x="1466610" y="214211"/>
                </a:cubicBezTo>
                <a:cubicBezTo>
                  <a:pt x="1451444" y="220044"/>
                  <a:pt x="1391279" y="225187"/>
                  <a:pt x="1384549" y="225935"/>
                </a:cubicBezTo>
                <a:cubicBezTo>
                  <a:pt x="1378687" y="229843"/>
                  <a:pt x="1373439" y="234883"/>
                  <a:pt x="1366964" y="237658"/>
                </a:cubicBezTo>
                <a:cubicBezTo>
                  <a:pt x="1359559" y="240831"/>
                  <a:pt x="1351290" y="241399"/>
                  <a:pt x="1343518" y="243519"/>
                </a:cubicBezTo>
                <a:cubicBezTo>
                  <a:pt x="1329795" y="247262"/>
                  <a:pt x="1316111" y="251155"/>
                  <a:pt x="1302487" y="255242"/>
                </a:cubicBezTo>
                <a:cubicBezTo>
                  <a:pt x="1296569" y="257017"/>
                  <a:pt x="1290429" y="258341"/>
                  <a:pt x="1284903" y="261104"/>
                </a:cubicBezTo>
                <a:cubicBezTo>
                  <a:pt x="1278602" y="264255"/>
                  <a:pt x="1273914" y="270354"/>
                  <a:pt x="1267318" y="272827"/>
                </a:cubicBezTo>
                <a:cubicBezTo>
                  <a:pt x="1257990" y="276325"/>
                  <a:pt x="1247779" y="276734"/>
                  <a:pt x="1238010" y="278688"/>
                </a:cubicBezTo>
                <a:cubicBezTo>
                  <a:pt x="1230195" y="282596"/>
                  <a:pt x="1222677" y="287166"/>
                  <a:pt x="1214564" y="290411"/>
                </a:cubicBezTo>
                <a:cubicBezTo>
                  <a:pt x="1203091" y="295001"/>
                  <a:pt x="1190448" y="296609"/>
                  <a:pt x="1179395" y="302135"/>
                </a:cubicBezTo>
                <a:cubicBezTo>
                  <a:pt x="1152454" y="315606"/>
                  <a:pt x="1140318" y="336327"/>
                  <a:pt x="1132503" y="34316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4341E54-F8BC-48D0-BBAE-1D9064BDE200}"/>
              </a:ext>
            </a:extLst>
          </p:cNvPr>
          <p:cNvGrpSpPr/>
          <p:nvPr/>
        </p:nvGrpSpPr>
        <p:grpSpPr>
          <a:xfrm>
            <a:off x="6405416" y="2778368"/>
            <a:ext cx="4671645" cy="2989385"/>
            <a:chOff x="6342183" y="2713891"/>
            <a:chExt cx="4706816" cy="298938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E4F08EB-D9D8-442A-BD1B-EE9D499C04EB}"/>
                </a:ext>
              </a:extLst>
            </p:cNvPr>
            <p:cNvCxnSpPr/>
            <p:nvPr/>
          </p:nvCxnSpPr>
          <p:spPr>
            <a:xfrm>
              <a:off x="6389075" y="2713891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4B445091-A3E1-4C52-9629-634AC7AD5C02}"/>
                </a:ext>
              </a:extLst>
            </p:cNvPr>
            <p:cNvCxnSpPr/>
            <p:nvPr/>
          </p:nvCxnSpPr>
          <p:spPr>
            <a:xfrm>
              <a:off x="6342184" y="4190999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D6F4B1E-BE1E-439A-93E7-F9A80D6409E5}"/>
                </a:ext>
              </a:extLst>
            </p:cNvPr>
            <p:cNvCxnSpPr/>
            <p:nvPr/>
          </p:nvCxnSpPr>
          <p:spPr>
            <a:xfrm>
              <a:off x="6342185" y="4718538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88D1C07-D5A6-4A02-834A-54E7F77C349E}"/>
                </a:ext>
              </a:extLst>
            </p:cNvPr>
            <p:cNvCxnSpPr/>
            <p:nvPr/>
          </p:nvCxnSpPr>
          <p:spPr>
            <a:xfrm>
              <a:off x="6342184" y="5228493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4F543DB-3FAA-4F20-832B-E804EF30A7F3}"/>
                </a:ext>
              </a:extLst>
            </p:cNvPr>
            <p:cNvCxnSpPr/>
            <p:nvPr/>
          </p:nvCxnSpPr>
          <p:spPr>
            <a:xfrm>
              <a:off x="6342183" y="5703276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6FC8891-F49A-485C-9A73-0489CEFCA8B1}"/>
                </a:ext>
              </a:extLst>
            </p:cNvPr>
            <p:cNvCxnSpPr/>
            <p:nvPr/>
          </p:nvCxnSpPr>
          <p:spPr>
            <a:xfrm>
              <a:off x="6389076" y="3229707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AC3C62F-9271-45A3-98B6-355883C901FD}"/>
                </a:ext>
              </a:extLst>
            </p:cNvPr>
            <p:cNvCxnSpPr/>
            <p:nvPr/>
          </p:nvCxnSpPr>
          <p:spPr>
            <a:xfrm>
              <a:off x="6342183" y="3710354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53007AB-BE8B-4389-AC57-E4A9707A603E}"/>
              </a:ext>
            </a:extLst>
          </p:cNvPr>
          <p:cNvGrpSpPr/>
          <p:nvPr/>
        </p:nvGrpSpPr>
        <p:grpSpPr>
          <a:xfrm rot="5400000">
            <a:off x="7039420" y="2750526"/>
            <a:ext cx="4706816" cy="2989385"/>
            <a:chOff x="6342183" y="2713891"/>
            <a:chExt cx="4706816" cy="298938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28965EC-2517-43E3-A034-38E0799768E4}"/>
                </a:ext>
              </a:extLst>
            </p:cNvPr>
            <p:cNvCxnSpPr/>
            <p:nvPr/>
          </p:nvCxnSpPr>
          <p:spPr>
            <a:xfrm>
              <a:off x="6389075" y="2713891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77F82BAF-DDF1-4A37-8D49-DB1ECBF36317}"/>
                </a:ext>
              </a:extLst>
            </p:cNvPr>
            <p:cNvCxnSpPr/>
            <p:nvPr/>
          </p:nvCxnSpPr>
          <p:spPr>
            <a:xfrm>
              <a:off x="6342184" y="4190999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2751750-5B0E-4852-AF0F-E4E7EB91BBE6}"/>
                </a:ext>
              </a:extLst>
            </p:cNvPr>
            <p:cNvCxnSpPr/>
            <p:nvPr/>
          </p:nvCxnSpPr>
          <p:spPr>
            <a:xfrm>
              <a:off x="6342185" y="4718538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624DCA7B-9883-4773-A6BF-F4A7ED157004}"/>
                </a:ext>
              </a:extLst>
            </p:cNvPr>
            <p:cNvCxnSpPr/>
            <p:nvPr/>
          </p:nvCxnSpPr>
          <p:spPr>
            <a:xfrm>
              <a:off x="6342184" y="5228493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FA1477E-4BB5-4EF1-A4A4-844776A23B50}"/>
                </a:ext>
              </a:extLst>
            </p:cNvPr>
            <p:cNvCxnSpPr/>
            <p:nvPr/>
          </p:nvCxnSpPr>
          <p:spPr>
            <a:xfrm>
              <a:off x="6342183" y="5703276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26B4663B-EE91-4074-9E85-CD2FB9163F92}"/>
                </a:ext>
              </a:extLst>
            </p:cNvPr>
            <p:cNvCxnSpPr/>
            <p:nvPr/>
          </p:nvCxnSpPr>
          <p:spPr>
            <a:xfrm>
              <a:off x="6389076" y="3229707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690633B-7377-4D20-A70D-41FE5AEB769D}"/>
                </a:ext>
              </a:extLst>
            </p:cNvPr>
            <p:cNvCxnSpPr/>
            <p:nvPr/>
          </p:nvCxnSpPr>
          <p:spPr>
            <a:xfrm>
              <a:off x="6342183" y="3710354"/>
              <a:ext cx="465992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7CE0D591-2DED-46CB-BF4B-2EEBF38470E4}"/>
              </a:ext>
            </a:extLst>
          </p:cNvPr>
          <p:cNvCxnSpPr/>
          <p:nvPr/>
        </p:nvCxnSpPr>
        <p:spPr>
          <a:xfrm rot="5400000">
            <a:off x="5075804" y="4251620"/>
            <a:ext cx="46599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712AE93-7BBB-4F18-90B5-3CC1A17CB83D}"/>
              </a:ext>
            </a:extLst>
          </p:cNvPr>
          <p:cNvCxnSpPr/>
          <p:nvPr/>
        </p:nvCxnSpPr>
        <p:spPr>
          <a:xfrm rot="5400000">
            <a:off x="4567825" y="4226170"/>
            <a:ext cx="46599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6CD6298-6B9D-46A7-88F9-87C32D227D80}"/>
              </a:ext>
            </a:extLst>
          </p:cNvPr>
          <p:cNvCxnSpPr/>
          <p:nvPr/>
        </p:nvCxnSpPr>
        <p:spPr>
          <a:xfrm rot="5400000">
            <a:off x="4075455" y="4273061"/>
            <a:ext cx="46599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B11DFBD8-A847-4BFB-9DAE-C5B65080E933}"/>
              </a:ext>
            </a:extLst>
          </p:cNvPr>
          <p:cNvCxnSpPr>
            <a:cxnSpLocks/>
          </p:cNvCxnSpPr>
          <p:nvPr/>
        </p:nvCxnSpPr>
        <p:spPr>
          <a:xfrm>
            <a:off x="6895811" y="3771899"/>
            <a:ext cx="11723" cy="946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8C85062-1CE6-4450-A675-5844D9053087}"/>
              </a:ext>
            </a:extLst>
          </p:cNvPr>
          <p:cNvCxnSpPr>
            <a:cxnSpLocks/>
          </p:cNvCxnSpPr>
          <p:nvPr/>
        </p:nvCxnSpPr>
        <p:spPr>
          <a:xfrm>
            <a:off x="6552830" y="4258945"/>
            <a:ext cx="8939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89C83614-7AA2-41D1-A2CB-590CA8F8354E}"/>
              </a:ext>
            </a:extLst>
          </p:cNvPr>
          <p:cNvCxnSpPr>
            <a:cxnSpLocks/>
          </p:cNvCxnSpPr>
          <p:nvPr/>
        </p:nvCxnSpPr>
        <p:spPr>
          <a:xfrm>
            <a:off x="8372918" y="5767753"/>
            <a:ext cx="812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D1B31A7-61BB-4486-B09B-25A8989F62EB}"/>
              </a:ext>
            </a:extLst>
          </p:cNvPr>
          <p:cNvCxnSpPr>
            <a:cxnSpLocks/>
          </p:cNvCxnSpPr>
          <p:nvPr/>
        </p:nvCxnSpPr>
        <p:spPr>
          <a:xfrm>
            <a:off x="8882873" y="5292970"/>
            <a:ext cx="0" cy="7279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B02744FE-1AC2-4930-B760-6338C091389B}"/>
              </a:ext>
            </a:extLst>
          </p:cNvPr>
          <p:cNvCxnSpPr>
            <a:cxnSpLocks/>
          </p:cNvCxnSpPr>
          <p:nvPr/>
        </p:nvCxnSpPr>
        <p:spPr>
          <a:xfrm>
            <a:off x="9891057" y="3771899"/>
            <a:ext cx="7710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62038E97-70D5-4488-AED1-EB542878F42C}"/>
              </a:ext>
            </a:extLst>
          </p:cNvPr>
          <p:cNvCxnSpPr>
            <a:cxnSpLocks/>
            <a:stCxn id="22" idx="128"/>
          </p:cNvCxnSpPr>
          <p:nvPr/>
        </p:nvCxnSpPr>
        <p:spPr>
          <a:xfrm flipH="1">
            <a:off x="10386070" y="3399692"/>
            <a:ext cx="6438" cy="8519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75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A29026-3FCD-40E6-AB40-431CBC26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88"/>
            <a:ext cx="10515600" cy="1325563"/>
          </a:xfrm>
        </p:spPr>
        <p:txBody>
          <a:bodyPr/>
          <a:lstStyle/>
          <a:p>
            <a:r>
              <a:rPr lang="en-GB" dirty="0"/>
              <a:t>The Finite Element Method (A Quick Look)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D6AB78-AACE-49BC-9359-F8353F33CC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finite element method can offer a convenient way of addressing such situations.</a:t>
            </a:r>
          </a:p>
          <a:p>
            <a:r>
              <a:rPr lang="en-GB" dirty="0"/>
              <a:t>It divides the field in which the equations are to be solved into separate elements. </a:t>
            </a:r>
          </a:p>
          <a:p>
            <a:r>
              <a:rPr lang="en-GB" dirty="0"/>
              <a:t>For 2-D these can be triangular as shown or quadrilateral.</a:t>
            </a:r>
          </a:p>
          <a:p>
            <a:r>
              <a:rPr lang="en-GB" dirty="0"/>
              <a:t>For 3-D tetragonal or </a:t>
            </a:r>
            <a:r>
              <a:rPr lang="en-GB" dirty="0" err="1"/>
              <a:t>hexahedronal</a:t>
            </a:r>
            <a:r>
              <a:rPr lang="en-GB" dirty="0"/>
              <a:t> elements.</a:t>
            </a:r>
          </a:p>
          <a:p>
            <a:r>
              <a:rPr lang="en-GB" dirty="0"/>
              <a:t>Sizes of elements may vary.</a:t>
            </a:r>
          </a:p>
          <a:p>
            <a:r>
              <a:rPr lang="en-GB" dirty="0"/>
              <a:t>Irregular boundaries may be as closely approximated as desired by using sufficient elements. 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8B66E6-4836-4270-9DF4-CBC07629E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1132503 w 4253485"/>
              <a:gd name="connsiteY0" fmla="*/ 343165 h 3146121"/>
              <a:gd name="connsiteX1" fmla="*/ 1132503 w 4253485"/>
              <a:gd name="connsiteY1" fmla="*/ 343165 h 3146121"/>
              <a:gd name="connsiteX2" fmla="*/ 1079749 w 4253485"/>
              <a:gd name="connsiteY2" fmla="*/ 360750 h 3146121"/>
              <a:gd name="connsiteX3" fmla="*/ 1062164 w 4253485"/>
              <a:gd name="connsiteY3" fmla="*/ 372473 h 3146121"/>
              <a:gd name="connsiteX4" fmla="*/ 1044580 w 4253485"/>
              <a:gd name="connsiteY4" fmla="*/ 378335 h 3146121"/>
              <a:gd name="connsiteX5" fmla="*/ 1026995 w 4253485"/>
              <a:gd name="connsiteY5" fmla="*/ 407642 h 3146121"/>
              <a:gd name="connsiteX6" fmla="*/ 1021133 w 4253485"/>
              <a:gd name="connsiteY6" fmla="*/ 425227 h 3146121"/>
              <a:gd name="connsiteX7" fmla="*/ 991826 w 4253485"/>
              <a:gd name="connsiteY7" fmla="*/ 431088 h 3146121"/>
              <a:gd name="connsiteX8" fmla="*/ 909764 w 4253485"/>
              <a:gd name="connsiteY8" fmla="*/ 477981 h 3146121"/>
              <a:gd name="connsiteX9" fmla="*/ 886318 w 4253485"/>
              <a:gd name="connsiteY9" fmla="*/ 483842 h 3146121"/>
              <a:gd name="connsiteX10" fmla="*/ 833564 w 4253485"/>
              <a:gd name="connsiteY10" fmla="*/ 524873 h 3146121"/>
              <a:gd name="connsiteX11" fmla="*/ 815980 w 4253485"/>
              <a:gd name="connsiteY11" fmla="*/ 542458 h 3146121"/>
              <a:gd name="connsiteX12" fmla="*/ 810118 w 4253485"/>
              <a:gd name="connsiteY12" fmla="*/ 560042 h 3146121"/>
              <a:gd name="connsiteX13" fmla="*/ 739780 w 4253485"/>
              <a:gd name="connsiteY13" fmla="*/ 612796 h 3146121"/>
              <a:gd name="connsiteX14" fmla="*/ 669441 w 4253485"/>
              <a:gd name="connsiteY14" fmla="*/ 677273 h 3146121"/>
              <a:gd name="connsiteX15" fmla="*/ 640133 w 4253485"/>
              <a:gd name="connsiteY15" fmla="*/ 694858 h 3146121"/>
              <a:gd name="connsiteX16" fmla="*/ 599103 w 4253485"/>
              <a:gd name="connsiteY16" fmla="*/ 747611 h 3146121"/>
              <a:gd name="connsiteX17" fmla="*/ 558072 w 4253485"/>
              <a:gd name="connsiteY17" fmla="*/ 782781 h 3146121"/>
              <a:gd name="connsiteX18" fmla="*/ 517041 w 4253485"/>
              <a:gd name="connsiteY18" fmla="*/ 841396 h 3146121"/>
              <a:gd name="connsiteX19" fmla="*/ 440841 w 4253485"/>
              <a:gd name="connsiteY19" fmla="*/ 935181 h 3146121"/>
              <a:gd name="connsiteX20" fmla="*/ 405672 w 4253485"/>
              <a:gd name="connsiteY20" fmla="*/ 987935 h 3146121"/>
              <a:gd name="connsiteX21" fmla="*/ 352918 w 4253485"/>
              <a:gd name="connsiteY21" fmla="*/ 1023104 h 3146121"/>
              <a:gd name="connsiteX22" fmla="*/ 288441 w 4253485"/>
              <a:gd name="connsiteY22" fmla="*/ 1128611 h 3146121"/>
              <a:gd name="connsiteX23" fmla="*/ 259133 w 4253485"/>
              <a:gd name="connsiteY23" fmla="*/ 1157919 h 3146121"/>
              <a:gd name="connsiteX24" fmla="*/ 235687 w 4253485"/>
              <a:gd name="connsiteY24" fmla="*/ 1210673 h 3146121"/>
              <a:gd name="connsiteX25" fmla="*/ 141903 w 4253485"/>
              <a:gd name="connsiteY25" fmla="*/ 1310319 h 3146121"/>
              <a:gd name="connsiteX26" fmla="*/ 95010 w 4253485"/>
              <a:gd name="connsiteY26" fmla="*/ 1409965 h 3146121"/>
              <a:gd name="connsiteX27" fmla="*/ 59841 w 4253485"/>
              <a:gd name="connsiteY27" fmla="*/ 1445135 h 3146121"/>
              <a:gd name="connsiteX28" fmla="*/ 48118 w 4253485"/>
              <a:gd name="connsiteY28" fmla="*/ 1462719 h 3146121"/>
              <a:gd name="connsiteX29" fmla="*/ 30533 w 4253485"/>
              <a:gd name="connsiteY29" fmla="*/ 1509611 h 3146121"/>
              <a:gd name="connsiteX30" fmla="*/ 24672 w 4253485"/>
              <a:gd name="connsiteY30" fmla="*/ 1527196 h 3146121"/>
              <a:gd name="connsiteX31" fmla="*/ 12949 w 4253485"/>
              <a:gd name="connsiteY31" fmla="*/ 1550642 h 3146121"/>
              <a:gd name="connsiteX32" fmla="*/ 18810 w 4253485"/>
              <a:gd name="connsiteY32" fmla="*/ 1925781 h 3146121"/>
              <a:gd name="connsiteX33" fmla="*/ 24672 w 4253485"/>
              <a:gd name="connsiteY33" fmla="*/ 1949227 h 3146121"/>
              <a:gd name="connsiteX34" fmla="*/ 36395 w 4253485"/>
              <a:gd name="connsiteY34" fmla="*/ 1990258 h 3146121"/>
              <a:gd name="connsiteX35" fmla="*/ 53980 w 4253485"/>
              <a:gd name="connsiteY35" fmla="*/ 2013704 h 3146121"/>
              <a:gd name="connsiteX36" fmla="*/ 83287 w 4253485"/>
              <a:gd name="connsiteY36" fmla="*/ 2060596 h 3146121"/>
              <a:gd name="connsiteX37" fmla="*/ 106733 w 4253485"/>
              <a:gd name="connsiteY37" fmla="*/ 2125073 h 3146121"/>
              <a:gd name="connsiteX38" fmla="*/ 118457 w 4253485"/>
              <a:gd name="connsiteY38" fmla="*/ 2136796 h 3146121"/>
              <a:gd name="connsiteX39" fmla="*/ 141903 w 4253485"/>
              <a:gd name="connsiteY39" fmla="*/ 2177827 h 3146121"/>
              <a:gd name="connsiteX40" fmla="*/ 159487 w 4253485"/>
              <a:gd name="connsiteY40" fmla="*/ 2218858 h 3146121"/>
              <a:gd name="connsiteX41" fmla="*/ 177072 w 4253485"/>
              <a:gd name="connsiteY41" fmla="*/ 2248165 h 3146121"/>
              <a:gd name="connsiteX42" fmla="*/ 206380 w 4253485"/>
              <a:gd name="connsiteY42" fmla="*/ 2283335 h 3146121"/>
              <a:gd name="connsiteX43" fmla="*/ 229826 w 4253485"/>
              <a:gd name="connsiteY43" fmla="*/ 2300919 h 3146121"/>
              <a:gd name="connsiteX44" fmla="*/ 270857 w 4253485"/>
              <a:gd name="connsiteY44" fmla="*/ 2359535 h 3146121"/>
              <a:gd name="connsiteX45" fmla="*/ 300164 w 4253485"/>
              <a:gd name="connsiteY45" fmla="*/ 2400565 h 3146121"/>
              <a:gd name="connsiteX46" fmla="*/ 323610 w 4253485"/>
              <a:gd name="connsiteY46" fmla="*/ 2418150 h 3146121"/>
              <a:gd name="connsiteX47" fmla="*/ 352918 w 4253485"/>
              <a:gd name="connsiteY47" fmla="*/ 2459181 h 3146121"/>
              <a:gd name="connsiteX48" fmla="*/ 376364 w 4253485"/>
              <a:gd name="connsiteY48" fmla="*/ 2494350 h 3146121"/>
              <a:gd name="connsiteX49" fmla="*/ 382226 w 4253485"/>
              <a:gd name="connsiteY49" fmla="*/ 2511935 h 3146121"/>
              <a:gd name="connsiteX50" fmla="*/ 440841 w 4253485"/>
              <a:gd name="connsiteY50" fmla="*/ 2564688 h 3146121"/>
              <a:gd name="connsiteX51" fmla="*/ 481872 w 4253485"/>
              <a:gd name="connsiteY51" fmla="*/ 2611581 h 3146121"/>
              <a:gd name="connsiteX52" fmla="*/ 499457 w 4253485"/>
              <a:gd name="connsiteY52" fmla="*/ 2617442 h 3146121"/>
              <a:gd name="connsiteX53" fmla="*/ 517041 w 4253485"/>
              <a:gd name="connsiteY53" fmla="*/ 2629165 h 3146121"/>
              <a:gd name="connsiteX54" fmla="*/ 546349 w 4253485"/>
              <a:gd name="connsiteY54" fmla="*/ 2646750 h 3146121"/>
              <a:gd name="connsiteX55" fmla="*/ 575657 w 4253485"/>
              <a:gd name="connsiteY55" fmla="*/ 2687781 h 3146121"/>
              <a:gd name="connsiteX56" fmla="*/ 604964 w 4253485"/>
              <a:gd name="connsiteY56" fmla="*/ 2693642 h 3146121"/>
              <a:gd name="connsiteX57" fmla="*/ 640133 w 4253485"/>
              <a:gd name="connsiteY57" fmla="*/ 2717088 h 3146121"/>
              <a:gd name="connsiteX58" fmla="*/ 657718 w 4253485"/>
              <a:gd name="connsiteY58" fmla="*/ 2722950 h 3146121"/>
              <a:gd name="connsiteX59" fmla="*/ 710472 w 4253485"/>
              <a:gd name="connsiteY59" fmla="*/ 2758119 h 3146121"/>
              <a:gd name="connsiteX60" fmla="*/ 739780 w 4253485"/>
              <a:gd name="connsiteY60" fmla="*/ 2775704 h 3146121"/>
              <a:gd name="connsiteX61" fmla="*/ 769087 w 4253485"/>
              <a:gd name="connsiteY61" fmla="*/ 2793288 h 3146121"/>
              <a:gd name="connsiteX62" fmla="*/ 810118 w 4253485"/>
              <a:gd name="connsiteY62" fmla="*/ 2810873 h 3146121"/>
              <a:gd name="connsiteX63" fmla="*/ 827703 w 4253485"/>
              <a:gd name="connsiteY63" fmla="*/ 2816735 h 3146121"/>
              <a:gd name="connsiteX64" fmla="*/ 868733 w 4253485"/>
              <a:gd name="connsiteY64" fmla="*/ 2846042 h 3146121"/>
              <a:gd name="connsiteX65" fmla="*/ 880457 w 4253485"/>
              <a:gd name="connsiteY65" fmla="*/ 2857765 h 3146121"/>
              <a:gd name="connsiteX66" fmla="*/ 898041 w 4253485"/>
              <a:gd name="connsiteY66" fmla="*/ 2863627 h 3146121"/>
              <a:gd name="connsiteX67" fmla="*/ 944933 w 4253485"/>
              <a:gd name="connsiteY67" fmla="*/ 2875350 h 3146121"/>
              <a:gd name="connsiteX68" fmla="*/ 991826 w 4253485"/>
              <a:gd name="connsiteY68" fmla="*/ 2916381 h 3146121"/>
              <a:gd name="connsiteX69" fmla="*/ 1009410 w 4253485"/>
              <a:gd name="connsiteY69" fmla="*/ 2922242 h 3146121"/>
              <a:gd name="connsiteX70" fmla="*/ 1032857 w 4253485"/>
              <a:gd name="connsiteY70" fmla="*/ 2933965 h 3146121"/>
              <a:gd name="connsiteX71" fmla="*/ 1073887 w 4253485"/>
              <a:gd name="connsiteY71" fmla="*/ 2951550 h 3146121"/>
              <a:gd name="connsiteX72" fmla="*/ 1138364 w 4253485"/>
              <a:gd name="connsiteY72" fmla="*/ 2974996 h 3146121"/>
              <a:gd name="connsiteX73" fmla="*/ 1161810 w 4253485"/>
              <a:gd name="connsiteY73" fmla="*/ 2986719 h 3146121"/>
              <a:gd name="connsiteX74" fmla="*/ 1232149 w 4253485"/>
              <a:gd name="connsiteY74" fmla="*/ 3016027 h 3146121"/>
              <a:gd name="connsiteX75" fmla="*/ 1308349 w 4253485"/>
              <a:gd name="connsiteY75" fmla="*/ 3045335 h 3146121"/>
              <a:gd name="connsiteX76" fmla="*/ 1378687 w 4253485"/>
              <a:gd name="connsiteY76" fmla="*/ 3068781 h 3146121"/>
              <a:gd name="connsiteX77" fmla="*/ 1472472 w 4253485"/>
              <a:gd name="connsiteY77" fmla="*/ 3086365 h 3146121"/>
              <a:gd name="connsiteX78" fmla="*/ 1495918 w 4253485"/>
              <a:gd name="connsiteY78" fmla="*/ 3098088 h 3146121"/>
              <a:gd name="connsiteX79" fmla="*/ 1577980 w 4253485"/>
              <a:gd name="connsiteY79" fmla="*/ 3121535 h 3146121"/>
              <a:gd name="connsiteX80" fmla="*/ 1671764 w 4253485"/>
              <a:gd name="connsiteY80" fmla="*/ 3127396 h 3146121"/>
              <a:gd name="connsiteX81" fmla="*/ 2246195 w 4253485"/>
              <a:gd name="connsiteY81" fmla="*/ 3133258 h 3146121"/>
              <a:gd name="connsiteX82" fmla="*/ 2263780 w 4253485"/>
              <a:gd name="connsiteY82" fmla="*/ 3127396 h 3146121"/>
              <a:gd name="connsiteX83" fmla="*/ 2316533 w 4253485"/>
              <a:gd name="connsiteY83" fmla="*/ 3109811 h 3146121"/>
              <a:gd name="connsiteX84" fmla="*/ 2345841 w 4253485"/>
              <a:gd name="connsiteY84" fmla="*/ 3086365 h 3146121"/>
              <a:gd name="connsiteX85" fmla="*/ 2381010 w 4253485"/>
              <a:gd name="connsiteY85" fmla="*/ 3074642 h 3146121"/>
              <a:gd name="connsiteX86" fmla="*/ 2474795 w 4253485"/>
              <a:gd name="connsiteY86" fmla="*/ 3033611 h 3146121"/>
              <a:gd name="connsiteX87" fmla="*/ 2527549 w 4253485"/>
              <a:gd name="connsiteY87" fmla="*/ 2992581 h 3146121"/>
              <a:gd name="connsiteX88" fmla="*/ 2586164 w 4253485"/>
              <a:gd name="connsiteY88" fmla="*/ 2963273 h 3146121"/>
              <a:gd name="connsiteX89" fmla="*/ 2603749 w 4253485"/>
              <a:gd name="connsiteY89" fmla="*/ 2945688 h 3146121"/>
              <a:gd name="connsiteX90" fmla="*/ 2615472 w 4253485"/>
              <a:gd name="connsiteY90" fmla="*/ 2928104 h 3146121"/>
              <a:gd name="connsiteX91" fmla="*/ 2662364 w 4253485"/>
              <a:gd name="connsiteY91" fmla="*/ 2904658 h 3146121"/>
              <a:gd name="connsiteX92" fmla="*/ 2668226 w 4253485"/>
              <a:gd name="connsiteY92" fmla="*/ 2887073 h 3146121"/>
              <a:gd name="connsiteX93" fmla="*/ 2709257 w 4253485"/>
              <a:gd name="connsiteY93" fmla="*/ 2828458 h 3146121"/>
              <a:gd name="connsiteX94" fmla="*/ 2726841 w 4253485"/>
              <a:gd name="connsiteY94" fmla="*/ 2810873 h 3146121"/>
              <a:gd name="connsiteX95" fmla="*/ 2773733 w 4253485"/>
              <a:gd name="connsiteY95" fmla="*/ 2734673 h 3146121"/>
              <a:gd name="connsiteX96" fmla="*/ 2791318 w 4253485"/>
              <a:gd name="connsiteY96" fmla="*/ 2693642 h 3146121"/>
              <a:gd name="connsiteX97" fmla="*/ 2808903 w 4253485"/>
              <a:gd name="connsiteY97" fmla="*/ 2676058 h 3146121"/>
              <a:gd name="connsiteX98" fmla="*/ 2867518 w 4253485"/>
              <a:gd name="connsiteY98" fmla="*/ 2611581 h 3146121"/>
              <a:gd name="connsiteX99" fmla="*/ 2885103 w 4253485"/>
              <a:gd name="connsiteY99" fmla="*/ 2593996 h 3146121"/>
              <a:gd name="connsiteX100" fmla="*/ 2914410 w 4253485"/>
              <a:gd name="connsiteY100" fmla="*/ 2576411 h 3146121"/>
              <a:gd name="connsiteX101" fmla="*/ 2937857 w 4253485"/>
              <a:gd name="connsiteY101" fmla="*/ 2570550 h 3146121"/>
              <a:gd name="connsiteX102" fmla="*/ 3014057 w 4253485"/>
              <a:gd name="connsiteY102" fmla="*/ 2552965 h 3146121"/>
              <a:gd name="connsiteX103" fmla="*/ 3354026 w 4253485"/>
              <a:gd name="connsiteY103" fmla="*/ 2529519 h 3146121"/>
              <a:gd name="connsiteX104" fmla="*/ 3377472 w 4253485"/>
              <a:gd name="connsiteY104" fmla="*/ 2523658 h 3146121"/>
              <a:gd name="connsiteX105" fmla="*/ 3570903 w 4253485"/>
              <a:gd name="connsiteY105" fmla="*/ 2424011 h 3146121"/>
              <a:gd name="connsiteX106" fmla="*/ 3652964 w 4253485"/>
              <a:gd name="connsiteY106" fmla="*/ 2377119 h 3146121"/>
              <a:gd name="connsiteX107" fmla="*/ 3776057 w 4253485"/>
              <a:gd name="connsiteY107" fmla="*/ 2289196 h 3146121"/>
              <a:gd name="connsiteX108" fmla="*/ 3822949 w 4253485"/>
              <a:gd name="connsiteY108" fmla="*/ 2271611 h 3146121"/>
              <a:gd name="connsiteX109" fmla="*/ 3946041 w 4253485"/>
              <a:gd name="connsiteY109" fmla="*/ 2148519 h 3146121"/>
              <a:gd name="connsiteX110" fmla="*/ 4033964 w 4253485"/>
              <a:gd name="connsiteY110" fmla="*/ 2031288 h 3146121"/>
              <a:gd name="connsiteX111" fmla="*/ 4063272 w 4253485"/>
              <a:gd name="connsiteY111" fmla="*/ 1990258 h 3146121"/>
              <a:gd name="connsiteX112" fmla="*/ 4104303 w 4253485"/>
              <a:gd name="connsiteY112" fmla="*/ 1949227 h 3146121"/>
              <a:gd name="connsiteX113" fmla="*/ 4151195 w 4253485"/>
              <a:gd name="connsiteY113" fmla="*/ 1884750 h 3146121"/>
              <a:gd name="connsiteX114" fmla="*/ 4168780 w 4253485"/>
              <a:gd name="connsiteY114" fmla="*/ 1861304 h 3146121"/>
              <a:gd name="connsiteX115" fmla="*/ 4198087 w 4253485"/>
              <a:gd name="connsiteY115" fmla="*/ 1790965 h 3146121"/>
              <a:gd name="connsiteX116" fmla="*/ 4209810 w 4253485"/>
              <a:gd name="connsiteY116" fmla="*/ 1767519 h 3146121"/>
              <a:gd name="connsiteX117" fmla="*/ 4215672 w 4253485"/>
              <a:gd name="connsiteY117" fmla="*/ 1697181 h 3146121"/>
              <a:gd name="connsiteX118" fmla="*/ 4227395 w 4253485"/>
              <a:gd name="connsiteY118" fmla="*/ 1650288 h 3146121"/>
              <a:gd name="connsiteX119" fmla="*/ 4239118 w 4253485"/>
              <a:gd name="connsiteY119" fmla="*/ 1597535 h 3146121"/>
              <a:gd name="connsiteX120" fmla="*/ 4250841 w 4253485"/>
              <a:gd name="connsiteY120" fmla="*/ 1486165 h 3146121"/>
              <a:gd name="connsiteX121" fmla="*/ 4233257 w 4253485"/>
              <a:gd name="connsiteY121" fmla="*/ 1122750 h 3146121"/>
              <a:gd name="connsiteX122" fmla="*/ 4180503 w 4253485"/>
              <a:gd name="connsiteY122" fmla="*/ 976211 h 3146121"/>
              <a:gd name="connsiteX123" fmla="*/ 4133610 w 4253485"/>
              <a:gd name="connsiteY123" fmla="*/ 835535 h 3146121"/>
              <a:gd name="connsiteX124" fmla="*/ 4086718 w 4253485"/>
              <a:gd name="connsiteY124" fmla="*/ 765196 h 3146121"/>
              <a:gd name="connsiteX125" fmla="*/ 4057410 w 4253485"/>
              <a:gd name="connsiteY125" fmla="*/ 712442 h 3146121"/>
              <a:gd name="connsiteX126" fmla="*/ 4039826 w 4253485"/>
              <a:gd name="connsiteY126" fmla="*/ 677273 h 3146121"/>
              <a:gd name="connsiteX127" fmla="*/ 3981210 w 4253485"/>
              <a:gd name="connsiteY127" fmla="*/ 606935 h 3146121"/>
              <a:gd name="connsiteX128" fmla="*/ 3922595 w 4253485"/>
              <a:gd name="connsiteY128" fmla="*/ 524873 h 3146121"/>
              <a:gd name="connsiteX129" fmla="*/ 3869841 w 4253485"/>
              <a:gd name="connsiteY129" fmla="*/ 466258 h 3146121"/>
              <a:gd name="connsiteX130" fmla="*/ 3822949 w 4253485"/>
              <a:gd name="connsiteY130" fmla="*/ 401781 h 3146121"/>
              <a:gd name="connsiteX131" fmla="*/ 3781918 w 4253485"/>
              <a:gd name="connsiteY131" fmla="*/ 372473 h 3146121"/>
              <a:gd name="connsiteX132" fmla="*/ 3652964 w 4253485"/>
              <a:gd name="connsiteY132" fmla="*/ 249381 h 3146121"/>
              <a:gd name="connsiteX133" fmla="*/ 3606072 w 4253485"/>
              <a:gd name="connsiteY133" fmla="*/ 231796 h 3146121"/>
              <a:gd name="connsiteX134" fmla="*/ 3441949 w 4253485"/>
              <a:gd name="connsiteY134" fmla="*/ 161458 h 3146121"/>
              <a:gd name="connsiteX135" fmla="*/ 3400918 w 4253485"/>
              <a:gd name="connsiteY135" fmla="*/ 149735 h 3146121"/>
              <a:gd name="connsiteX136" fmla="*/ 3365749 w 4253485"/>
              <a:gd name="connsiteY136" fmla="*/ 138011 h 3146121"/>
              <a:gd name="connsiteX137" fmla="*/ 3301272 w 4253485"/>
              <a:gd name="connsiteY137" fmla="*/ 126288 h 3146121"/>
              <a:gd name="connsiteX138" fmla="*/ 3283687 w 4253485"/>
              <a:gd name="connsiteY138" fmla="*/ 120427 h 3146121"/>
              <a:gd name="connsiteX139" fmla="*/ 3219210 w 4253485"/>
              <a:gd name="connsiteY139" fmla="*/ 108704 h 3146121"/>
              <a:gd name="connsiteX140" fmla="*/ 3125426 w 4253485"/>
              <a:gd name="connsiteY140" fmla="*/ 73535 h 3146121"/>
              <a:gd name="connsiteX141" fmla="*/ 3014057 w 4253485"/>
              <a:gd name="connsiteY141" fmla="*/ 50088 h 3146121"/>
              <a:gd name="connsiteX142" fmla="*/ 2978887 w 4253485"/>
              <a:gd name="connsiteY142" fmla="*/ 44227 h 3146121"/>
              <a:gd name="connsiteX143" fmla="*/ 2920272 w 4253485"/>
              <a:gd name="connsiteY143" fmla="*/ 32504 h 3146121"/>
              <a:gd name="connsiteX144" fmla="*/ 2844072 w 4253485"/>
              <a:gd name="connsiteY144" fmla="*/ 20781 h 3146121"/>
              <a:gd name="connsiteX145" fmla="*/ 2668226 w 4253485"/>
              <a:gd name="connsiteY145" fmla="*/ 14919 h 3146121"/>
              <a:gd name="connsiteX146" fmla="*/ 2099657 w 4253485"/>
              <a:gd name="connsiteY146" fmla="*/ 14919 h 3146121"/>
              <a:gd name="connsiteX147" fmla="*/ 2023457 w 4253485"/>
              <a:gd name="connsiteY147" fmla="*/ 26642 h 3146121"/>
              <a:gd name="connsiteX148" fmla="*/ 1976564 w 4253485"/>
              <a:gd name="connsiteY148" fmla="*/ 32504 h 3146121"/>
              <a:gd name="connsiteX149" fmla="*/ 1929672 w 4253485"/>
              <a:gd name="connsiteY149" fmla="*/ 61811 h 3146121"/>
              <a:gd name="connsiteX150" fmla="*/ 1847610 w 4253485"/>
              <a:gd name="connsiteY150" fmla="*/ 79396 h 3146121"/>
              <a:gd name="connsiteX151" fmla="*/ 1806580 w 4253485"/>
              <a:gd name="connsiteY151" fmla="*/ 96981 h 3146121"/>
              <a:gd name="connsiteX152" fmla="*/ 1788995 w 4253485"/>
              <a:gd name="connsiteY152" fmla="*/ 108704 h 3146121"/>
              <a:gd name="connsiteX153" fmla="*/ 1753826 w 4253485"/>
              <a:gd name="connsiteY153" fmla="*/ 120427 h 3146121"/>
              <a:gd name="connsiteX154" fmla="*/ 1701072 w 4253485"/>
              <a:gd name="connsiteY154" fmla="*/ 138011 h 3146121"/>
              <a:gd name="connsiteX155" fmla="*/ 1642457 w 4253485"/>
              <a:gd name="connsiteY155" fmla="*/ 155596 h 3146121"/>
              <a:gd name="connsiteX156" fmla="*/ 1566257 w 4253485"/>
              <a:gd name="connsiteY156" fmla="*/ 173181 h 3146121"/>
              <a:gd name="connsiteX157" fmla="*/ 1513503 w 4253485"/>
              <a:gd name="connsiteY157" fmla="*/ 190765 h 3146121"/>
              <a:gd name="connsiteX158" fmla="*/ 1466610 w 4253485"/>
              <a:gd name="connsiteY158" fmla="*/ 214211 h 3146121"/>
              <a:gd name="connsiteX159" fmla="*/ 1384549 w 4253485"/>
              <a:gd name="connsiteY159" fmla="*/ 225935 h 3146121"/>
              <a:gd name="connsiteX160" fmla="*/ 1366964 w 4253485"/>
              <a:gd name="connsiteY160" fmla="*/ 237658 h 3146121"/>
              <a:gd name="connsiteX161" fmla="*/ 1343518 w 4253485"/>
              <a:gd name="connsiteY161" fmla="*/ 243519 h 3146121"/>
              <a:gd name="connsiteX162" fmla="*/ 1302487 w 4253485"/>
              <a:gd name="connsiteY162" fmla="*/ 255242 h 3146121"/>
              <a:gd name="connsiteX163" fmla="*/ 1284903 w 4253485"/>
              <a:gd name="connsiteY163" fmla="*/ 261104 h 3146121"/>
              <a:gd name="connsiteX164" fmla="*/ 1267318 w 4253485"/>
              <a:gd name="connsiteY164" fmla="*/ 272827 h 3146121"/>
              <a:gd name="connsiteX165" fmla="*/ 1238010 w 4253485"/>
              <a:gd name="connsiteY165" fmla="*/ 278688 h 3146121"/>
              <a:gd name="connsiteX166" fmla="*/ 1214564 w 4253485"/>
              <a:gd name="connsiteY166" fmla="*/ 290411 h 3146121"/>
              <a:gd name="connsiteX167" fmla="*/ 1179395 w 4253485"/>
              <a:gd name="connsiteY167" fmla="*/ 302135 h 3146121"/>
              <a:gd name="connsiteX168" fmla="*/ 1132503 w 4253485"/>
              <a:gd name="connsiteY168" fmla="*/ 343165 h 31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253485" h="3146121">
                <a:moveTo>
                  <a:pt x="1132503" y="343165"/>
                </a:moveTo>
                <a:lnTo>
                  <a:pt x="1132503" y="343165"/>
                </a:lnTo>
                <a:cubicBezTo>
                  <a:pt x="1114918" y="349027"/>
                  <a:pt x="1096859" y="353621"/>
                  <a:pt x="1079749" y="360750"/>
                </a:cubicBezTo>
                <a:cubicBezTo>
                  <a:pt x="1073246" y="363460"/>
                  <a:pt x="1068465" y="369322"/>
                  <a:pt x="1062164" y="372473"/>
                </a:cubicBezTo>
                <a:cubicBezTo>
                  <a:pt x="1056638" y="375236"/>
                  <a:pt x="1050441" y="376381"/>
                  <a:pt x="1044580" y="378335"/>
                </a:cubicBezTo>
                <a:cubicBezTo>
                  <a:pt x="1038718" y="388104"/>
                  <a:pt x="1032090" y="397452"/>
                  <a:pt x="1026995" y="407642"/>
                </a:cubicBezTo>
                <a:cubicBezTo>
                  <a:pt x="1024232" y="413168"/>
                  <a:pt x="1026274" y="421800"/>
                  <a:pt x="1021133" y="425227"/>
                </a:cubicBezTo>
                <a:cubicBezTo>
                  <a:pt x="1012844" y="430753"/>
                  <a:pt x="1001595" y="429134"/>
                  <a:pt x="991826" y="431088"/>
                </a:cubicBezTo>
                <a:cubicBezTo>
                  <a:pt x="966111" y="447160"/>
                  <a:pt x="938458" y="466503"/>
                  <a:pt x="909764" y="477981"/>
                </a:cubicBezTo>
                <a:cubicBezTo>
                  <a:pt x="902284" y="480973"/>
                  <a:pt x="894133" y="481888"/>
                  <a:pt x="886318" y="483842"/>
                </a:cubicBezTo>
                <a:cubicBezTo>
                  <a:pt x="846780" y="523380"/>
                  <a:pt x="866877" y="513768"/>
                  <a:pt x="833564" y="524873"/>
                </a:cubicBezTo>
                <a:cubicBezTo>
                  <a:pt x="827703" y="530735"/>
                  <a:pt x="820578" y="535561"/>
                  <a:pt x="815980" y="542458"/>
                </a:cubicBezTo>
                <a:cubicBezTo>
                  <a:pt x="812553" y="547599"/>
                  <a:pt x="814030" y="555260"/>
                  <a:pt x="810118" y="560042"/>
                </a:cubicBezTo>
                <a:cubicBezTo>
                  <a:pt x="769548" y="609627"/>
                  <a:pt x="780291" y="602669"/>
                  <a:pt x="739780" y="612796"/>
                </a:cubicBezTo>
                <a:cubicBezTo>
                  <a:pt x="712787" y="639789"/>
                  <a:pt x="699051" y="656546"/>
                  <a:pt x="669441" y="677273"/>
                </a:cubicBezTo>
                <a:cubicBezTo>
                  <a:pt x="660108" y="683806"/>
                  <a:pt x="649247" y="688022"/>
                  <a:pt x="640133" y="694858"/>
                </a:cubicBezTo>
                <a:cubicBezTo>
                  <a:pt x="577873" y="741553"/>
                  <a:pt x="686149" y="672999"/>
                  <a:pt x="599103" y="747611"/>
                </a:cubicBezTo>
                <a:cubicBezTo>
                  <a:pt x="585426" y="759334"/>
                  <a:pt x="570810" y="770043"/>
                  <a:pt x="558072" y="782781"/>
                </a:cubicBezTo>
                <a:cubicBezTo>
                  <a:pt x="547530" y="793323"/>
                  <a:pt x="523556" y="832965"/>
                  <a:pt x="517041" y="841396"/>
                </a:cubicBezTo>
                <a:cubicBezTo>
                  <a:pt x="492412" y="873269"/>
                  <a:pt x="463184" y="901666"/>
                  <a:pt x="440841" y="935181"/>
                </a:cubicBezTo>
                <a:cubicBezTo>
                  <a:pt x="429118" y="952766"/>
                  <a:pt x="420616" y="972991"/>
                  <a:pt x="405672" y="987935"/>
                </a:cubicBezTo>
                <a:cubicBezTo>
                  <a:pt x="390728" y="1002879"/>
                  <a:pt x="370503" y="1011381"/>
                  <a:pt x="352918" y="1023104"/>
                </a:cubicBezTo>
                <a:cubicBezTo>
                  <a:pt x="346664" y="1033826"/>
                  <a:pt x="305207" y="1108119"/>
                  <a:pt x="288441" y="1128611"/>
                </a:cubicBezTo>
                <a:cubicBezTo>
                  <a:pt x="279692" y="1139304"/>
                  <a:pt x="268902" y="1148150"/>
                  <a:pt x="259133" y="1157919"/>
                </a:cubicBezTo>
                <a:cubicBezTo>
                  <a:pt x="251318" y="1175504"/>
                  <a:pt x="246954" y="1195073"/>
                  <a:pt x="235687" y="1210673"/>
                </a:cubicBezTo>
                <a:cubicBezTo>
                  <a:pt x="179029" y="1289123"/>
                  <a:pt x="190304" y="1235516"/>
                  <a:pt x="141903" y="1310319"/>
                </a:cubicBezTo>
                <a:cubicBezTo>
                  <a:pt x="108986" y="1361191"/>
                  <a:pt x="129218" y="1362074"/>
                  <a:pt x="95010" y="1409965"/>
                </a:cubicBezTo>
                <a:cubicBezTo>
                  <a:pt x="85374" y="1423456"/>
                  <a:pt x="70855" y="1432744"/>
                  <a:pt x="59841" y="1445135"/>
                </a:cubicBezTo>
                <a:cubicBezTo>
                  <a:pt x="55161" y="1450400"/>
                  <a:pt x="52026" y="1456858"/>
                  <a:pt x="48118" y="1462719"/>
                </a:cubicBezTo>
                <a:cubicBezTo>
                  <a:pt x="34815" y="1502634"/>
                  <a:pt x="51560" y="1453540"/>
                  <a:pt x="30533" y="1509611"/>
                </a:cubicBezTo>
                <a:cubicBezTo>
                  <a:pt x="28363" y="1515396"/>
                  <a:pt x="27106" y="1521517"/>
                  <a:pt x="24672" y="1527196"/>
                </a:cubicBezTo>
                <a:cubicBezTo>
                  <a:pt x="21230" y="1535227"/>
                  <a:pt x="16857" y="1542827"/>
                  <a:pt x="12949" y="1550642"/>
                </a:cubicBezTo>
                <a:cubicBezTo>
                  <a:pt x="-11158" y="1695274"/>
                  <a:pt x="2886" y="1596683"/>
                  <a:pt x="18810" y="1925781"/>
                </a:cubicBezTo>
                <a:cubicBezTo>
                  <a:pt x="19199" y="1933827"/>
                  <a:pt x="22552" y="1941455"/>
                  <a:pt x="24672" y="1949227"/>
                </a:cubicBezTo>
                <a:cubicBezTo>
                  <a:pt x="28415" y="1962950"/>
                  <a:pt x="30509" y="1977309"/>
                  <a:pt x="36395" y="1990258"/>
                </a:cubicBezTo>
                <a:cubicBezTo>
                  <a:pt x="40438" y="1999152"/>
                  <a:pt x="48561" y="2005575"/>
                  <a:pt x="53980" y="2013704"/>
                </a:cubicBezTo>
                <a:cubicBezTo>
                  <a:pt x="64204" y="2029041"/>
                  <a:pt x="83287" y="2060596"/>
                  <a:pt x="83287" y="2060596"/>
                </a:cubicBezTo>
                <a:cubicBezTo>
                  <a:pt x="89748" y="2092899"/>
                  <a:pt x="87287" y="2093960"/>
                  <a:pt x="106733" y="2125073"/>
                </a:cubicBezTo>
                <a:cubicBezTo>
                  <a:pt x="109662" y="2129759"/>
                  <a:pt x="114549" y="2132888"/>
                  <a:pt x="118457" y="2136796"/>
                </a:cubicBezTo>
                <a:cubicBezTo>
                  <a:pt x="129971" y="2171343"/>
                  <a:pt x="116556" y="2137272"/>
                  <a:pt x="141903" y="2177827"/>
                </a:cubicBezTo>
                <a:cubicBezTo>
                  <a:pt x="172401" y="2226623"/>
                  <a:pt x="139541" y="2178966"/>
                  <a:pt x="159487" y="2218858"/>
                </a:cubicBezTo>
                <a:cubicBezTo>
                  <a:pt x="164582" y="2229048"/>
                  <a:pt x="170752" y="2238686"/>
                  <a:pt x="177072" y="2248165"/>
                </a:cubicBezTo>
                <a:cubicBezTo>
                  <a:pt x="184510" y="2259322"/>
                  <a:pt x="195365" y="2274156"/>
                  <a:pt x="206380" y="2283335"/>
                </a:cubicBezTo>
                <a:cubicBezTo>
                  <a:pt x="213885" y="2289589"/>
                  <a:pt x="222011" y="2295058"/>
                  <a:pt x="229826" y="2300919"/>
                </a:cubicBezTo>
                <a:cubicBezTo>
                  <a:pt x="260110" y="2361489"/>
                  <a:pt x="231601" y="2313737"/>
                  <a:pt x="270857" y="2359535"/>
                </a:cubicBezTo>
                <a:cubicBezTo>
                  <a:pt x="290825" y="2382830"/>
                  <a:pt x="274435" y="2374835"/>
                  <a:pt x="300164" y="2400565"/>
                </a:cubicBezTo>
                <a:cubicBezTo>
                  <a:pt x="307072" y="2407473"/>
                  <a:pt x="315795" y="2412288"/>
                  <a:pt x="323610" y="2418150"/>
                </a:cubicBezTo>
                <a:cubicBezTo>
                  <a:pt x="335057" y="2463934"/>
                  <a:pt x="319128" y="2421167"/>
                  <a:pt x="352918" y="2459181"/>
                </a:cubicBezTo>
                <a:cubicBezTo>
                  <a:pt x="362278" y="2469712"/>
                  <a:pt x="369522" y="2482034"/>
                  <a:pt x="376364" y="2494350"/>
                </a:cubicBezTo>
                <a:cubicBezTo>
                  <a:pt x="379365" y="2499751"/>
                  <a:pt x="378433" y="2507058"/>
                  <a:pt x="382226" y="2511935"/>
                </a:cubicBezTo>
                <a:cubicBezTo>
                  <a:pt x="436742" y="2582027"/>
                  <a:pt x="396802" y="2520649"/>
                  <a:pt x="440841" y="2564688"/>
                </a:cubicBezTo>
                <a:cubicBezTo>
                  <a:pt x="451044" y="2574891"/>
                  <a:pt x="467647" y="2602098"/>
                  <a:pt x="481872" y="2611581"/>
                </a:cubicBezTo>
                <a:cubicBezTo>
                  <a:pt x="487013" y="2615008"/>
                  <a:pt x="493595" y="2615488"/>
                  <a:pt x="499457" y="2617442"/>
                </a:cubicBezTo>
                <a:cubicBezTo>
                  <a:pt x="505318" y="2621350"/>
                  <a:pt x="511067" y="2625431"/>
                  <a:pt x="517041" y="2629165"/>
                </a:cubicBezTo>
                <a:cubicBezTo>
                  <a:pt x="526702" y="2635203"/>
                  <a:pt x="538293" y="2638694"/>
                  <a:pt x="546349" y="2646750"/>
                </a:cubicBezTo>
                <a:cubicBezTo>
                  <a:pt x="549840" y="2650241"/>
                  <a:pt x="564093" y="2682825"/>
                  <a:pt x="575657" y="2687781"/>
                </a:cubicBezTo>
                <a:cubicBezTo>
                  <a:pt x="584814" y="2691705"/>
                  <a:pt x="595195" y="2691688"/>
                  <a:pt x="604964" y="2693642"/>
                </a:cubicBezTo>
                <a:cubicBezTo>
                  <a:pt x="616687" y="2701457"/>
                  <a:pt x="627817" y="2710246"/>
                  <a:pt x="640133" y="2717088"/>
                </a:cubicBezTo>
                <a:cubicBezTo>
                  <a:pt x="645534" y="2720089"/>
                  <a:pt x="652381" y="2719837"/>
                  <a:pt x="657718" y="2722950"/>
                </a:cubicBezTo>
                <a:cubicBezTo>
                  <a:pt x="675973" y="2733599"/>
                  <a:pt x="692694" y="2746691"/>
                  <a:pt x="710472" y="2758119"/>
                </a:cubicBezTo>
                <a:cubicBezTo>
                  <a:pt x="720056" y="2764280"/>
                  <a:pt x="730011" y="2769842"/>
                  <a:pt x="739780" y="2775704"/>
                </a:cubicBezTo>
                <a:cubicBezTo>
                  <a:pt x="749549" y="2781565"/>
                  <a:pt x="758279" y="2789685"/>
                  <a:pt x="769087" y="2793288"/>
                </a:cubicBezTo>
                <a:cubicBezTo>
                  <a:pt x="810327" y="2807036"/>
                  <a:pt x="759416" y="2789143"/>
                  <a:pt x="810118" y="2810873"/>
                </a:cubicBezTo>
                <a:cubicBezTo>
                  <a:pt x="815797" y="2813307"/>
                  <a:pt x="821841" y="2814781"/>
                  <a:pt x="827703" y="2816735"/>
                </a:cubicBezTo>
                <a:cubicBezTo>
                  <a:pt x="849693" y="2849719"/>
                  <a:pt x="826268" y="2821776"/>
                  <a:pt x="868733" y="2846042"/>
                </a:cubicBezTo>
                <a:cubicBezTo>
                  <a:pt x="873531" y="2848784"/>
                  <a:pt x="875718" y="2854922"/>
                  <a:pt x="880457" y="2857765"/>
                </a:cubicBezTo>
                <a:cubicBezTo>
                  <a:pt x="885755" y="2860944"/>
                  <a:pt x="892080" y="2862001"/>
                  <a:pt x="898041" y="2863627"/>
                </a:cubicBezTo>
                <a:cubicBezTo>
                  <a:pt x="913585" y="2867866"/>
                  <a:pt x="929302" y="2871442"/>
                  <a:pt x="944933" y="2875350"/>
                </a:cubicBezTo>
                <a:cubicBezTo>
                  <a:pt x="960301" y="2890718"/>
                  <a:pt x="972742" y="2904454"/>
                  <a:pt x="991826" y="2916381"/>
                </a:cubicBezTo>
                <a:cubicBezTo>
                  <a:pt x="997065" y="2919655"/>
                  <a:pt x="1003731" y="2919808"/>
                  <a:pt x="1009410" y="2922242"/>
                </a:cubicBezTo>
                <a:cubicBezTo>
                  <a:pt x="1017442" y="2925684"/>
                  <a:pt x="1025270" y="2929630"/>
                  <a:pt x="1032857" y="2933965"/>
                </a:cubicBezTo>
                <a:cubicBezTo>
                  <a:pt x="1064343" y="2951957"/>
                  <a:pt x="1035375" y="2941921"/>
                  <a:pt x="1073887" y="2951550"/>
                </a:cubicBezTo>
                <a:cubicBezTo>
                  <a:pt x="1110751" y="2976125"/>
                  <a:pt x="1071205" y="2952610"/>
                  <a:pt x="1138364" y="2974996"/>
                </a:cubicBezTo>
                <a:cubicBezTo>
                  <a:pt x="1146653" y="2977759"/>
                  <a:pt x="1153995" y="2982811"/>
                  <a:pt x="1161810" y="2986719"/>
                </a:cubicBezTo>
                <a:cubicBezTo>
                  <a:pt x="1188189" y="3026289"/>
                  <a:pt x="1156433" y="2987634"/>
                  <a:pt x="1232149" y="3016027"/>
                </a:cubicBezTo>
                <a:cubicBezTo>
                  <a:pt x="1337448" y="3055514"/>
                  <a:pt x="1195874" y="3029266"/>
                  <a:pt x="1308349" y="3045335"/>
                </a:cubicBezTo>
                <a:cubicBezTo>
                  <a:pt x="1331795" y="3053150"/>
                  <a:pt x="1354453" y="3063934"/>
                  <a:pt x="1378687" y="3068781"/>
                </a:cubicBezTo>
                <a:cubicBezTo>
                  <a:pt x="1448957" y="3082835"/>
                  <a:pt x="1417648" y="3077229"/>
                  <a:pt x="1472472" y="3086365"/>
                </a:cubicBezTo>
                <a:cubicBezTo>
                  <a:pt x="1480287" y="3090273"/>
                  <a:pt x="1487933" y="3094539"/>
                  <a:pt x="1495918" y="3098088"/>
                </a:cubicBezTo>
                <a:cubicBezTo>
                  <a:pt x="1524044" y="3110588"/>
                  <a:pt x="1545612" y="3117651"/>
                  <a:pt x="1577980" y="3121535"/>
                </a:cubicBezTo>
                <a:cubicBezTo>
                  <a:pt x="1609079" y="3125267"/>
                  <a:pt x="1640503" y="3125442"/>
                  <a:pt x="1671764" y="3127396"/>
                </a:cubicBezTo>
                <a:cubicBezTo>
                  <a:pt x="1916854" y="3158032"/>
                  <a:pt x="1773132" y="3144389"/>
                  <a:pt x="2246195" y="3133258"/>
                </a:cubicBezTo>
                <a:cubicBezTo>
                  <a:pt x="2252372" y="3133113"/>
                  <a:pt x="2257995" y="3129566"/>
                  <a:pt x="2263780" y="3127396"/>
                </a:cubicBezTo>
                <a:cubicBezTo>
                  <a:pt x="2307924" y="3110842"/>
                  <a:pt x="2277247" y="3119633"/>
                  <a:pt x="2316533" y="3109811"/>
                </a:cubicBezTo>
                <a:cubicBezTo>
                  <a:pt x="2326302" y="3101996"/>
                  <a:pt x="2334858" y="3092356"/>
                  <a:pt x="2345841" y="3086365"/>
                </a:cubicBezTo>
                <a:cubicBezTo>
                  <a:pt x="2356689" y="3080448"/>
                  <a:pt x="2369397" y="3078865"/>
                  <a:pt x="2381010" y="3074642"/>
                </a:cubicBezTo>
                <a:cubicBezTo>
                  <a:pt x="2411751" y="3063464"/>
                  <a:pt x="2446708" y="3046378"/>
                  <a:pt x="2474795" y="3033611"/>
                </a:cubicBezTo>
                <a:cubicBezTo>
                  <a:pt x="2496450" y="3011958"/>
                  <a:pt x="2495499" y="3010609"/>
                  <a:pt x="2527549" y="2992581"/>
                </a:cubicBezTo>
                <a:cubicBezTo>
                  <a:pt x="2546588" y="2981871"/>
                  <a:pt x="2570718" y="2978719"/>
                  <a:pt x="2586164" y="2963273"/>
                </a:cubicBezTo>
                <a:cubicBezTo>
                  <a:pt x="2592026" y="2957411"/>
                  <a:pt x="2598442" y="2952056"/>
                  <a:pt x="2603749" y="2945688"/>
                </a:cubicBezTo>
                <a:cubicBezTo>
                  <a:pt x="2608259" y="2940276"/>
                  <a:pt x="2610123" y="2932688"/>
                  <a:pt x="2615472" y="2928104"/>
                </a:cubicBezTo>
                <a:cubicBezTo>
                  <a:pt x="2633091" y="2913002"/>
                  <a:pt x="2643184" y="2911051"/>
                  <a:pt x="2662364" y="2904658"/>
                </a:cubicBezTo>
                <a:cubicBezTo>
                  <a:pt x="2664318" y="2898796"/>
                  <a:pt x="2665225" y="2892474"/>
                  <a:pt x="2668226" y="2887073"/>
                </a:cubicBezTo>
                <a:cubicBezTo>
                  <a:pt x="2673538" y="2877511"/>
                  <a:pt x="2699549" y="2839784"/>
                  <a:pt x="2709257" y="2828458"/>
                </a:cubicBezTo>
                <a:cubicBezTo>
                  <a:pt x="2714652" y="2822164"/>
                  <a:pt x="2722145" y="2817704"/>
                  <a:pt x="2726841" y="2810873"/>
                </a:cubicBezTo>
                <a:cubicBezTo>
                  <a:pt x="2743737" y="2786297"/>
                  <a:pt x="2764301" y="2762966"/>
                  <a:pt x="2773733" y="2734673"/>
                </a:cubicBezTo>
                <a:cubicBezTo>
                  <a:pt x="2778516" y="2720324"/>
                  <a:pt x="2782265" y="2706316"/>
                  <a:pt x="2791318" y="2693642"/>
                </a:cubicBezTo>
                <a:cubicBezTo>
                  <a:pt x="2796136" y="2686897"/>
                  <a:pt x="2803444" y="2682296"/>
                  <a:pt x="2808903" y="2676058"/>
                </a:cubicBezTo>
                <a:cubicBezTo>
                  <a:pt x="2868068" y="2608441"/>
                  <a:pt x="2789893" y="2689206"/>
                  <a:pt x="2867518" y="2611581"/>
                </a:cubicBezTo>
                <a:cubicBezTo>
                  <a:pt x="2873380" y="2605719"/>
                  <a:pt x="2877995" y="2598261"/>
                  <a:pt x="2885103" y="2593996"/>
                </a:cubicBezTo>
                <a:cubicBezTo>
                  <a:pt x="2894872" y="2588134"/>
                  <a:pt x="2903999" y="2581038"/>
                  <a:pt x="2914410" y="2576411"/>
                </a:cubicBezTo>
                <a:cubicBezTo>
                  <a:pt x="2921772" y="2573139"/>
                  <a:pt x="2930111" y="2572763"/>
                  <a:pt x="2937857" y="2570550"/>
                </a:cubicBezTo>
                <a:cubicBezTo>
                  <a:pt x="2971800" y="2560852"/>
                  <a:pt x="2957586" y="2557948"/>
                  <a:pt x="3014057" y="2552965"/>
                </a:cubicBezTo>
                <a:cubicBezTo>
                  <a:pt x="3127210" y="2542981"/>
                  <a:pt x="3240703" y="2537334"/>
                  <a:pt x="3354026" y="2529519"/>
                </a:cubicBezTo>
                <a:cubicBezTo>
                  <a:pt x="3361841" y="2527565"/>
                  <a:pt x="3369886" y="2526368"/>
                  <a:pt x="3377472" y="2523658"/>
                </a:cubicBezTo>
                <a:cubicBezTo>
                  <a:pt x="3461611" y="2493608"/>
                  <a:pt x="3472723" y="2479734"/>
                  <a:pt x="3570903" y="2424011"/>
                </a:cubicBezTo>
                <a:cubicBezTo>
                  <a:pt x="3598302" y="2408460"/>
                  <a:pt x="3628096" y="2396461"/>
                  <a:pt x="3652964" y="2377119"/>
                </a:cubicBezTo>
                <a:cubicBezTo>
                  <a:pt x="3691976" y="2346776"/>
                  <a:pt x="3732699" y="2313043"/>
                  <a:pt x="3776057" y="2289196"/>
                </a:cubicBezTo>
                <a:cubicBezTo>
                  <a:pt x="3790684" y="2281151"/>
                  <a:pt x="3807318" y="2277473"/>
                  <a:pt x="3822949" y="2271611"/>
                </a:cubicBezTo>
                <a:lnTo>
                  <a:pt x="3946041" y="2148519"/>
                </a:lnTo>
                <a:cubicBezTo>
                  <a:pt x="4000029" y="2062140"/>
                  <a:pt x="3949469" y="2138315"/>
                  <a:pt x="4033964" y="2031288"/>
                </a:cubicBezTo>
                <a:cubicBezTo>
                  <a:pt x="4044379" y="2018096"/>
                  <a:pt x="4052334" y="2003019"/>
                  <a:pt x="4063272" y="1990258"/>
                </a:cubicBezTo>
                <a:cubicBezTo>
                  <a:pt x="4075860" y="1975572"/>
                  <a:pt x="4091184" y="1963440"/>
                  <a:pt x="4104303" y="1949227"/>
                </a:cubicBezTo>
                <a:cubicBezTo>
                  <a:pt x="4144283" y="1905915"/>
                  <a:pt x="4123236" y="1926688"/>
                  <a:pt x="4151195" y="1884750"/>
                </a:cubicBezTo>
                <a:cubicBezTo>
                  <a:pt x="4156614" y="1876622"/>
                  <a:pt x="4164411" y="1870042"/>
                  <a:pt x="4168780" y="1861304"/>
                </a:cubicBezTo>
                <a:cubicBezTo>
                  <a:pt x="4180139" y="1838585"/>
                  <a:pt x="4186728" y="1813684"/>
                  <a:pt x="4198087" y="1790965"/>
                </a:cubicBezTo>
                <a:lnTo>
                  <a:pt x="4209810" y="1767519"/>
                </a:lnTo>
                <a:cubicBezTo>
                  <a:pt x="4211764" y="1744073"/>
                  <a:pt x="4212182" y="1720448"/>
                  <a:pt x="4215672" y="1697181"/>
                </a:cubicBezTo>
                <a:cubicBezTo>
                  <a:pt x="4218062" y="1681247"/>
                  <a:pt x="4223705" y="1665972"/>
                  <a:pt x="4227395" y="1650288"/>
                </a:cubicBezTo>
                <a:cubicBezTo>
                  <a:pt x="4231521" y="1632754"/>
                  <a:pt x="4235210" y="1615119"/>
                  <a:pt x="4239118" y="1597535"/>
                </a:cubicBezTo>
                <a:cubicBezTo>
                  <a:pt x="4243026" y="1560412"/>
                  <a:pt x="4250308" y="1523490"/>
                  <a:pt x="4250841" y="1486165"/>
                </a:cubicBezTo>
                <a:cubicBezTo>
                  <a:pt x="4252787" y="1349943"/>
                  <a:pt x="4261003" y="1244833"/>
                  <a:pt x="4233257" y="1122750"/>
                </a:cubicBezTo>
                <a:cubicBezTo>
                  <a:pt x="4216861" y="1050606"/>
                  <a:pt x="4212399" y="1050635"/>
                  <a:pt x="4180503" y="976211"/>
                </a:cubicBezTo>
                <a:cubicBezTo>
                  <a:pt x="4171837" y="924220"/>
                  <a:pt x="4168153" y="887350"/>
                  <a:pt x="4133610" y="835535"/>
                </a:cubicBezTo>
                <a:cubicBezTo>
                  <a:pt x="4117979" y="812089"/>
                  <a:pt x="4101550" y="789156"/>
                  <a:pt x="4086718" y="765196"/>
                </a:cubicBezTo>
                <a:cubicBezTo>
                  <a:pt x="4076130" y="748092"/>
                  <a:pt x="4066876" y="730192"/>
                  <a:pt x="4057410" y="712442"/>
                </a:cubicBezTo>
                <a:cubicBezTo>
                  <a:pt x="4051242" y="700877"/>
                  <a:pt x="4047500" y="687898"/>
                  <a:pt x="4039826" y="677273"/>
                </a:cubicBezTo>
                <a:cubicBezTo>
                  <a:pt x="4021957" y="652531"/>
                  <a:pt x="3999818" y="631126"/>
                  <a:pt x="3981210" y="606935"/>
                </a:cubicBezTo>
                <a:cubicBezTo>
                  <a:pt x="3960714" y="580291"/>
                  <a:pt x="3943460" y="551229"/>
                  <a:pt x="3922595" y="524873"/>
                </a:cubicBezTo>
                <a:cubicBezTo>
                  <a:pt x="3906279" y="504263"/>
                  <a:pt x="3886380" y="486689"/>
                  <a:pt x="3869841" y="466258"/>
                </a:cubicBezTo>
                <a:cubicBezTo>
                  <a:pt x="3853120" y="445603"/>
                  <a:pt x="3841125" y="421169"/>
                  <a:pt x="3822949" y="401781"/>
                </a:cubicBezTo>
                <a:cubicBezTo>
                  <a:pt x="3811454" y="389519"/>
                  <a:pt x="3793803" y="384358"/>
                  <a:pt x="3781918" y="372473"/>
                </a:cubicBezTo>
                <a:cubicBezTo>
                  <a:pt x="3731061" y="321616"/>
                  <a:pt x="3736015" y="280526"/>
                  <a:pt x="3652964" y="249381"/>
                </a:cubicBezTo>
                <a:cubicBezTo>
                  <a:pt x="3637333" y="243519"/>
                  <a:pt x="3621481" y="238217"/>
                  <a:pt x="3606072" y="231796"/>
                </a:cubicBezTo>
                <a:cubicBezTo>
                  <a:pt x="3551130" y="208904"/>
                  <a:pt x="3499179" y="177809"/>
                  <a:pt x="3441949" y="161458"/>
                </a:cubicBezTo>
                <a:cubicBezTo>
                  <a:pt x="3428272" y="157550"/>
                  <a:pt x="3414513" y="153918"/>
                  <a:pt x="3400918" y="149735"/>
                </a:cubicBezTo>
                <a:cubicBezTo>
                  <a:pt x="3389107" y="146101"/>
                  <a:pt x="3377778" y="140841"/>
                  <a:pt x="3365749" y="138011"/>
                </a:cubicBezTo>
                <a:cubicBezTo>
                  <a:pt x="3344485" y="133008"/>
                  <a:pt x="3322632" y="130865"/>
                  <a:pt x="3301272" y="126288"/>
                </a:cubicBezTo>
                <a:cubicBezTo>
                  <a:pt x="3295230" y="124993"/>
                  <a:pt x="3289729" y="121722"/>
                  <a:pt x="3283687" y="120427"/>
                </a:cubicBezTo>
                <a:cubicBezTo>
                  <a:pt x="3262327" y="115850"/>
                  <a:pt x="3240702" y="112612"/>
                  <a:pt x="3219210" y="108704"/>
                </a:cubicBezTo>
                <a:cubicBezTo>
                  <a:pt x="3182558" y="84269"/>
                  <a:pt x="3196878" y="91398"/>
                  <a:pt x="3125426" y="73535"/>
                </a:cubicBezTo>
                <a:cubicBezTo>
                  <a:pt x="3088622" y="64334"/>
                  <a:pt x="3051257" y="57528"/>
                  <a:pt x="3014057" y="50088"/>
                </a:cubicBezTo>
                <a:cubicBezTo>
                  <a:pt x="3002403" y="47757"/>
                  <a:pt x="2990568" y="46417"/>
                  <a:pt x="2978887" y="44227"/>
                </a:cubicBezTo>
                <a:cubicBezTo>
                  <a:pt x="2959303" y="40555"/>
                  <a:pt x="2939903" y="35918"/>
                  <a:pt x="2920272" y="32504"/>
                </a:cubicBezTo>
                <a:cubicBezTo>
                  <a:pt x="2894953" y="28101"/>
                  <a:pt x="2869709" y="22570"/>
                  <a:pt x="2844072" y="20781"/>
                </a:cubicBezTo>
                <a:cubicBezTo>
                  <a:pt x="2785566" y="16699"/>
                  <a:pt x="2726841" y="16873"/>
                  <a:pt x="2668226" y="14919"/>
                </a:cubicBezTo>
                <a:cubicBezTo>
                  <a:pt x="2406292" y="-6035"/>
                  <a:pt x="2499194" y="-3883"/>
                  <a:pt x="2099657" y="14919"/>
                </a:cubicBezTo>
                <a:cubicBezTo>
                  <a:pt x="2073987" y="16127"/>
                  <a:pt x="2048898" y="23008"/>
                  <a:pt x="2023457" y="26642"/>
                </a:cubicBezTo>
                <a:cubicBezTo>
                  <a:pt x="2007863" y="28870"/>
                  <a:pt x="1992195" y="30550"/>
                  <a:pt x="1976564" y="32504"/>
                </a:cubicBezTo>
                <a:cubicBezTo>
                  <a:pt x="1966188" y="39421"/>
                  <a:pt x="1938032" y="58595"/>
                  <a:pt x="1929672" y="61811"/>
                </a:cubicBezTo>
                <a:cubicBezTo>
                  <a:pt x="1907326" y="70406"/>
                  <a:pt x="1872061" y="75321"/>
                  <a:pt x="1847610" y="79396"/>
                </a:cubicBezTo>
                <a:cubicBezTo>
                  <a:pt x="1803467" y="108826"/>
                  <a:pt x="1859567" y="74272"/>
                  <a:pt x="1806580" y="96981"/>
                </a:cubicBezTo>
                <a:cubicBezTo>
                  <a:pt x="1800105" y="99756"/>
                  <a:pt x="1795433" y="105843"/>
                  <a:pt x="1788995" y="108704"/>
                </a:cubicBezTo>
                <a:cubicBezTo>
                  <a:pt x="1777703" y="113723"/>
                  <a:pt x="1764879" y="114901"/>
                  <a:pt x="1753826" y="120427"/>
                </a:cubicBezTo>
                <a:cubicBezTo>
                  <a:pt x="1721469" y="136605"/>
                  <a:pt x="1738948" y="130437"/>
                  <a:pt x="1701072" y="138011"/>
                </a:cubicBezTo>
                <a:cubicBezTo>
                  <a:pt x="1651975" y="162562"/>
                  <a:pt x="1706676" y="138082"/>
                  <a:pt x="1642457" y="155596"/>
                </a:cubicBezTo>
                <a:cubicBezTo>
                  <a:pt x="1560667" y="177902"/>
                  <a:pt x="1680265" y="158929"/>
                  <a:pt x="1566257" y="173181"/>
                </a:cubicBezTo>
                <a:cubicBezTo>
                  <a:pt x="1548672" y="179042"/>
                  <a:pt x="1530082" y="182476"/>
                  <a:pt x="1513503" y="190765"/>
                </a:cubicBezTo>
                <a:cubicBezTo>
                  <a:pt x="1497872" y="198580"/>
                  <a:pt x="1482921" y="207937"/>
                  <a:pt x="1466610" y="214211"/>
                </a:cubicBezTo>
                <a:cubicBezTo>
                  <a:pt x="1451444" y="220044"/>
                  <a:pt x="1391279" y="225187"/>
                  <a:pt x="1384549" y="225935"/>
                </a:cubicBezTo>
                <a:cubicBezTo>
                  <a:pt x="1378687" y="229843"/>
                  <a:pt x="1373439" y="234883"/>
                  <a:pt x="1366964" y="237658"/>
                </a:cubicBezTo>
                <a:cubicBezTo>
                  <a:pt x="1359559" y="240831"/>
                  <a:pt x="1351290" y="241399"/>
                  <a:pt x="1343518" y="243519"/>
                </a:cubicBezTo>
                <a:cubicBezTo>
                  <a:pt x="1329795" y="247262"/>
                  <a:pt x="1316111" y="251155"/>
                  <a:pt x="1302487" y="255242"/>
                </a:cubicBezTo>
                <a:cubicBezTo>
                  <a:pt x="1296569" y="257017"/>
                  <a:pt x="1290429" y="258341"/>
                  <a:pt x="1284903" y="261104"/>
                </a:cubicBezTo>
                <a:cubicBezTo>
                  <a:pt x="1278602" y="264255"/>
                  <a:pt x="1273914" y="270354"/>
                  <a:pt x="1267318" y="272827"/>
                </a:cubicBezTo>
                <a:cubicBezTo>
                  <a:pt x="1257990" y="276325"/>
                  <a:pt x="1247779" y="276734"/>
                  <a:pt x="1238010" y="278688"/>
                </a:cubicBezTo>
                <a:cubicBezTo>
                  <a:pt x="1230195" y="282596"/>
                  <a:pt x="1222677" y="287166"/>
                  <a:pt x="1214564" y="290411"/>
                </a:cubicBezTo>
                <a:cubicBezTo>
                  <a:pt x="1203091" y="295001"/>
                  <a:pt x="1190448" y="296609"/>
                  <a:pt x="1179395" y="302135"/>
                </a:cubicBezTo>
                <a:cubicBezTo>
                  <a:pt x="1152454" y="315606"/>
                  <a:pt x="1140318" y="336327"/>
                  <a:pt x="1132503" y="34316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CABD5D8-E23C-4EF3-9739-22F8A002FB10}"/>
              </a:ext>
            </a:extLst>
          </p:cNvPr>
          <p:cNvCxnSpPr>
            <a:stCxn id="6" idx="8"/>
            <a:endCxn id="6" idx="86"/>
          </p:cNvCxnSpPr>
          <p:nvPr/>
        </p:nvCxnSpPr>
        <p:spPr>
          <a:xfrm>
            <a:off x="7280475" y="2486711"/>
            <a:ext cx="1906523" cy="353464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D53E068-3022-482E-9408-FFDF1029AF08}"/>
              </a:ext>
            </a:extLst>
          </p:cNvPr>
          <p:cNvCxnSpPr>
            <a:cxnSpLocks/>
            <a:endCxn id="6" idx="68"/>
          </p:cNvCxnSpPr>
          <p:nvPr/>
        </p:nvCxnSpPr>
        <p:spPr>
          <a:xfrm>
            <a:off x="6220859" y="4357361"/>
            <a:ext cx="1159584" cy="150185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04C339D-869C-4010-8AA3-ACC62109B2AB}"/>
              </a:ext>
            </a:extLst>
          </p:cNvPr>
          <p:cNvCxnSpPr>
            <a:cxnSpLocks/>
          </p:cNvCxnSpPr>
          <p:nvPr/>
        </p:nvCxnSpPr>
        <p:spPr>
          <a:xfrm>
            <a:off x="6220859" y="4357360"/>
            <a:ext cx="3538603" cy="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B392D32-44AD-40B8-86A6-C73EB910F567}"/>
              </a:ext>
            </a:extLst>
          </p:cNvPr>
          <p:cNvCxnSpPr>
            <a:cxnSpLocks/>
            <a:endCxn id="6" idx="69"/>
          </p:cNvCxnSpPr>
          <p:nvPr/>
        </p:nvCxnSpPr>
        <p:spPr>
          <a:xfrm flipH="1">
            <a:off x="7401864" y="4349753"/>
            <a:ext cx="870366" cy="151756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0DE48FB-EE21-4FF4-A623-D9F9ED1DA810}"/>
              </a:ext>
            </a:extLst>
          </p:cNvPr>
          <p:cNvCxnSpPr>
            <a:cxnSpLocks/>
            <a:stCxn id="6" idx="22"/>
          </p:cNvCxnSpPr>
          <p:nvPr/>
        </p:nvCxnSpPr>
        <p:spPr>
          <a:xfrm>
            <a:off x="6523579" y="3386585"/>
            <a:ext cx="3569990" cy="194155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6704159-1AFB-4331-A915-C7EE64BB97B9}"/>
              </a:ext>
            </a:extLst>
          </p:cNvPr>
          <p:cNvCxnSpPr>
            <a:cxnSpLocks/>
          </p:cNvCxnSpPr>
          <p:nvPr/>
        </p:nvCxnSpPr>
        <p:spPr>
          <a:xfrm flipH="1">
            <a:off x="6172200" y="3386584"/>
            <a:ext cx="331756" cy="97077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51385F1-9553-44E6-BE45-6F035A55F1FF}"/>
              </a:ext>
            </a:extLst>
          </p:cNvPr>
          <p:cNvCxnSpPr>
            <a:cxnSpLocks/>
          </p:cNvCxnSpPr>
          <p:nvPr/>
        </p:nvCxnSpPr>
        <p:spPr>
          <a:xfrm>
            <a:off x="8861566" y="3427120"/>
            <a:ext cx="879550" cy="93386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50AE6C4-C396-4ACD-B78D-32BF119E1BBC}"/>
              </a:ext>
            </a:extLst>
          </p:cNvPr>
          <p:cNvCxnSpPr>
            <a:cxnSpLocks/>
            <a:endCxn id="6" idx="86"/>
          </p:cNvCxnSpPr>
          <p:nvPr/>
        </p:nvCxnSpPr>
        <p:spPr>
          <a:xfrm>
            <a:off x="7448157" y="5874927"/>
            <a:ext cx="1738841" cy="14642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DB6CC98-DBA3-4A06-A3F9-963B25F9AB7A}"/>
              </a:ext>
            </a:extLst>
          </p:cNvPr>
          <p:cNvCxnSpPr>
            <a:cxnSpLocks/>
            <a:endCxn id="6" idx="23"/>
          </p:cNvCxnSpPr>
          <p:nvPr/>
        </p:nvCxnSpPr>
        <p:spPr>
          <a:xfrm flipH="1">
            <a:off x="6487876" y="2500640"/>
            <a:ext cx="781632" cy="92648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A5342A4-B044-4450-8547-52965AC95735}"/>
              </a:ext>
            </a:extLst>
          </p:cNvPr>
          <p:cNvCxnSpPr>
            <a:cxnSpLocks/>
          </p:cNvCxnSpPr>
          <p:nvPr/>
        </p:nvCxnSpPr>
        <p:spPr>
          <a:xfrm flipH="1">
            <a:off x="8286883" y="3382961"/>
            <a:ext cx="585650" cy="93113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12F7BB8-6D3A-4089-90B5-68D39A91D035}"/>
              </a:ext>
            </a:extLst>
          </p:cNvPr>
          <p:cNvCxnSpPr>
            <a:cxnSpLocks/>
          </p:cNvCxnSpPr>
          <p:nvPr/>
        </p:nvCxnSpPr>
        <p:spPr>
          <a:xfrm flipV="1">
            <a:off x="9219332" y="5368673"/>
            <a:ext cx="803899" cy="62192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8D82066-9BC6-4A33-A584-081FE9329FEF}"/>
              </a:ext>
            </a:extLst>
          </p:cNvPr>
          <p:cNvCxnSpPr>
            <a:cxnSpLocks/>
            <a:endCxn id="6" idx="8"/>
          </p:cNvCxnSpPr>
          <p:nvPr/>
        </p:nvCxnSpPr>
        <p:spPr>
          <a:xfrm flipH="1" flipV="1">
            <a:off x="7280475" y="2486711"/>
            <a:ext cx="1581091" cy="94040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9F18B8E-4A1E-4F83-961A-FBE50A928740}"/>
              </a:ext>
            </a:extLst>
          </p:cNvPr>
          <p:cNvCxnSpPr>
            <a:cxnSpLocks/>
          </p:cNvCxnSpPr>
          <p:nvPr/>
        </p:nvCxnSpPr>
        <p:spPr>
          <a:xfrm>
            <a:off x="9737200" y="4357360"/>
            <a:ext cx="318365" cy="101131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8C917335-F248-4230-8344-9CEEFD954A88}"/>
              </a:ext>
            </a:extLst>
          </p:cNvPr>
          <p:cNvCxnSpPr>
            <a:cxnSpLocks/>
            <a:endCxn id="6" idx="107"/>
          </p:cNvCxnSpPr>
          <p:nvPr/>
        </p:nvCxnSpPr>
        <p:spPr>
          <a:xfrm>
            <a:off x="9819932" y="4400917"/>
            <a:ext cx="952265" cy="59085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6C9528C-2960-48EB-A597-3284695D5AB5}"/>
              </a:ext>
            </a:extLst>
          </p:cNvPr>
          <p:cNvCxnSpPr>
            <a:cxnSpLocks/>
          </p:cNvCxnSpPr>
          <p:nvPr/>
        </p:nvCxnSpPr>
        <p:spPr>
          <a:xfrm flipV="1">
            <a:off x="9737200" y="4157742"/>
            <a:ext cx="864310" cy="24317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34A639A5-25F8-4095-B371-ABA2CD27780F}"/>
              </a:ext>
            </a:extLst>
          </p:cNvPr>
          <p:cNvCxnSpPr>
            <a:cxnSpLocks/>
            <a:stCxn id="6" idx="136"/>
          </p:cNvCxnSpPr>
          <p:nvPr/>
        </p:nvCxnSpPr>
        <p:spPr>
          <a:xfrm>
            <a:off x="10272359" y="2016505"/>
            <a:ext cx="470327" cy="295956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58BF842F-78F2-4D19-9645-ED7A2231CEC7}"/>
              </a:ext>
            </a:extLst>
          </p:cNvPr>
          <p:cNvCxnSpPr>
            <a:cxnSpLocks/>
            <a:endCxn id="6" idx="107"/>
          </p:cNvCxnSpPr>
          <p:nvPr/>
        </p:nvCxnSpPr>
        <p:spPr>
          <a:xfrm flipV="1">
            <a:off x="10093569" y="4991767"/>
            <a:ext cx="678628" cy="3309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C9DC6032-1E4E-49FE-B1D1-24E1DFB0D051}"/>
              </a:ext>
            </a:extLst>
          </p:cNvPr>
          <p:cNvCxnSpPr>
            <a:cxnSpLocks/>
            <a:endCxn id="6" idx="147"/>
          </p:cNvCxnSpPr>
          <p:nvPr/>
        </p:nvCxnSpPr>
        <p:spPr>
          <a:xfrm flipH="1" flipV="1">
            <a:off x="8637177" y="1862473"/>
            <a:ext cx="230562" cy="158966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1F366BD9-5482-4B52-A012-52EB2EE12381}"/>
              </a:ext>
            </a:extLst>
          </p:cNvPr>
          <p:cNvCxnSpPr>
            <a:cxnSpLocks/>
            <a:stCxn id="6" idx="147"/>
            <a:endCxn id="6" idx="8"/>
          </p:cNvCxnSpPr>
          <p:nvPr/>
        </p:nvCxnSpPr>
        <p:spPr>
          <a:xfrm flipH="1">
            <a:off x="7280475" y="1862473"/>
            <a:ext cx="1356702" cy="62423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F42B15ED-BACD-46C4-A91B-56FC7078DBD1}"/>
              </a:ext>
            </a:extLst>
          </p:cNvPr>
          <p:cNvCxnSpPr>
            <a:cxnSpLocks/>
            <a:stCxn id="6" idx="134"/>
            <a:endCxn id="6" idx="147"/>
          </p:cNvCxnSpPr>
          <p:nvPr/>
        </p:nvCxnSpPr>
        <p:spPr>
          <a:xfrm flipH="1" flipV="1">
            <a:off x="8637177" y="1862473"/>
            <a:ext cx="1728009" cy="18646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C973D8E9-695B-4F6F-A641-827BA1A7433F}"/>
              </a:ext>
            </a:extLst>
          </p:cNvPr>
          <p:cNvCxnSpPr>
            <a:cxnSpLocks/>
          </p:cNvCxnSpPr>
          <p:nvPr/>
        </p:nvCxnSpPr>
        <p:spPr>
          <a:xfrm flipV="1">
            <a:off x="8789577" y="2060490"/>
            <a:ext cx="1491431" cy="139164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BF8C0A21-0188-4470-AA43-796B6A3D4CB4}"/>
              </a:ext>
            </a:extLst>
          </p:cNvPr>
          <p:cNvCxnSpPr>
            <a:cxnSpLocks/>
            <a:endCxn id="6" idx="112"/>
          </p:cNvCxnSpPr>
          <p:nvPr/>
        </p:nvCxnSpPr>
        <p:spPr>
          <a:xfrm>
            <a:off x="10555862" y="4179395"/>
            <a:ext cx="616204" cy="34216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8E87FFF0-3D0C-47DC-83F2-2290B5BFEFBB}"/>
              </a:ext>
            </a:extLst>
          </p:cNvPr>
          <p:cNvCxnSpPr>
            <a:cxnSpLocks/>
            <a:endCxn id="6" idx="119"/>
          </p:cNvCxnSpPr>
          <p:nvPr/>
        </p:nvCxnSpPr>
        <p:spPr>
          <a:xfrm flipV="1">
            <a:off x="10598064" y="4035144"/>
            <a:ext cx="738234" cy="11953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ED65DA4A-0D5E-43D0-911E-FD59B6D6754A}"/>
              </a:ext>
            </a:extLst>
          </p:cNvPr>
          <p:cNvCxnSpPr>
            <a:cxnSpLocks/>
            <a:endCxn id="6" idx="110"/>
          </p:cNvCxnSpPr>
          <p:nvPr/>
        </p:nvCxnSpPr>
        <p:spPr>
          <a:xfrm flipV="1">
            <a:off x="10768102" y="4635059"/>
            <a:ext cx="318277" cy="37401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08196561-0242-44E8-A80D-31C6E9872E4A}"/>
              </a:ext>
            </a:extLst>
          </p:cNvPr>
          <p:cNvCxnSpPr>
            <a:cxnSpLocks/>
          </p:cNvCxnSpPr>
          <p:nvPr/>
        </p:nvCxnSpPr>
        <p:spPr>
          <a:xfrm>
            <a:off x="8763000" y="3369283"/>
            <a:ext cx="1854258" cy="83246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2CA547DE-8D2D-48C2-A598-7B767115BE4C}"/>
              </a:ext>
            </a:extLst>
          </p:cNvPr>
          <p:cNvCxnSpPr>
            <a:cxnSpLocks/>
            <a:endCxn id="6" idx="136"/>
          </p:cNvCxnSpPr>
          <p:nvPr/>
        </p:nvCxnSpPr>
        <p:spPr>
          <a:xfrm flipV="1">
            <a:off x="9737200" y="2016505"/>
            <a:ext cx="535159" cy="23434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C2F5AD32-0948-4A16-B188-7D9553599ACB}"/>
              </a:ext>
            </a:extLst>
          </p:cNvPr>
          <p:cNvCxnSpPr>
            <a:cxnSpLocks/>
            <a:endCxn id="6" idx="126"/>
          </p:cNvCxnSpPr>
          <p:nvPr/>
        </p:nvCxnSpPr>
        <p:spPr>
          <a:xfrm flipV="1">
            <a:off x="9855725" y="2762348"/>
            <a:ext cx="1237795" cy="112931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6E03751C-2038-402C-84E3-422415C924B7}"/>
              </a:ext>
            </a:extLst>
          </p:cNvPr>
          <p:cNvCxnSpPr>
            <a:cxnSpLocks/>
          </p:cNvCxnSpPr>
          <p:nvPr/>
        </p:nvCxnSpPr>
        <p:spPr>
          <a:xfrm flipV="1">
            <a:off x="8890876" y="3328335"/>
            <a:ext cx="1652824" cy="9319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0EA9003F-3E9B-407F-BC7D-7EA905B64E37}"/>
              </a:ext>
            </a:extLst>
          </p:cNvPr>
          <p:cNvCxnSpPr>
            <a:cxnSpLocks/>
            <a:endCxn id="6" idx="119"/>
          </p:cNvCxnSpPr>
          <p:nvPr/>
        </p:nvCxnSpPr>
        <p:spPr>
          <a:xfrm>
            <a:off x="10462413" y="3334723"/>
            <a:ext cx="873885" cy="70042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4D4E5E18-ABE8-4798-BD55-1C086DAD02C6}"/>
              </a:ext>
            </a:extLst>
          </p:cNvPr>
          <p:cNvCxnSpPr>
            <a:cxnSpLocks/>
            <a:endCxn id="6" idx="125"/>
          </p:cNvCxnSpPr>
          <p:nvPr/>
        </p:nvCxnSpPr>
        <p:spPr>
          <a:xfrm>
            <a:off x="10281008" y="2072683"/>
            <a:ext cx="833933" cy="73830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41429DA0-1E26-4CB0-BB70-D23DE60FB7AC}"/>
              </a:ext>
            </a:extLst>
          </p:cNvPr>
          <p:cNvCxnSpPr>
            <a:cxnSpLocks/>
            <a:stCxn id="6" idx="126"/>
            <a:endCxn id="6" idx="121"/>
          </p:cNvCxnSpPr>
          <p:nvPr/>
        </p:nvCxnSpPr>
        <p:spPr>
          <a:xfrm>
            <a:off x="11093520" y="2762348"/>
            <a:ext cx="235638" cy="61613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89DEBFB0-0213-4CCE-97EE-FCDDB1EF0C20}"/>
              </a:ext>
            </a:extLst>
          </p:cNvPr>
          <p:cNvCxnSpPr>
            <a:cxnSpLocks/>
            <a:stCxn id="6" idx="118"/>
            <a:endCxn id="6" idx="121"/>
          </p:cNvCxnSpPr>
          <p:nvPr/>
        </p:nvCxnSpPr>
        <p:spPr>
          <a:xfrm flipV="1">
            <a:off x="11322017" y="3378478"/>
            <a:ext cx="7141" cy="72962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6BC76843-A6AA-4106-8CF4-673906A00EFC}"/>
              </a:ext>
            </a:extLst>
          </p:cNvPr>
          <p:cNvCxnSpPr>
            <a:cxnSpLocks/>
            <a:endCxn id="6" idx="119"/>
          </p:cNvCxnSpPr>
          <p:nvPr/>
        </p:nvCxnSpPr>
        <p:spPr>
          <a:xfrm flipV="1">
            <a:off x="11170009" y="4035144"/>
            <a:ext cx="166289" cy="48642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98D76E31-AA7B-4B30-BD36-1BE641D7CE0D}"/>
              </a:ext>
            </a:extLst>
          </p:cNvPr>
          <p:cNvCxnSpPr>
            <a:cxnSpLocks/>
            <a:endCxn id="6" idx="121"/>
          </p:cNvCxnSpPr>
          <p:nvPr/>
        </p:nvCxnSpPr>
        <p:spPr>
          <a:xfrm flipV="1">
            <a:off x="9928847" y="3378478"/>
            <a:ext cx="1400311" cy="48326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025A52B9-CD52-44DF-89C8-1B3F2136292B}"/>
              </a:ext>
            </a:extLst>
          </p:cNvPr>
          <p:cNvCxnSpPr>
            <a:cxnSpLocks/>
            <a:endCxn id="6" idx="119"/>
          </p:cNvCxnSpPr>
          <p:nvPr/>
        </p:nvCxnSpPr>
        <p:spPr>
          <a:xfrm>
            <a:off x="9898055" y="3846008"/>
            <a:ext cx="1438243" cy="18913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159FBA0E-EE67-4C2F-A466-5EE8FDAC1162}"/>
              </a:ext>
            </a:extLst>
          </p:cNvPr>
          <p:cNvCxnSpPr>
            <a:cxnSpLocks/>
          </p:cNvCxnSpPr>
          <p:nvPr/>
        </p:nvCxnSpPr>
        <p:spPr>
          <a:xfrm>
            <a:off x="10775692" y="3558801"/>
            <a:ext cx="567847" cy="3626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BEF86800-F2E5-4C69-A049-7BE445A25361}"/>
              </a:ext>
            </a:extLst>
          </p:cNvPr>
          <p:cNvCxnSpPr>
            <a:cxnSpLocks/>
          </p:cNvCxnSpPr>
          <p:nvPr/>
        </p:nvCxnSpPr>
        <p:spPr>
          <a:xfrm flipV="1">
            <a:off x="10578267" y="3576103"/>
            <a:ext cx="189322" cy="36872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0B7772C-AC94-49EB-8353-B137D6071D2F}"/>
              </a:ext>
            </a:extLst>
          </p:cNvPr>
          <p:cNvSpPr txBox="1"/>
          <p:nvPr/>
        </p:nvSpPr>
        <p:spPr>
          <a:xfrm>
            <a:off x="6118160" y="1342688"/>
            <a:ext cx="1232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Typical element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CC43AA08-35E8-48A9-B14E-15F869858F6A}"/>
              </a:ext>
            </a:extLst>
          </p:cNvPr>
          <p:cNvSpPr txBox="1"/>
          <p:nvPr/>
        </p:nvSpPr>
        <p:spPr>
          <a:xfrm>
            <a:off x="10223447" y="1011069"/>
            <a:ext cx="194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Approximate Boundary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87144E5F-4238-436D-917D-F2D29AC461B1}"/>
              </a:ext>
            </a:extLst>
          </p:cNvPr>
          <p:cNvSpPr txBox="1"/>
          <p:nvPr/>
        </p:nvSpPr>
        <p:spPr>
          <a:xfrm>
            <a:off x="6329479" y="5927605"/>
            <a:ext cx="1597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Actual Boundary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="" xmlns:a16="http://schemas.microsoft.com/office/drawing/2014/main" id="{25AFD69D-AAD4-470E-AB65-C9F3C6C7A2B6}"/>
              </a:ext>
            </a:extLst>
          </p:cNvPr>
          <p:cNvCxnSpPr/>
          <p:nvPr/>
        </p:nvCxnSpPr>
        <p:spPr>
          <a:xfrm>
            <a:off x="7380443" y="1943857"/>
            <a:ext cx="964214" cy="55678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0809C436-418F-4D13-AAB8-29C9D9721B4B}"/>
              </a:ext>
            </a:extLst>
          </p:cNvPr>
          <p:cNvCxnSpPr>
            <a:cxnSpLocks/>
          </p:cNvCxnSpPr>
          <p:nvPr/>
        </p:nvCxnSpPr>
        <p:spPr>
          <a:xfrm flipH="1">
            <a:off x="9535292" y="1526102"/>
            <a:ext cx="622546" cy="41775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="" xmlns:a16="http://schemas.microsoft.com/office/drawing/2014/main" id="{292B96F8-AA1D-45BC-83EC-7DFBD829974D}"/>
              </a:ext>
            </a:extLst>
          </p:cNvPr>
          <p:cNvCxnSpPr>
            <a:cxnSpLocks/>
          </p:cNvCxnSpPr>
          <p:nvPr/>
        </p:nvCxnSpPr>
        <p:spPr>
          <a:xfrm flipV="1">
            <a:off x="6631299" y="5405723"/>
            <a:ext cx="18664" cy="54782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1CAE3192-51EA-4041-9DBA-13F168C05E1E}"/>
              </a:ext>
            </a:extLst>
          </p:cNvPr>
          <p:cNvSpPr/>
          <p:nvPr/>
        </p:nvSpPr>
        <p:spPr>
          <a:xfrm>
            <a:off x="8218310" y="4289468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C400475A-CE1D-4CC3-9FFD-F3D974D1F567}"/>
              </a:ext>
            </a:extLst>
          </p:cNvPr>
          <p:cNvSpPr/>
          <p:nvPr/>
        </p:nvSpPr>
        <p:spPr>
          <a:xfrm>
            <a:off x="9061027" y="5926605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93FE577A-C446-49E5-AAD6-F637E52D3553}"/>
              </a:ext>
            </a:extLst>
          </p:cNvPr>
          <p:cNvSpPr/>
          <p:nvPr/>
        </p:nvSpPr>
        <p:spPr>
          <a:xfrm>
            <a:off x="7332705" y="5780264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="" xmlns:a16="http://schemas.microsoft.com/office/drawing/2014/main" id="{8A64E3F3-5BAD-4585-A9E7-AB0833FC6EAE}"/>
              </a:ext>
            </a:extLst>
          </p:cNvPr>
          <p:cNvSpPr/>
          <p:nvPr/>
        </p:nvSpPr>
        <p:spPr>
          <a:xfrm>
            <a:off x="6095669" y="4278820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="" xmlns:a16="http://schemas.microsoft.com/office/drawing/2014/main" id="{8CFB6366-53C8-42AA-9791-A9E6B9A6B8C1}"/>
              </a:ext>
            </a:extLst>
          </p:cNvPr>
          <p:cNvSpPr/>
          <p:nvPr/>
        </p:nvSpPr>
        <p:spPr>
          <a:xfrm>
            <a:off x="9964127" y="5243083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="" xmlns:a16="http://schemas.microsoft.com/office/drawing/2014/main" id="{339503AE-B00A-4E75-90A6-7C073941517B}"/>
              </a:ext>
            </a:extLst>
          </p:cNvPr>
          <p:cNvSpPr/>
          <p:nvPr/>
        </p:nvSpPr>
        <p:spPr>
          <a:xfrm>
            <a:off x="6455542" y="3278854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="" xmlns:a16="http://schemas.microsoft.com/office/drawing/2014/main" id="{C2F16787-5ADC-4912-8350-61C7F13F4740}"/>
              </a:ext>
            </a:extLst>
          </p:cNvPr>
          <p:cNvSpPr/>
          <p:nvPr/>
        </p:nvSpPr>
        <p:spPr>
          <a:xfrm>
            <a:off x="7250951" y="2448659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B0EC3086-351D-452D-9CF6-4D1E38262140}"/>
              </a:ext>
            </a:extLst>
          </p:cNvPr>
          <p:cNvSpPr/>
          <p:nvPr/>
        </p:nvSpPr>
        <p:spPr>
          <a:xfrm>
            <a:off x="9703575" y="4284631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45B5FA07-78D0-46DE-B8FF-D385E58492BF}"/>
              </a:ext>
            </a:extLst>
          </p:cNvPr>
          <p:cNvSpPr/>
          <p:nvPr/>
        </p:nvSpPr>
        <p:spPr>
          <a:xfrm>
            <a:off x="8770953" y="3334723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="" xmlns:a16="http://schemas.microsoft.com/office/drawing/2014/main" id="{4CEFBB85-0AE9-4C3D-9E9E-A309E715C6AC}"/>
              </a:ext>
            </a:extLst>
          </p:cNvPr>
          <p:cNvSpPr/>
          <p:nvPr/>
        </p:nvSpPr>
        <p:spPr>
          <a:xfrm>
            <a:off x="8567132" y="1809584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0A6B28C5-AA89-459B-9FD5-901D2959365E}"/>
              </a:ext>
            </a:extLst>
          </p:cNvPr>
          <p:cNvSpPr/>
          <p:nvPr/>
        </p:nvSpPr>
        <p:spPr>
          <a:xfrm>
            <a:off x="10185230" y="1972997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440674C2-BEE0-43E2-BC8B-5FA9C770BDCA}"/>
              </a:ext>
            </a:extLst>
          </p:cNvPr>
          <p:cNvSpPr/>
          <p:nvPr/>
        </p:nvSpPr>
        <p:spPr>
          <a:xfrm>
            <a:off x="9881955" y="3272273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70F43F8B-5CCC-42BC-BDA4-E4E91DBA6E64}"/>
              </a:ext>
            </a:extLst>
          </p:cNvPr>
          <p:cNvSpPr/>
          <p:nvPr/>
        </p:nvSpPr>
        <p:spPr>
          <a:xfrm>
            <a:off x="10683612" y="3476050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3CADCA79-64DE-419E-8097-48DB380D424C}"/>
              </a:ext>
            </a:extLst>
          </p:cNvPr>
          <p:cNvSpPr/>
          <p:nvPr/>
        </p:nvSpPr>
        <p:spPr>
          <a:xfrm>
            <a:off x="10659288" y="4910447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E3687560-B8D4-4708-AA5F-5A7FCA10E0F1}"/>
              </a:ext>
            </a:extLst>
          </p:cNvPr>
          <p:cNvSpPr/>
          <p:nvPr/>
        </p:nvSpPr>
        <p:spPr>
          <a:xfrm>
            <a:off x="11229348" y="3945466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5DB9EC91-FD83-477B-A9EE-FD735F1A1B24}"/>
              </a:ext>
            </a:extLst>
          </p:cNvPr>
          <p:cNvSpPr/>
          <p:nvPr/>
        </p:nvSpPr>
        <p:spPr>
          <a:xfrm>
            <a:off x="10477815" y="3831865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33DDABF5-867F-4C72-A24E-D2DBC3D24F62}"/>
              </a:ext>
            </a:extLst>
          </p:cNvPr>
          <p:cNvSpPr/>
          <p:nvPr/>
        </p:nvSpPr>
        <p:spPr>
          <a:xfrm>
            <a:off x="10516892" y="4094421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11E5A8BF-5D58-4F6B-931D-399889046156}"/>
              </a:ext>
            </a:extLst>
          </p:cNvPr>
          <p:cNvSpPr/>
          <p:nvPr/>
        </p:nvSpPr>
        <p:spPr>
          <a:xfrm>
            <a:off x="11151997" y="4440242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0AFD4E6F-C1B4-4A78-8B7D-64648A6C67D2}"/>
              </a:ext>
            </a:extLst>
          </p:cNvPr>
          <p:cNvCxnSpPr>
            <a:cxnSpLocks/>
            <a:endCxn id="6" idx="121"/>
          </p:cNvCxnSpPr>
          <p:nvPr/>
        </p:nvCxnSpPr>
        <p:spPr>
          <a:xfrm>
            <a:off x="10497573" y="3314841"/>
            <a:ext cx="831585" cy="6363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37526202-8680-46EF-90FF-D25067D9CACB}"/>
              </a:ext>
            </a:extLst>
          </p:cNvPr>
          <p:cNvCxnSpPr>
            <a:cxnSpLocks/>
            <a:endCxn id="6" idx="126"/>
          </p:cNvCxnSpPr>
          <p:nvPr/>
        </p:nvCxnSpPr>
        <p:spPr>
          <a:xfrm flipV="1">
            <a:off x="10796048" y="2762348"/>
            <a:ext cx="297472" cy="76653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="" xmlns:a16="http://schemas.microsoft.com/office/drawing/2014/main" id="{3B92FEBA-A393-4182-A4D4-A0827ECB76F5}"/>
              </a:ext>
            </a:extLst>
          </p:cNvPr>
          <p:cNvSpPr/>
          <p:nvPr/>
        </p:nvSpPr>
        <p:spPr>
          <a:xfrm>
            <a:off x="11268082" y="3525360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639D3984-8320-452B-8688-05E65096F18F}"/>
              </a:ext>
            </a:extLst>
          </p:cNvPr>
          <p:cNvSpPr/>
          <p:nvPr/>
        </p:nvSpPr>
        <p:spPr>
          <a:xfrm>
            <a:off x="11268496" y="3278854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4E1599C2-B6E9-4A7E-96D9-37475DE2473B}"/>
              </a:ext>
            </a:extLst>
          </p:cNvPr>
          <p:cNvSpPr/>
          <p:nvPr/>
        </p:nvSpPr>
        <p:spPr>
          <a:xfrm>
            <a:off x="10798030" y="3240667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B026C284-B950-4D9C-86CF-5AC531BC1830}"/>
              </a:ext>
            </a:extLst>
          </p:cNvPr>
          <p:cNvSpPr/>
          <p:nvPr/>
        </p:nvSpPr>
        <p:spPr>
          <a:xfrm>
            <a:off x="10398641" y="3265339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E15A79B5-9E6C-4EF1-9C5D-3E2560894AB0}"/>
              </a:ext>
            </a:extLst>
          </p:cNvPr>
          <p:cNvSpPr/>
          <p:nvPr/>
        </p:nvSpPr>
        <p:spPr>
          <a:xfrm>
            <a:off x="10999556" y="2694815"/>
            <a:ext cx="150913" cy="162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56228B89-0E40-4854-8DA2-0392B4685287}"/>
              </a:ext>
            </a:extLst>
          </p:cNvPr>
          <p:cNvSpPr txBox="1"/>
          <p:nvPr/>
        </p:nvSpPr>
        <p:spPr>
          <a:xfrm>
            <a:off x="10553623" y="5663937"/>
            <a:ext cx="1232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Typical Node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="" xmlns:a16="http://schemas.microsoft.com/office/drawing/2014/main" id="{BC9A4367-FBE6-4CC3-B771-8900DA4B6A70}"/>
              </a:ext>
            </a:extLst>
          </p:cNvPr>
          <p:cNvCxnSpPr>
            <a:cxnSpLocks/>
          </p:cNvCxnSpPr>
          <p:nvPr/>
        </p:nvCxnSpPr>
        <p:spPr>
          <a:xfrm flipH="1" flipV="1">
            <a:off x="9898055" y="4510958"/>
            <a:ext cx="1052460" cy="124036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52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3CBBF-EA98-47A8-8A16-413C071A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F14D83-E05B-4081-945A-9E2369CA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Originally applied as a non-rigorous method for structural problems. </a:t>
            </a:r>
          </a:p>
          <a:p>
            <a:r>
              <a:rPr lang="en-GB" dirty="0"/>
              <a:t>Application to simple steady-state field problems (e.g. Laplace’s and Poisson’s equations) where </a:t>
            </a:r>
            <a:r>
              <a:rPr lang="en-GB" dirty="0" err="1"/>
              <a:t>variational</a:t>
            </a:r>
            <a:r>
              <a:rPr lang="en-GB" dirty="0"/>
              <a:t> extremum principles apply.</a:t>
            </a:r>
          </a:p>
          <a:p>
            <a:r>
              <a:rPr lang="en-GB" dirty="0"/>
              <a:t>Piecewise polynomial approximation allowed use of the classical Rayleigh-Ritz Method for </a:t>
            </a:r>
            <a:r>
              <a:rPr lang="en-GB" dirty="0" err="1"/>
              <a:t>variational</a:t>
            </a:r>
            <a:r>
              <a:rPr lang="en-GB" dirty="0"/>
              <a:t> principles. We show an example of this.</a:t>
            </a:r>
          </a:p>
          <a:p>
            <a:r>
              <a:rPr lang="en-GB" dirty="0"/>
              <a:t>Extended to other cases where no extremum principle applied by use of </a:t>
            </a:r>
            <a:r>
              <a:rPr lang="en-GB" dirty="0" err="1"/>
              <a:t>Galerkin’s</a:t>
            </a:r>
            <a:r>
              <a:rPr lang="en-GB" dirty="0"/>
              <a:t> and other weighted residual methods.</a:t>
            </a:r>
          </a:p>
          <a:p>
            <a:r>
              <a:rPr lang="en-GB" dirty="0"/>
              <a:t>Applications now included time-dependent problems, such as the parabolic heat equation, Helmholtz’s equation for sound propagation, electromagnetic applications among many others.</a:t>
            </a:r>
          </a:p>
          <a:p>
            <a:r>
              <a:rPr lang="en-GB" dirty="0"/>
              <a:t>Many mathematicians are now working on the theory and investigating extensions of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844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28A46-0AE4-4814-BA4C-5CABBD13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Finite Element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21FC64-DE5B-4926-BB28-EB4EDC471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 will give some motivation for it and show you some example applications I have done.</a:t>
            </a:r>
          </a:p>
          <a:p>
            <a:r>
              <a:rPr lang="en-GB" dirty="0"/>
              <a:t>The introductory text by A. J. Davies is very good. The classic text is by the originator of the method, </a:t>
            </a:r>
            <a:r>
              <a:rPr lang="en-GB" dirty="0" err="1"/>
              <a:t>Zienkiewicz</a:t>
            </a:r>
            <a:r>
              <a:rPr lang="en-GB" dirty="0"/>
              <a:t>.</a:t>
            </a:r>
          </a:p>
          <a:p>
            <a:r>
              <a:rPr lang="en-GB" dirty="0"/>
              <a:t>We will work with elements the same size but that does not have to be the case in many applications, where often only areas ‘where things are happening’ are finely meshed. </a:t>
            </a:r>
          </a:p>
          <a:p>
            <a:r>
              <a:rPr lang="en-GB" dirty="0"/>
              <a:t>Review Calculus of Variations first and then present a simple example from heat conduction where a </a:t>
            </a:r>
            <a:r>
              <a:rPr lang="en-GB" dirty="0" err="1"/>
              <a:t>variational</a:t>
            </a:r>
            <a:r>
              <a:rPr lang="en-GB" dirty="0"/>
              <a:t> principle exists. </a:t>
            </a:r>
          </a:p>
          <a:p>
            <a:r>
              <a:rPr lang="en-GB" dirty="0"/>
              <a:t>How this is formulated as a Finite Element problem – indication of the link to the structural method.</a:t>
            </a:r>
          </a:p>
          <a:p>
            <a:r>
              <a:rPr lang="en-GB" dirty="0"/>
              <a:t>Then some material showing actual work with a Finite Element Package.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03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B4BAE-0FF3-4B25-8E86-11252EEA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Calculus of Variations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EB952BA-92A9-418F-ABBB-A9A07DFF40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Minimise the functional: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dx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Subject to </a:t>
                </a:r>
                <a:r>
                  <a:rPr lang="en-GB" dirty="0" err="1"/>
                  <a:t>Dirichlet</a:t>
                </a:r>
                <a:r>
                  <a:rPr lang="en-GB" dirty="0"/>
                  <a:t> conditions: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Consider the variation about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GB" dirty="0"/>
                  <a:t>which satisfies these boundary conditions: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is very small.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To first order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952BA-92A9-418F-ABBB-A9A07DFF40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80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119BD-11D3-43DB-9464-AB411DC7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Calculus of Variations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0F041E2-5F69-401B-A485-64DBAC666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b="0" dirty="0"/>
                  <a:t> </a:t>
                </a:r>
              </a:p>
              <a:p>
                <a:pPr marL="0" indent="0">
                  <a:buNone/>
                </a:pPr>
                <a:r>
                  <a:rPr lang="en-GB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</m:e>
                        </m:d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Sup>
                            <m:sSub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041E2-5F69-401B-A485-64DBAC666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9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98DF9-F95D-48F2-A847-AD403EC4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Calculus of Variations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AD526D0-D923-4112-95D7-99B97534F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Integrate third term by parts: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Arbitrariness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the boundary conditions yield the Euler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This to be solved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526D0-D923-4112-95D7-99B97534F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382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9CAEF-865E-4CD1-B867-77C512FF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Variational Principle for the Steady-State Heat Equation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915DB34-E886-4720-9310-11A6A5CA0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and define the functional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Euler Equation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</a:t>
                </a:r>
              </a:p>
              <a:p>
                <a:r>
                  <a:rPr lang="en-GB" dirty="0"/>
                  <a:t>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r>
                  <a:rPr lang="en-GB" dirty="0"/>
                  <a:t>This is to be solved subject to boundary conditions – we look at </a:t>
                </a:r>
                <a:r>
                  <a:rPr lang="en-GB" dirty="0" err="1"/>
                  <a:t>Dirichlet</a:t>
                </a:r>
                <a:r>
                  <a:rPr lang="en-GB" dirty="0"/>
                  <a:t> conditions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5DB34-E886-4720-9310-11A6A5CA0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36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16801-372F-4AE3-AC9B-C476A436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Diffusion Equation –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C49043-24D3-4E41-B771-44388060A39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/>
              <a:t>Heat transfer – derivation to come.</a:t>
            </a:r>
          </a:p>
          <a:p>
            <a:pPr lvl="1"/>
            <a:r>
              <a:rPr lang="en-GB" dirty="0"/>
              <a:t>Heat flow from higher temperature locations to lower temperature locations</a:t>
            </a:r>
          </a:p>
          <a:p>
            <a:r>
              <a:rPr lang="en-GB" dirty="0"/>
              <a:t>Very slow diffusion of substances, e.g. air from a tyre.</a:t>
            </a:r>
          </a:p>
          <a:p>
            <a:pPr lvl="1"/>
            <a:r>
              <a:rPr lang="en-GB" dirty="0"/>
              <a:t>Slow flow from high concentration to low concentrations.</a:t>
            </a:r>
          </a:p>
          <a:p>
            <a:r>
              <a:rPr lang="en-GB" dirty="0"/>
              <a:t>Diffusion of probability of crime.</a:t>
            </a:r>
          </a:p>
          <a:p>
            <a:r>
              <a:rPr lang="en-GB" dirty="0"/>
              <a:t>Financial mathematics 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F727F57-19CF-4007-B4E0-D2EA4A545093}"/>
              </a:ext>
            </a:extLst>
          </p:cNvPr>
          <p:cNvSpPr/>
          <p:nvPr/>
        </p:nvSpPr>
        <p:spPr>
          <a:xfrm>
            <a:off x="4482353" y="4177553"/>
            <a:ext cx="388470" cy="3944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543B742-1196-4D6F-8895-2D535103E154}"/>
              </a:ext>
            </a:extLst>
          </p:cNvPr>
          <p:cNvSpPr/>
          <p:nvPr/>
        </p:nvSpPr>
        <p:spPr>
          <a:xfrm>
            <a:off x="6490446" y="1849531"/>
            <a:ext cx="448235" cy="3944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506B478-139F-46B4-A234-031FC293ECF0}"/>
              </a:ext>
            </a:extLst>
          </p:cNvPr>
          <p:cNvSpPr/>
          <p:nvPr/>
        </p:nvSpPr>
        <p:spPr>
          <a:xfrm>
            <a:off x="8970682" y="2760943"/>
            <a:ext cx="379505" cy="3826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953EB36-2FA4-462C-8DB5-6818BDF5ECC5}"/>
              </a:ext>
            </a:extLst>
          </p:cNvPr>
          <p:cNvSpPr/>
          <p:nvPr/>
        </p:nvSpPr>
        <p:spPr>
          <a:xfrm>
            <a:off x="6006353" y="3684354"/>
            <a:ext cx="379505" cy="3826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F0BB4E7-3536-408D-9D54-30C17C160B80}"/>
              </a:ext>
            </a:extLst>
          </p:cNvPr>
          <p:cNvSpPr/>
          <p:nvPr/>
        </p:nvSpPr>
        <p:spPr>
          <a:xfrm>
            <a:off x="5011270" y="4177553"/>
            <a:ext cx="388470" cy="3944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159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1AEF4-1EF2-4C5B-860A-2B51F155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Variational Principle for the Steady-State Heat Equation - 2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32FFF16-06B3-44A6-A86E-2CBEE86CB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Proof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b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∴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′−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nary>
                                <m:nary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b="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0 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the result follows.</a:t>
                </a:r>
              </a:p>
              <a:p>
                <a:pPr marL="0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FFF16-06B3-44A6-A86E-2CBEE86CB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59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9423E-161B-408C-8B51-F2C32C49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9D4B73A-52D5-4479-B9E2-1CCDD1CE1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Divide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elements with (for now)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GB" dirty="0"/>
                  <a:t>equally spaced nodes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apart.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Let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GB" dirty="0"/>
                  <a:t> node be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For element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from point 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to point B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/>
                  <a:t> introduce the interpolating shape function row matrix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, </a:t>
                </a:r>
              </a:p>
              <a:p>
                <a:r>
                  <a:rPr lang="en-GB" dirty="0"/>
                  <a:t>with non-zero components defined by: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/>
                  <a:t>only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B73A-52D5-4479-B9E2-1CCDD1CE1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300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BED1C-3210-4896-BC55-71F4DD8B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5F4454C-CB7B-410A-81F4-2EEEF1A8C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Plainly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 corresponds to A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corresponds to B.</a:t>
                </a:r>
              </a:p>
              <a:p>
                <a:r>
                  <a:rPr lang="en-GB" dirty="0"/>
                  <a:t>In element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we interpolate between the values of the trial function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we are putting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dirty="0"/>
                  <a:t>  at A and B by writing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</m:e>
                      <m:sup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,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/>
                  <a:t>where the analogues of the displacements in structural calculations are given by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build a trial function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F4454C-CB7B-410A-81F4-2EEEF1A8C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 r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136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A71AB-137A-4E38-B8B8-02E618B8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1D568C1-AF1D-4D47-8719-6457C099C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8775"/>
                <a:ext cx="10515600" cy="4351338"/>
              </a:xfrm>
            </p:spPr>
            <p:txBody>
              <a:bodyPr/>
              <a:lstStyle/>
              <a:p>
                <a:r>
                  <a:rPr lang="en-GB" dirty="0"/>
                  <a:t>Put this into the functional to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𝑑𝑥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 is non-zero only in element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568C1-AF1D-4D47-8719-6457C099C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877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808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5F57DA-4B70-4E10-B896-168B0D46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9A4B23F-C892-4328-BF8B-D8DA174E2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Denoting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it follows that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Thus</a:t>
                </a:r>
              </a:p>
              <a:p>
                <a:pPr marL="0" indent="0" algn="ctr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en-GB" dirty="0"/>
                  <a:t>.		</a:t>
                </a:r>
              </a:p>
              <a:p>
                <a:endParaRPr lang="en-GB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dirty="0"/>
                  <a:t>We know from the </a:t>
                </a:r>
                <a:r>
                  <a:rPr lang="en-GB" dirty="0" err="1"/>
                  <a:t>Dirichlet</a:t>
                </a:r>
                <a:r>
                  <a:rPr lang="en-GB" dirty="0"/>
                  <a:t> conditions that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    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dirty="0"/>
                  <a:t> but that in the trial function the other values of the trial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3, 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may be freely prescribed. </a:t>
                </a:r>
              </a:p>
              <a:p>
                <a:r>
                  <a:rPr lang="en-GB" dirty="0"/>
                  <a:t>In this case the </a:t>
                </a:r>
                <a:r>
                  <a:rPr lang="en-GB" dirty="0" err="1"/>
                  <a:t>variational</a:t>
                </a:r>
                <a:r>
                  <a:rPr lang="en-GB" dirty="0"/>
                  <a:t> principle allows minimisation using the Rayleigh-Ritz method.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We know our solution is the minimum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dirty="0"/>
                  <a:t> so it must be at least a local minimum of minimising with respect to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4B23F-C892-4328-BF8B-D8DA174E2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51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F7122-D694-473C-B267-2B4FEDFA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03101DD-567D-4ABC-BD39-C8FDFF8C2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Hence we solve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3,….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Only terms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101DD-567D-4ABC-BD39-C8FDFF8C2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320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C2A81-C21B-459B-B745-C4931693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2C5DFFB-8DFF-447F-8C3F-6A8CE0CF0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=2, 3,…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  <m:sup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3,…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b="0" dirty="0"/>
                  <a:t> (*)</a:t>
                </a:r>
              </a:p>
              <a:p>
                <a:r>
                  <a:rPr lang="en-GB" dirty="0"/>
                  <a:t>where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  <m:sup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2, 3,…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nary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5DFFB-8DFF-447F-8C3F-6A8CE0CF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9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17FF5-A1D1-4054-93E0-93EAAAB0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4B24236-C845-4D60-B773-B16AAC938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Equations (*) together are of the form of a structural stiffness matrix </a:t>
                </a:r>
                <a:r>
                  <a:rPr lang="en-GB" b="1" dirty="0"/>
                  <a:t>K</a:t>
                </a:r>
                <a:r>
                  <a:rPr lang="en-GB" dirty="0"/>
                  <a:t> times the displacement vector </a:t>
                </a:r>
                <a14:m>
                  <m:oMath xmlns:m="http://schemas.openxmlformats.org/officeDocument/2006/math">
                    <m:r>
                      <a:rPr lang="en-GB" b="1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equals a loading </a:t>
                </a:r>
                <a:r>
                  <a:rPr lang="en-GB" b="1" dirty="0"/>
                  <a:t>F</a:t>
                </a:r>
                <a:r>
                  <a:rPr lang="en-GB" dirty="0"/>
                  <a:t>, here in this very simple case the zero</a:t>
                </a:r>
                <a:r>
                  <a:rPr lang="en-GB" b="1" dirty="0"/>
                  <a:t> </a:t>
                </a:r>
                <a:r>
                  <a:rPr lang="en-GB" dirty="0"/>
                  <a:t>vector</a:t>
                </a:r>
              </a:p>
              <a:p>
                <a:pPr marL="0" indent="0" algn="ctr">
                  <a:buNone/>
                </a:pPr>
                <a:r>
                  <a:rPr lang="en-GB" b="1" dirty="0"/>
                  <a:t>K</a:t>
                </a:r>
                <a:r>
                  <a:rPr lang="en-GB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=</a:t>
                </a:r>
                <a:r>
                  <a:rPr lang="en-GB" b="1" dirty="0"/>
                  <a:t> F </a:t>
                </a:r>
                <a:r>
                  <a:rPr lang="en-GB" dirty="0"/>
                  <a:t>= </a:t>
                </a:r>
                <a:r>
                  <a:rPr lang="en-GB" u="sng" dirty="0"/>
                  <a:t>0.</a:t>
                </a:r>
              </a:p>
              <a:p>
                <a:r>
                  <a:rPr lang="en-GB" dirty="0"/>
                  <a:t>The link of the method to structural analysis is thereby shown.</a:t>
                </a:r>
              </a:p>
              <a:p>
                <a:r>
                  <a:rPr lang="en-GB" dirty="0"/>
                  <a:t>For the simple linear shape functions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24236-C845-4D60-B773-B16AAC938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265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484EE-7E53-4A60-828D-593D4E32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Formulation - 8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3723698-4C81-45A3-8257-9A63FC31F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 (*) we therefore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after manipulation(*) reduces to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=2, 3,…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/>
                  <a:t>This </a:t>
                </a:r>
                <a:r>
                  <a:rPr lang="en-GB" dirty="0"/>
                  <a:t>is simply the finite difference scheme for the Laplacian we saw earlier – arrived at by quite different method.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23698-4C81-45A3-8257-9A63FC31F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451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9EEBD-CF97-439E-AAB6-63491886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Finite Element Packages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6D07D5-2B20-498F-8E90-BE2FAE5A9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industrial usage of the method is in applying established commercial packages which offer helpful mesh generation and graphics post-processing – writing one’s own scheme would take far too long for industry to pay. One important code has something like 600 man years of development invested in it! </a:t>
            </a:r>
          </a:p>
          <a:p>
            <a:r>
              <a:rPr lang="en-GB" dirty="0"/>
              <a:t>New developments once proven will tend to be included in one of the packages. But something powerful and new could break into niche areas of the market.</a:t>
            </a:r>
          </a:p>
          <a:p>
            <a:r>
              <a:rPr lang="en-GB" dirty="0"/>
              <a:t>LS-Dyna is one I have used quite extensively. Others include NASTRAN, ANYSYS, COMSOL, </a:t>
            </a:r>
            <a:r>
              <a:rPr lang="en-GB" dirty="0" err="1"/>
              <a:t>FlexPDE</a:t>
            </a:r>
            <a:r>
              <a:rPr lang="en-GB" dirty="0"/>
              <a:t>, FLUENT for fluid dynamics etc.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625B1E-9D25-47CB-B03C-0B382182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54"/>
            <a:ext cx="10515600" cy="1325563"/>
          </a:xfrm>
        </p:spPr>
        <p:txBody>
          <a:bodyPr/>
          <a:lstStyle/>
          <a:p>
            <a:r>
              <a:rPr lang="en-GB" dirty="0"/>
              <a:t>Derivation (1-D)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AE305D8-4E2B-413E-8CCF-9B34CC0D176E}"/>
                  </a:ext>
                </a:extLst>
              </p:cNvPr>
              <p:cNvSpPr txBox="1"/>
              <p:nvPr/>
            </p:nvSpPr>
            <p:spPr>
              <a:xfrm>
                <a:off x="7207251" y="1826470"/>
                <a:ext cx="2195666" cy="9364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305D8-4E2B-413E-8CCF-9B34CC0D1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251" y="1826470"/>
                <a:ext cx="2195666" cy="936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BEE2FD-FD6A-45DD-B0D3-8832461547B9}"/>
              </a:ext>
            </a:extLst>
          </p:cNvPr>
          <p:cNvSpPr txBox="1"/>
          <p:nvPr/>
        </p:nvSpPr>
        <p:spPr>
          <a:xfrm>
            <a:off x="472408" y="1792246"/>
            <a:ext cx="631051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Flux Equation (e.g. Fourier’s Law for heat conduction, Fick’s Law for diffusion)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F80A1138-9294-451E-85E8-B1A56ECBCF8F}"/>
                  </a:ext>
                </a:extLst>
              </p:cNvPr>
              <p:cNvSpPr txBox="1"/>
              <p:nvPr/>
            </p:nvSpPr>
            <p:spPr>
              <a:xfrm>
                <a:off x="9842128" y="4950318"/>
                <a:ext cx="502023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0A1138-9294-451E-85E8-B1A56ECBC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128" y="4950318"/>
                <a:ext cx="5020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559FAAC-D0E8-4700-B6E7-9CBC412F0B30}"/>
              </a:ext>
            </a:extLst>
          </p:cNvPr>
          <p:cNvGrpSpPr/>
          <p:nvPr/>
        </p:nvGrpSpPr>
        <p:grpSpPr>
          <a:xfrm>
            <a:off x="585696" y="3536884"/>
            <a:ext cx="3889934" cy="1929785"/>
            <a:chOff x="597649" y="3932518"/>
            <a:chExt cx="3889934" cy="19297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102292FA-87C0-42AF-B5CB-25A0A4A87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0682" y="4009597"/>
              <a:ext cx="0" cy="18527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087FEC2-0211-43AB-A09A-2ABDE0CBF7BD}"/>
                </a:ext>
              </a:extLst>
            </p:cNvPr>
            <p:cNvCxnSpPr>
              <a:cxnSpLocks/>
            </p:cNvCxnSpPr>
            <p:nvPr/>
          </p:nvCxnSpPr>
          <p:spPr>
            <a:xfrm>
              <a:off x="1350682" y="5838396"/>
              <a:ext cx="26557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C12ED7A-0C1B-474D-B863-86EB0903E700}"/>
                </a:ext>
              </a:extLst>
            </p:cNvPr>
            <p:cNvCxnSpPr/>
            <p:nvPr/>
          </p:nvCxnSpPr>
          <p:spPr>
            <a:xfrm flipV="1">
              <a:off x="1350682" y="3932518"/>
              <a:ext cx="2390589" cy="1183341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5CC9E462-0B79-4C91-BDB6-A36BFCFC40CB}"/>
                    </a:ext>
                  </a:extLst>
                </p:cNvPr>
                <p:cNvSpPr txBox="1"/>
                <p:nvPr/>
              </p:nvSpPr>
              <p:spPr>
                <a:xfrm>
                  <a:off x="597649" y="3980329"/>
                  <a:ext cx="502023" cy="4924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C9E462-0B79-4C91-BDB6-A36BFCFC4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49" y="3980329"/>
                  <a:ext cx="502023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A5906C7C-1094-41D6-985A-98541D8E7BE9}"/>
                    </a:ext>
                  </a:extLst>
                </p:cNvPr>
                <p:cNvSpPr txBox="1"/>
                <p:nvPr/>
              </p:nvSpPr>
              <p:spPr>
                <a:xfrm>
                  <a:off x="3985560" y="5345953"/>
                  <a:ext cx="502023" cy="4924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906C7C-1094-41D6-985A-98541D8E7B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560" y="5345953"/>
                  <a:ext cx="50202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E328ADD-379D-42E2-BAA6-D143F2BE615A}"/>
              </a:ext>
            </a:extLst>
          </p:cNvPr>
          <p:cNvGrpSpPr/>
          <p:nvPr/>
        </p:nvGrpSpPr>
        <p:grpSpPr>
          <a:xfrm>
            <a:off x="6531912" y="3584695"/>
            <a:ext cx="3331133" cy="1858067"/>
            <a:chOff x="6326096" y="3980329"/>
            <a:chExt cx="3331133" cy="1858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1C74ADAE-2794-4CDF-97BB-C4B420899902}"/>
                    </a:ext>
                  </a:extLst>
                </p:cNvPr>
                <p:cNvSpPr txBox="1"/>
                <p:nvPr/>
              </p:nvSpPr>
              <p:spPr>
                <a:xfrm>
                  <a:off x="6326096" y="3980329"/>
                  <a:ext cx="502023" cy="4924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74ADAE-2794-4CDF-97BB-C4B420899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096" y="3980329"/>
                  <a:ext cx="502023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E4CF12A5-E81A-420B-BA1C-25DD5ACDA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435" y="3985690"/>
              <a:ext cx="0" cy="18527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9DDAD291-7614-4814-9D37-7A6224FD5CA9}"/>
                </a:ext>
              </a:extLst>
            </p:cNvPr>
            <p:cNvCxnSpPr>
              <a:cxnSpLocks/>
            </p:cNvCxnSpPr>
            <p:nvPr/>
          </p:nvCxnSpPr>
          <p:spPr>
            <a:xfrm>
              <a:off x="7001435" y="5838396"/>
              <a:ext cx="26557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7FEFA6A-4572-4373-B9D8-078535C6D9C4}"/>
                </a:ext>
              </a:extLst>
            </p:cNvPr>
            <p:cNvCxnSpPr>
              <a:cxnSpLocks/>
            </p:cNvCxnSpPr>
            <p:nvPr/>
          </p:nvCxnSpPr>
          <p:spPr>
            <a:xfrm>
              <a:off x="7032138" y="4314378"/>
              <a:ext cx="2309833" cy="681951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0C848BB8-4D59-4634-B4D2-45B53051836D}"/>
                  </a:ext>
                </a:extLst>
              </p:cNvPr>
              <p:cNvSpPr txBox="1"/>
              <p:nvPr/>
            </p:nvSpPr>
            <p:spPr>
              <a:xfrm>
                <a:off x="2199341" y="5867801"/>
                <a:ext cx="83317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3200" dirty="0"/>
                  <a:t> &lt; 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848BB8-4D59-4634-B4D2-45B530518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41" y="5867801"/>
                <a:ext cx="833177" cy="492443"/>
              </a:xfrm>
              <a:prstGeom prst="rect">
                <a:avLst/>
              </a:prstGeom>
              <a:blipFill>
                <a:blip r:embed="rId7"/>
                <a:stretch>
                  <a:fillRect t="-25000" r="-29412" b="-5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1587CCBB-483C-4111-B18F-8BC02E5FBD3D}"/>
                  </a:ext>
                </a:extLst>
              </p:cNvPr>
              <p:cNvSpPr txBox="1"/>
              <p:nvPr/>
            </p:nvSpPr>
            <p:spPr>
              <a:xfrm>
                <a:off x="8440958" y="5867800"/>
                <a:ext cx="83317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3200" dirty="0"/>
                  <a:t> &gt; 0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87CCBB-483C-4111-B18F-8BC02E5F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958" y="5867800"/>
                <a:ext cx="833177" cy="492443"/>
              </a:xfrm>
              <a:prstGeom prst="rect">
                <a:avLst/>
              </a:prstGeom>
              <a:blipFill>
                <a:blip r:embed="rId8"/>
                <a:stretch>
                  <a:fillRect t="-25000" r="-29412" b="-5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Direct Access Storage 2">
            <a:extLst>
              <a:ext uri="{FF2B5EF4-FFF2-40B4-BE49-F238E27FC236}">
                <a16:creationId xmlns="" xmlns:a16="http://schemas.microsoft.com/office/drawing/2014/main" id="{BA77C857-9877-4DCD-BED2-817581E63C23}"/>
              </a:ext>
            </a:extLst>
          </p:cNvPr>
          <p:cNvSpPr/>
          <p:nvPr/>
        </p:nvSpPr>
        <p:spPr>
          <a:xfrm>
            <a:off x="9961430" y="1826470"/>
            <a:ext cx="1665340" cy="1186405"/>
          </a:xfrm>
          <a:prstGeom prst="flowChartMagneticDru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row: Notched Right 3">
            <a:extLst>
              <a:ext uri="{FF2B5EF4-FFF2-40B4-BE49-F238E27FC236}">
                <a16:creationId xmlns="" xmlns:a16="http://schemas.microsoft.com/office/drawing/2014/main" id="{4A890C0C-6929-46ED-9A9A-61896954A816}"/>
              </a:ext>
            </a:extLst>
          </p:cNvPr>
          <p:cNvSpPr/>
          <p:nvPr/>
        </p:nvSpPr>
        <p:spPr>
          <a:xfrm>
            <a:off x="10344151" y="2213652"/>
            <a:ext cx="502023" cy="37907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78E65B-8727-4303-86DC-77DBB6EC638D}"/>
              </a:ext>
            </a:extLst>
          </p:cNvPr>
          <p:cNvSpPr txBox="1"/>
          <p:nvPr/>
        </p:nvSpPr>
        <p:spPr>
          <a:xfrm>
            <a:off x="11142090" y="2119481"/>
            <a:ext cx="27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863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F583-A741-4F04-B04A-7542C3FC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Derivation (1-D) - 2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D807D3A-C82F-4778-A675-F32799E1C4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Consider element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Flux in positive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-direction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Flux in positive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-direction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Rate of gain of heat between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Rate of internal heat generation in element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Hence to first order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GB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07D3A-C82F-4778-A675-F32799E1C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87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7CF1F-58E9-4101-9200-34F0AEA4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Derivation (1-D) - 3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F57CC2B-2B9E-4E4E-B127-139AAC2FC6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Using Fourier’s Law and dividing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b="0" dirty="0">
                    <a:ea typeface="Cambria Math" panose="02040503050406030204" pitchFamily="18" charset="0"/>
                  </a:rPr>
                  <a:t>This is the familiar heat equation.</a:t>
                </a:r>
              </a:p>
              <a:p>
                <a:r>
                  <a:rPr lang="en-GB" b="0" dirty="0">
                    <a:ea typeface="Cambria Math" panose="02040503050406030204" pitchFamily="18" charset="0"/>
                  </a:rPr>
                  <a:t>In the steady-state it requires boundary conditions only; otherwise both initial and boundary conditions are required.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7CC2B-2B9E-4E4E-B127-139AAC2FC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D31EFAC-4BD6-4881-8EA7-3E3A3B06AE53}"/>
                  </a:ext>
                </a:extLst>
              </p:cNvPr>
              <p:cNvSpPr txBox="1"/>
              <p:nvPr/>
            </p:nvSpPr>
            <p:spPr>
              <a:xfrm>
                <a:off x="3214866" y="2879203"/>
                <a:ext cx="4453362" cy="864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31EFAC-4BD6-4881-8EA7-3E3A3B06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66" y="2879203"/>
                <a:ext cx="4453362" cy="864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75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0BC426-D7D4-411F-A600-19730F38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Boundary Conditions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5669ADD4-8661-44E2-9FC2-CA51EED569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67460"/>
                <a:ext cx="5181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 err="1"/>
                  <a:t>Dirichlet</a:t>
                </a:r>
                <a:r>
                  <a:rPr lang="en-GB" dirty="0"/>
                  <a:t> or prescribed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r>
                  <a:rPr lang="en-GB" dirty="0"/>
                  <a:t>Neumann or prescribed flux (</a:t>
                </a:r>
                <a14:m>
                  <m:oMath xmlns:m="http://schemas.openxmlformats.org/officeDocument/2006/math">
                    <m:r>
                      <a:rPr lang="en-GB" b="0" i="1" u="sng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normal to domain in which diffusion eqn. holds):</a:t>
                </a:r>
              </a:p>
              <a:p>
                <a:endParaRPr lang="en-GB" dirty="0"/>
              </a:p>
              <a:p>
                <a:r>
                  <a:rPr lang="en-GB" dirty="0"/>
                  <a:t>Robin or Mixed (</a:t>
                </a:r>
                <a:r>
                  <a:rPr lang="en-GB" i="1" dirty="0"/>
                  <a:t>e.g.</a:t>
                </a:r>
                <a:r>
                  <a:rPr lang="en-GB" dirty="0"/>
                  <a:t> Newton’s Law of Cooling:</a:t>
                </a:r>
              </a:p>
              <a:p>
                <a:endParaRPr lang="en-GB" dirty="0"/>
              </a:p>
              <a:p>
                <a:r>
                  <a:rPr lang="en-GB" dirty="0"/>
                  <a:t>Radiation (Heat)	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69ADD4-8661-44E2-9FC2-CA51EED56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67460"/>
                <a:ext cx="5181600" cy="4351338"/>
              </a:xfrm>
              <a:blipFill>
                <a:blip r:embed="rId2"/>
                <a:stretch>
                  <a:fillRect l="-1882" t="-2801" r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D758842-1A9D-46FD-92B2-2C6BE9002FB9}"/>
                  </a:ext>
                </a:extLst>
              </p:cNvPr>
              <p:cNvSpPr/>
              <p:nvPr/>
            </p:nvSpPr>
            <p:spPr>
              <a:xfrm>
                <a:off x="6537308" y="1930026"/>
                <a:ext cx="18664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758842-1A9D-46FD-92B2-2C6BE9002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08" y="1930026"/>
                <a:ext cx="1866473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29CCCCE8-CF68-4AC3-AB43-4ED253A04B01}"/>
                  </a:ext>
                </a:extLst>
              </p:cNvPr>
              <p:cNvSpPr/>
              <p:nvPr/>
            </p:nvSpPr>
            <p:spPr>
              <a:xfrm>
                <a:off x="6537307" y="2967335"/>
                <a:ext cx="205421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CCCCE8-CF68-4AC3-AB43-4ED253A04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07" y="2967335"/>
                <a:ext cx="2054216" cy="7946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1FCBDFC-F72A-4856-95C8-03CAA5E42C2B}"/>
                  </a:ext>
                </a:extLst>
              </p:cNvPr>
              <p:cNvSpPr/>
              <p:nvPr/>
            </p:nvSpPr>
            <p:spPr>
              <a:xfrm>
                <a:off x="6524818" y="4589720"/>
                <a:ext cx="3319178" cy="63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 = 0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FCBDFC-F72A-4856-95C8-03CAA5E42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18" y="4589720"/>
                <a:ext cx="3319178" cy="635367"/>
              </a:xfrm>
              <a:prstGeom prst="rect">
                <a:avLst/>
              </a:prstGeom>
              <a:blipFill>
                <a:blip r:embed="rId5"/>
                <a:stretch>
                  <a:fillRect r="-1835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89B23130-6D57-4EBA-96D7-56EC8BF7C674}"/>
                  </a:ext>
                </a:extLst>
              </p:cNvPr>
              <p:cNvSpPr/>
              <p:nvPr/>
            </p:nvSpPr>
            <p:spPr>
              <a:xfrm>
                <a:off x="6601983" y="5583431"/>
                <a:ext cx="3607013" cy="63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0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B23130-6D57-4EBA-96D7-56EC8BF7C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83" y="5583431"/>
                <a:ext cx="3607013" cy="635367"/>
              </a:xfrm>
              <a:prstGeom prst="rect">
                <a:avLst/>
              </a:prstGeom>
              <a:blipFill>
                <a:blip r:embed="rId6"/>
                <a:stretch>
                  <a:fillRect r="-1689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4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1998</Words>
  <Application>Microsoft Office PowerPoint</Application>
  <PresentationFormat>Widescreen</PresentationFormat>
  <Paragraphs>544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Office Theme</vt:lpstr>
      <vt:lpstr>Methods of Industrial Mathematics – Session 2 </vt:lpstr>
      <vt:lpstr>Session 2</vt:lpstr>
      <vt:lpstr>Industrial Mathematics Encountered by JC </vt:lpstr>
      <vt:lpstr>The Diffusion Equation</vt:lpstr>
      <vt:lpstr>Diffusion Equation – Applications</vt:lpstr>
      <vt:lpstr>Derivation (1-D) - 1</vt:lpstr>
      <vt:lpstr>Derivation (1-D) - 2 </vt:lpstr>
      <vt:lpstr>Derivation (1-D) - 3 </vt:lpstr>
      <vt:lpstr>Common Boundary Conditions </vt:lpstr>
      <vt:lpstr>Steady-State</vt:lpstr>
      <vt:lpstr>Two Dirichlet Conditions</vt:lpstr>
      <vt:lpstr>One Dirichlet, One Flux Condition</vt:lpstr>
      <vt:lpstr>One Dirichlet, One Robin Condition</vt:lpstr>
      <vt:lpstr>One Dirichlet, One Radiation Condition - 1</vt:lpstr>
      <vt:lpstr>One Dirichlet, One Radiation Condition - 2</vt:lpstr>
      <vt:lpstr>A 1-D Model of a Fin - 1</vt:lpstr>
      <vt:lpstr>1-D Model of a Fin - 2</vt:lpstr>
      <vt:lpstr>1-D Model of a Fin - 3</vt:lpstr>
      <vt:lpstr>1-D Model of a Fin - 4</vt:lpstr>
      <vt:lpstr>2-D Steady-State – A Special Solution - 1</vt:lpstr>
      <vt:lpstr>2-D Steady-State –Special Solutions - 1</vt:lpstr>
      <vt:lpstr>2-D Steady-State –Special Solutions - 2</vt:lpstr>
      <vt:lpstr>Time-Dependent Heat Conduction – The Slab -1</vt:lpstr>
      <vt:lpstr>The Slab - 2</vt:lpstr>
      <vt:lpstr>The Slab – 4</vt:lpstr>
      <vt:lpstr>The Slab – 5</vt:lpstr>
      <vt:lpstr>The Slab – 6</vt:lpstr>
      <vt:lpstr>The Slab - 7</vt:lpstr>
      <vt:lpstr>Heat Conduction</vt:lpstr>
      <vt:lpstr>Cylindrical and Spherical Polars with Symmetry</vt:lpstr>
      <vt:lpstr>Heating of Sphere from Room Temperature by Applying Higher Temperature at Surface</vt:lpstr>
      <vt:lpstr>Finite Difference Schemes for the Diffusion Equation.</vt:lpstr>
      <vt:lpstr>Finite Difference Scheme - 1-D - 1</vt:lpstr>
      <vt:lpstr>Finite Difference Scheme - 1-D - 2</vt:lpstr>
      <vt:lpstr>Finite Difference Scheme - 1-D - 3</vt:lpstr>
      <vt:lpstr>Finite Difference Scheme - 1-D - 4</vt:lpstr>
      <vt:lpstr>Finite Difference Scheme - 1-D - 5</vt:lpstr>
      <vt:lpstr>Finite Difference Scheme - 1-D - 6</vt:lpstr>
      <vt:lpstr>Finite Difference Scheme - 1-D - 7</vt:lpstr>
      <vt:lpstr>Finite Difference Scheme - 1-D - 8</vt:lpstr>
      <vt:lpstr>Symmetric Spherical Polar Schemes</vt:lpstr>
      <vt:lpstr>Finite Differences – Some Drawbacks</vt:lpstr>
      <vt:lpstr>The Finite Element Method (A Quick Look)</vt:lpstr>
      <vt:lpstr>Background</vt:lpstr>
      <vt:lpstr>The Finite Element Method</vt:lpstr>
      <vt:lpstr>Calculus of Variations - 1</vt:lpstr>
      <vt:lpstr>Calculus of Variations - 2</vt:lpstr>
      <vt:lpstr>Calculus of Variations - 3</vt:lpstr>
      <vt:lpstr>Variational Principle for the Steady-State Heat Equation - 1</vt:lpstr>
      <vt:lpstr>Variational Principle for the Steady-State Heat Equation - 2</vt:lpstr>
      <vt:lpstr>Finite Element Formulation - 1</vt:lpstr>
      <vt:lpstr>Finite Element Formulation - 2</vt:lpstr>
      <vt:lpstr>Finite Element Formulation - 3</vt:lpstr>
      <vt:lpstr>Finite Element Formulation - 4</vt:lpstr>
      <vt:lpstr>Finite Element Formulation - 5</vt:lpstr>
      <vt:lpstr>Finite Element Formulation - 6</vt:lpstr>
      <vt:lpstr>Finite Element Formulation - 7</vt:lpstr>
      <vt:lpstr>Finite Element Formulation - 8</vt:lpstr>
      <vt:lpstr>Finite Element Packages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Industrial Mathematics</dc:title>
  <dc:creator>John Curtis</dc:creator>
  <cp:lastModifiedBy>user</cp:lastModifiedBy>
  <cp:revision>300</cp:revision>
  <dcterms:created xsi:type="dcterms:W3CDTF">2017-09-28T11:14:35Z</dcterms:created>
  <dcterms:modified xsi:type="dcterms:W3CDTF">2018-02-21T15:22:27Z</dcterms:modified>
</cp:coreProperties>
</file>