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57" r:id="rId3"/>
    <p:sldId id="258" r:id="rId4"/>
    <p:sldId id="260" r:id="rId5"/>
    <p:sldId id="261" r:id="rId6"/>
    <p:sldId id="262" r:id="rId7"/>
    <p:sldId id="263" r:id="rId8"/>
    <p:sldId id="264" r:id="rId9"/>
    <p:sldId id="265" r:id="rId10"/>
    <p:sldId id="266" r:id="rId11"/>
    <p:sldId id="272" r:id="rId12"/>
    <p:sldId id="267" r:id="rId13"/>
    <p:sldId id="268" r:id="rId14"/>
    <p:sldId id="269" r:id="rId15"/>
    <p:sldId id="270" r:id="rId16"/>
    <p:sldId id="271" r:id="rId17"/>
    <p:sldId id="274" r:id="rId18"/>
    <p:sldId id="275" r:id="rId19"/>
    <p:sldId id="276" r:id="rId20"/>
    <p:sldId id="277" r:id="rId21"/>
    <p:sldId id="303" r:id="rId22"/>
    <p:sldId id="304" r:id="rId23"/>
    <p:sldId id="279" r:id="rId24"/>
    <p:sldId id="278" r:id="rId25"/>
    <p:sldId id="280" r:id="rId26"/>
    <p:sldId id="281" r:id="rId27"/>
    <p:sldId id="282" r:id="rId28"/>
    <p:sldId id="283" r:id="rId29"/>
    <p:sldId id="284" r:id="rId30"/>
    <p:sldId id="286" r:id="rId31"/>
    <p:sldId id="285" r:id="rId32"/>
    <p:sldId id="288" r:id="rId33"/>
    <p:sldId id="291" r:id="rId34"/>
    <p:sldId id="294" r:id="rId35"/>
    <p:sldId id="295" r:id="rId36"/>
    <p:sldId id="296" r:id="rId37"/>
    <p:sldId id="297" r:id="rId38"/>
    <p:sldId id="298" r:id="rId39"/>
    <p:sldId id="299" r:id="rId40"/>
    <p:sldId id="300" r:id="rId41"/>
    <p:sldId id="301" r:id="rId42"/>
    <p:sldId id="302" r:id="rId43"/>
    <p:sldId id="317"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49" autoAdjust="0"/>
    <p:restoredTop sz="94660"/>
  </p:normalViewPr>
  <p:slideViewPr>
    <p:cSldViewPr snapToGrid="0">
      <p:cViewPr varScale="1">
        <p:scale>
          <a:sx n="116" d="100"/>
          <a:sy n="116" d="100"/>
        </p:scale>
        <p:origin x="42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5B0E37-5E11-42AE-885D-756A675DFACA}"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en-US"/>
        </a:p>
      </dgm:t>
    </dgm:pt>
    <dgm:pt modelId="{D6D77719-036A-4362-B511-F6EBCC571BB2}">
      <dgm:prSet phldrT="[Text]"/>
      <dgm:spPr>
        <a:solidFill>
          <a:schemeClr val="accent4"/>
        </a:solidFill>
      </dgm:spPr>
      <dgm:t>
        <a:bodyPr/>
        <a:lstStyle/>
        <a:p>
          <a:r>
            <a:rPr lang="en-US" dirty="0"/>
            <a:t>Top Dog</a:t>
          </a:r>
        </a:p>
      </dgm:t>
    </dgm:pt>
    <dgm:pt modelId="{845E71F9-F8ED-49A0-A89C-8FA0D47D28F3}" type="parTrans" cxnId="{5055875C-05B3-4FF3-84E7-51BBD6BD8FD6}">
      <dgm:prSet/>
      <dgm:spPr/>
      <dgm:t>
        <a:bodyPr/>
        <a:lstStyle/>
        <a:p>
          <a:endParaRPr lang="en-US"/>
        </a:p>
      </dgm:t>
    </dgm:pt>
    <dgm:pt modelId="{13AB7AC7-B7B8-4B0E-8024-B4CEBA862FA7}" type="sibTrans" cxnId="{5055875C-05B3-4FF3-84E7-51BBD6BD8FD6}">
      <dgm:prSet/>
      <dgm:spPr/>
      <dgm:t>
        <a:bodyPr/>
        <a:lstStyle/>
        <a:p>
          <a:endParaRPr lang="en-US"/>
        </a:p>
      </dgm:t>
    </dgm:pt>
    <dgm:pt modelId="{346A54B7-F22D-43A3-A567-B53FDC4F9A3E}">
      <dgm:prSet phldrT="[Text]"/>
      <dgm:spPr>
        <a:solidFill>
          <a:srgbClr val="7030A0"/>
        </a:solidFill>
      </dgm:spPr>
      <dgm:t>
        <a:bodyPr/>
        <a:lstStyle/>
        <a:p>
          <a:r>
            <a:rPr lang="en-US" dirty="0"/>
            <a:t>Manager 1</a:t>
          </a:r>
        </a:p>
      </dgm:t>
    </dgm:pt>
    <dgm:pt modelId="{F5DFFF2E-E3C1-4D8D-BB03-14C20D65A1AA}" type="parTrans" cxnId="{D718500F-C465-47F1-B924-807F5D3235FE}">
      <dgm:prSet/>
      <dgm:spPr/>
      <dgm:t>
        <a:bodyPr/>
        <a:lstStyle/>
        <a:p>
          <a:endParaRPr lang="en-US"/>
        </a:p>
      </dgm:t>
    </dgm:pt>
    <dgm:pt modelId="{8341EB76-92BD-424A-B488-6F8380B0EBAA}" type="sibTrans" cxnId="{D718500F-C465-47F1-B924-807F5D3235FE}">
      <dgm:prSet/>
      <dgm:spPr/>
      <dgm:t>
        <a:bodyPr/>
        <a:lstStyle/>
        <a:p>
          <a:endParaRPr lang="en-US"/>
        </a:p>
      </dgm:t>
    </dgm:pt>
    <dgm:pt modelId="{C56A61D7-C5F0-4FE2-B2AA-9B508AE1CCDE}">
      <dgm:prSet phldrT="[Text]"/>
      <dgm:spPr>
        <a:solidFill>
          <a:srgbClr val="FF0000"/>
        </a:solidFill>
      </dgm:spPr>
      <dgm:t>
        <a:bodyPr/>
        <a:lstStyle/>
        <a:p>
          <a:r>
            <a:rPr lang="en-US" dirty="0"/>
            <a:t>Minion 1</a:t>
          </a:r>
        </a:p>
      </dgm:t>
    </dgm:pt>
    <dgm:pt modelId="{454C6400-2277-4049-99E6-70AFABD2EF13}" type="parTrans" cxnId="{DEA3841A-7A79-4BD0-8ECF-38FFB1F716F4}">
      <dgm:prSet/>
      <dgm:spPr/>
      <dgm:t>
        <a:bodyPr/>
        <a:lstStyle/>
        <a:p>
          <a:endParaRPr lang="en-US"/>
        </a:p>
      </dgm:t>
    </dgm:pt>
    <dgm:pt modelId="{772A07C4-3D32-49DD-9493-D715DE753AB8}" type="sibTrans" cxnId="{DEA3841A-7A79-4BD0-8ECF-38FFB1F716F4}">
      <dgm:prSet/>
      <dgm:spPr/>
      <dgm:t>
        <a:bodyPr/>
        <a:lstStyle/>
        <a:p>
          <a:endParaRPr lang="en-US"/>
        </a:p>
      </dgm:t>
    </dgm:pt>
    <dgm:pt modelId="{1257221B-353E-4CB4-9506-7715C98EB844}">
      <dgm:prSet phldrT="[Text]"/>
      <dgm:spPr>
        <a:solidFill>
          <a:srgbClr val="FF0000"/>
        </a:solidFill>
      </dgm:spPr>
      <dgm:t>
        <a:bodyPr/>
        <a:lstStyle/>
        <a:p>
          <a:r>
            <a:rPr lang="en-US" dirty="0"/>
            <a:t>Minion 2</a:t>
          </a:r>
        </a:p>
      </dgm:t>
    </dgm:pt>
    <dgm:pt modelId="{FFAD5205-442D-4E04-8B64-1BB59F2C7574}" type="parTrans" cxnId="{6CA20BB0-3943-48A3-AEBB-180D61CF4ABB}">
      <dgm:prSet/>
      <dgm:spPr/>
      <dgm:t>
        <a:bodyPr/>
        <a:lstStyle/>
        <a:p>
          <a:endParaRPr lang="en-US"/>
        </a:p>
      </dgm:t>
    </dgm:pt>
    <dgm:pt modelId="{92A2B4B0-578B-4C0C-928A-BC73FEE2057A}" type="sibTrans" cxnId="{6CA20BB0-3943-48A3-AEBB-180D61CF4ABB}">
      <dgm:prSet/>
      <dgm:spPr/>
      <dgm:t>
        <a:bodyPr/>
        <a:lstStyle/>
        <a:p>
          <a:endParaRPr lang="en-US"/>
        </a:p>
      </dgm:t>
    </dgm:pt>
    <dgm:pt modelId="{7C1FEE88-9153-4F02-9028-69501593901A}">
      <dgm:prSet phldrT="[Text]"/>
      <dgm:spPr>
        <a:solidFill>
          <a:srgbClr val="7030A0"/>
        </a:solidFill>
      </dgm:spPr>
      <dgm:t>
        <a:bodyPr/>
        <a:lstStyle/>
        <a:p>
          <a:r>
            <a:rPr lang="en-US" dirty="0"/>
            <a:t>Manager 2</a:t>
          </a:r>
        </a:p>
      </dgm:t>
    </dgm:pt>
    <dgm:pt modelId="{40F2C4ED-D669-4E48-B228-A5016FC9DBB3}" type="parTrans" cxnId="{E93F2037-56BF-4EEC-BE2A-6F0015FB7E56}">
      <dgm:prSet/>
      <dgm:spPr/>
      <dgm:t>
        <a:bodyPr/>
        <a:lstStyle/>
        <a:p>
          <a:endParaRPr lang="en-US"/>
        </a:p>
      </dgm:t>
    </dgm:pt>
    <dgm:pt modelId="{85331B40-2F82-4CDA-BD6A-472D81C86B92}" type="sibTrans" cxnId="{E93F2037-56BF-4EEC-BE2A-6F0015FB7E56}">
      <dgm:prSet/>
      <dgm:spPr/>
      <dgm:t>
        <a:bodyPr/>
        <a:lstStyle/>
        <a:p>
          <a:endParaRPr lang="en-US"/>
        </a:p>
      </dgm:t>
    </dgm:pt>
    <dgm:pt modelId="{D488AAB4-C8DD-4104-A7D2-B531D8C7B71C}">
      <dgm:prSet phldrT="[Text]"/>
      <dgm:spPr>
        <a:solidFill>
          <a:srgbClr val="FF0000"/>
        </a:solidFill>
      </dgm:spPr>
      <dgm:t>
        <a:bodyPr/>
        <a:lstStyle/>
        <a:p>
          <a:r>
            <a:rPr lang="en-US" dirty="0"/>
            <a:t>Minion 3</a:t>
          </a:r>
        </a:p>
      </dgm:t>
    </dgm:pt>
    <dgm:pt modelId="{3FBBABA8-7575-41E1-A927-9F11BE9B7B96}" type="parTrans" cxnId="{AD182C30-4382-4C6C-AD76-DBF84A6C09DE}">
      <dgm:prSet/>
      <dgm:spPr/>
      <dgm:t>
        <a:bodyPr/>
        <a:lstStyle/>
        <a:p>
          <a:endParaRPr lang="en-US"/>
        </a:p>
      </dgm:t>
    </dgm:pt>
    <dgm:pt modelId="{EA118D6A-D9D8-49ED-BCFE-1B527EFF026E}" type="sibTrans" cxnId="{AD182C30-4382-4C6C-AD76-DBF84A6C09DE}">
      <dgm:prSet/>
      <dgm:spPr/>
      <dgm:t>
        <a:bodyPr/>
        <a:lstStyle/>
        <a:p>
          <a:endParaRPr lang="en-US"/>
        </a:p>
      </dgm:t>
    </dgm:pt>
    <dgm:pt modelId="{11D2C11D-DE71-4F52-9EF8-2B5FBBADFA36}">
      <dgm:prSet phldrT="[Text]" custT="1"/>
      <dgm:spPr/>
      <dgm:t>
        <a:bodyPr/>
        <a:lstStyle/>
        <a:p>
          <a:r>
            <a:rPr lang="en-US" sz="2000" dirty="0"/>
            <a:t>The CEO</a:t>
          </a:r>
        </a:p>
      </dgm:t>
    </dgm:pt>
    <dgm:pt modelId="{6BB7B895-D7E0-4184-A492-CE6E396848B0}" type="parTrans" cxnId="{EC621C64-3B8E-4EDE-8F8A-75554CC8B9EB}">
      <dgm:prSet/>
      <dgm:spPr/>
      <dgm:t>
        <a:bodyPr/>
        <a:lstStyle/>
        <a:p>
          <a:endParaRPr lang="en-US"/>
        </a:p>
      </dgm:t>
    </dgm:pt>
    <dgm:pt modelId="{8FFBCCB8-F8CF-4AE3-90B6-2BFCB01CD0FE}" type="sibTrans" cxnId="{EC621C64-3B8E-4EDE-8F8A-75554CC8B9EB}">
      <dgm:prSet/>
      <dgm:spPr/>
      <dgm:t>
        <a:bodyPr/>
        <a:lstStyle/>
        <a:p>
          <a:endParaRPr lang="en-US"/>
        </a:p>
      </dgm:t>
    </dgm:pt>
    <dgm:pt modelId="{2A63DB9A-E8D9-4870-9E40-05B45D57CF05}">
      <dgm:prSet phldrT="[Text]" custT="1"/>
      <dgm:spPr/>
      <dgm:t>
        <a:bodyPr/>
        <a:lstStyle/>
        <a:p>
          <a:r>
            <a:rPr lang="en-US" sz="1400" dirty="0"/>
            <a:t>Middle Management</a:t>
          </a:r>
        </a:p>
      </dgm:t>
    </dgm:pt>
    <dgm:pt modelId="{ABCA2C6A-2FB6-4083-9DB7-D6F2A6EA1F1D}" type="parTrans" cxnId="{E8F1D663-4BC7-4647-BF78-EE028FD4B041}">
      <dgm:prSet/>
      <dgm:spPr/>
      <dgm:t>
        <a:bodyPr/>
        <a:lstStyle/>
        <a:p>
          <a:endParaRPr lang="en-US"/>
        </a:p>
      </dgm:t>
    </dgm:pt>
    <dgm:pt modelId="{B2DD2086-03E6-4C4C-A3ED-4676115D23C0}" type="sibTrans" cxnId="{E8F1D663-4BC7-4647-BF78-EE028FD4B041}">
      <dgm:prSet/>
      <dgm:spPr/>
      <dgm:t>
        <a:bodyPr/>
        <a:lstStyle/>
        <a:p>
          <a:endParaRPr lang="en-US"/>
        </a:p>
      </dgm:t>
    </dgm:pt>
    <dgm:pt modelId="{B699FE4E-B40E-45C2-A5F0-26882939EF25}">
      <dgm:prSet phldrT="[Text]" custT="1"/>
      <dgm:spPr/>
      <dgm:t>
        <a:bodyPr/>
        <a:lstStyle/>
        <a:p>
          <a:r>
            <a:rPr lang="en-US" sz="2000" dirty="0"/>
            <a:t>Workers</a:t>
          </a:r>
        </a:p>
      </dgm:t>
    </dgm:pt>
    <dgm:pt modelId="{C29A4F14-145B-434B-981A-66D32F7AFC54}" type="parTrans" cxnId="{6580C8F8-A220-423F-82CF-BCE5777A7DB8}">
      <dgm:prSet/>
      <dgm:spPr/>
      <dgm:t>
        <a:bodyPr/>
        <a:lstStyle/>
        <a:p>
          <a:endParaRPr lang="en-US"/>
        </a:p>
      </dgm:t>
    </dgm:pt>
    <dgm:pt modelId="{5CBF50FD-392D-48AD-8B19-2E3F1DA402D0}" type="sibTrans" cxnId="{6580C8F8-A220-423F-82CF-BCE5777A7DB8}">
      <dgm:prSet/>
      <dgm:spPr/>
      <dgm:t>
        <a:bodyPr/>
        <a:lstStyle/>
        <a:p>
          <a:endParaRPr lang="en-US"/>
        </a:p>
      </dgm:t>
    </dgm:pt>
    <dgm:pt modelId="{1065C5E9-2083-4679-92D0-FEB5F563CBB6}" type="pres">
      <dgm:prSet presAssocID="{195B0E37-5E11-42AE-885D-756A675DFACA}" presName="mainComposite" presStyleCnt="0">
        <dgm:presLayoutVars>
          <dgm:chPref val="1"/>
          <dgm:dir/>
          <dgm:animOne val="branch"/>
          <dgm:animLvl val="lvl"/>
          <dgm:resizeHandles val="exact"/>
        </dgm:presLayoutVars>
      </dgm:prSet>
      <dgm:spPr/>
      <dgm:t>
        <a:bodyPr/>
        <a:lstStyle/>
        <a:p>
          <a:endParaRPr lang="en-GB"/>
        </a:p>
      </dgm:t>
    </dgm:pt>
    <dgm:pt modelId="{ACE0847B-90F0-48C5-9CFD-9C6651DC51DC}" type="pres">
      <dgm:prSet presAssocID="{195B0E37-5E11-42AE-885D-756A675DFACA}" presName="hierFlow" presStyleCnt="0"/>
      <dgm:spPr/>
    </dgm:pt>
    <dgm:pt modelId="{7080A36D-B939-4645-A9AC-53FE04FFF3B9}" type="pres">
      <dgm:prSet presAssocID="{195B0E37-5E11-42AE-885D-756A675DFACA}" presName="firstBuf" presStyleCnt="0"/>
      <dgm:spPr/>
    </dgm:pt>
    <dgm:pt modelId="{87F0EB1D-F543-464B-BA4C-9E78E82A5119}" type="pres">
      <dgm:prSet presAssocID="{195B0E37-5E11-42AE-885D-756A675DFACA}" presName="hierChild1" presStyleCnt="0">
        <dgm:presLayoutVars>
          <dgm:chPref val="1"/>
          <dgm:animOne val="branch"/>
          <dgm:animLvl val="lvl"/>
        </dgm:presLayoutVars>
      </dgm:prSet>
      <dgm:spPr/>
    </dgm:pt>
    <dgm:pt modelId="{B86CA6B7-DF58-4AB6-BE96-DDE8169B1A4D}" type="pres">
      <dgm:prSet presAssocID="{D6D77719-036A-4362-B511-F6EBCC571BB2}" presName="Name14" presStyleCnt="0"/>
      <dgm:spPr/>
    </dgm:pt>
    <dgm:pt modelId="{132C2955-1834-4333-B476-0D0FF65966EF}" type="pres">
      <dgm:prSet presAssocID="{D6D77719-036A-4362-B511-F6EBCC571BB2}" presName="level1Shape" presStyleLbl="node0" presStyleIdx="0" presStyleCnt="1" custLinFactNeighborX="-7168" custLinFactNeighborY="10568">
        <dgm:presLayoutVars>
          <dgm:chPref val="3"/>
        </dgm:presLayoutVars>
      </dgm:prSet>
      <dgm:spPr/>
      <dgm:t>
        <a:bodyPr/>
        <a:lstStyle/>
        <a:p>
          <a:endParaRPr lang="en-GB"/>
        </a:p>
      </dgm:t>
    </dgm:pt>
    <dgm:pt modelId="{D5900BC3-A01E-4675-95D8-727637E7D85B}" type="pres">
      <dgm:prSet presAssocID="{D6D77719-036A-4362-B511-F6EBCC571BB2}" presName="hierChild2" presStyleCnt="0"/>
      <dgm:spPr/>
    </dgm:pt>
    <dgm:pt modelId="{16EAF086-E95B-4A3B-8A2B-7C055D2DFECF}" type="pres">
      <dgm:prSet presAssocID="{F5DFFF2E-E3C1-4D8D-BB03-14C20D65A1AA}" presName="Name19" presStyleLbl="parChTrans1D2" presStyleIdx="0" presStyleCnt="2"/>
      <dgm:spPr/>
      <dgm:t>
        <a:bodyPr/>
        <a:lstStyle/>
        <a:p>
          <a:endParaRPr lang="en-GB"/>
        </a:p>
      </dgm:t>
    </dgm:pt>
    <dgm:pt modelId="{3A08033A-B8CB-42B9-BE21-C50EB6880DAE}" type="pres">
      <dgm:prSet presAssocID="{346A54B7-F22D-43A3-A567-B53FDC4F9A3E}" presName="Name21" presStyleCnt="0"/>
      <dgm:spPr/>
    </dgm:pt>
    <dgm:pt modelId="{B8439DDE-AEE1-4F63-A9F7-F5D40DC836AE}" type="pres">
      <dgm:prSet presAssocID="{346A54B7-F22D-43A3-A567-B53FDC4F9A3E}" presName="level2Shape" presStyleLbl="node2" presStyleIdx="0" presStyleCnt="2" custLinFactNeighborX="-7168" custLinFactNeighborY="5293"/>
      <dgm:spPr/>
      <dgm:t>
        <a:bodyPr/>
        <a:lstStyle/>
        <a:p>
          <a:endParaRPr lang="en-GB"/>
        </a:p>
      </dgm:t>
    </dgm:pt>
    <dgm:pt modelId="{17440014-5147-4FC3-9005-80D8BFE4F73C}" type="pres">
      <dgm:prSet presAssocID="{346A54B7-F22D-43A3-A567-B53FDC4F9A3E}" presName="hierChild3" presStyleCnt="0"/>
      <dgm:spPr/>
    </dgm:pt>
    <dgm:pt modelId="{7C8EDD68-7F70-4327-BE8E-156D47FD3D8D}" type="pres">
      <dgm:prSet presAssocID="{454C6400-2277-4049-99E6-70AFABD2EF13}" presName="Name19" presStyleLbl="parChTrans1D3" presStyleIdx="0" presStyleCnt="3"/>
      <dgm:spPr/>
      <dgm:t>
        <a:bodyPr/>
        <a:lstStyle/>
        <a:p>
          <a:endParaRPr lang="en-GB"/>
        </a:p>
      </dgm:t>
    </dgm:pt>
    <dgm:pt modelId="{5475BAE4-1AEC-40B1-9A62-8D93FAE3FFCF}" type="pres">
      <dgm:prSet presAssocID="{C56A61D7-C5F0-4FE2-B2AA-9B508AE1CCDE}" presName="Name21" presStyleCnt="0"/>
      <dgm:spPr/>
    </dgm:pt>
    <dgm:pt modelId="{767D56CD-CB87-475C-89FE-DBC1ADBCF0BC}" type="pres">
      <dgm:prSet presAssocID="{C56A61D7-C5F0-4FE2-B2AA-9B508AE1CCDE}" presName="level2Shape" presStyleLbl="node3" presStyleIdx="0" presStyleCnt="3" custLinFactNeighborX="1103" custLinFactNeighborY="7056"/>
      <dgm:spPr/>
      <dgm:t>
        <a:bodyPr/>
        <a:lstStyle/>
        <a:p>
          <a:endParaRPr lang="en-GB"/>
        </a:p>
      </dgm:t>
    </dgm:pt>
    <dgm:pt modelId="{2A6DE0F8-401A-4A2A-A152-25F21A2E5344}" type="pres">
      <dgm:prSet presAssocID="{C56A61D7-C5F0-4FE2-B2AA-9B508AE1CCDE}" presName="hierChild3" presStyleCnt="0"/>
      <dgm:spPr/>
    </dgm:pt>
    <dgm:pt modelId="{FE73AAD1-1816-46B4-8881-6ECD782B547A}" type="pres">
      <dgm:prSet presAssocID="{FFAD5205-442D-4E04-8B64-1BB59F2C7574}" presName="Name19" presStyleLbl="parChTrans1D3" presStyleIdx="1" presStyleCnt="3"/>
      <dgm:spPr/>
      <dgm:t>
        <a:bodyPr/>
        <a:lstStyle/>
        <a:p>
          <a:endParaRPr lang="en-GB"/>
        </a:p>
      </dgm:t>
    </dgm:pt>
    <dgm:pt modelId="{EA7C8FB7-08D4-4C6D-84E3-B3270FEA03EB}" type="pres">
      <dgm:prSet presAssocID="{1257221B-353E-4CB4-9506-7715C98EB844}" presName="Name21" presStyleCnt="0"/>
      <dgm:spPr/>
    </dgm:pt>
    <dgm:pt modelId="{952A0A4F-5BD5-4066-85D6-5157F4CF7E68}" type="pres">
      <dgm:prSet presAssocID="{1257221B-353E-4CB4-9506-7715C98EB844}" presName="level2Shape" presStyleLbl="node3" presStyleIdx="1" presStyleCnt="3" custLinFactNeighborX="10549" custLinFactNeighborY="7056"/>
      <dgm:spPr/>
      <dgm:t>
        <a:bodyPr/>
        <a:lstStyle/>
        <a:p>
          <a:endParaRPr lang="en-GB"/>
        </a:p>
      </dgm:t>
    </dgm:pt>
    <dgm:pt modelId="{FA9D8AC6-B2FD-4D0E-B41C-1DB7CFBEE70E}" type="pres">
      <dgm:prSet presAssocID="{1257221B-353E-4CB4-9506-7715C98EB844}" presName="hierChild3" presStyleCnt="0"/>
      <dgm:spPr/>
    </dgm:pt>
    <dgm:pt modelId="{1B26534B-C55B-4197-A891-DB2799280C1B}" type="pres">
      <dgm:prSet presAssocID="{40F2C4ED-D669-4E48-B228-A5016FC9DBB3}" presName="Name19" presStyleLbl="parChTrans1D2" presStyleIdx="1" presStyleCnt="2"/>
      <dgm:spPr/>
      <dgm:t>
        <a:bodyPr/>
        <a:lstStyle/>
        <a:p>
          <a:endParaRPr lang="en-GB"/>
        </a:p>
      </dgm:t>
    </dgm:pt>
    <dgm:pt modelId="{3D7D9FDE-F567-49CB-820D-5F1C3A6521D3}" type="pres">
      <dgm:prSet presAssocID="{7C1FEE88-9153-4F02-9028-69501593901A}" presName="Name21" presStyleCnt="0"/>
      <dgm:spPr/>
    </dgm:pt>
    <dgm:pt modelId="{50E1A8C0-2599-4C3C-9B8E-09CA1B428AB6}" type="pres">
      <dgm:prSet presAssocID="{7C1FEE88-9153-4F02-9028-69501593901A}" presName="level2Shape" presStyleLbl="node2" presStyleIdx="1" presStyleCnt="2" custLinFactNeighborX="-7971" custLinFactNeighborY="12196"/>
      <dgm:spPr/>
      <dgm:t>
        <a:bodyPr/>
        <a:lstStyle/>
        <a:p>
          <a:endParaRPr lang="en-GB"/>
        </a:p>
      </dgm:t>
    </dgm:pt>
    <dgm:pt modelId="{8C728E14-9A42-448C-9BF8-1446C453B8E5}" type="pres">
      <dgm:prSet presAssocID="{7C1FEE88-9153-4F02-9028-69501593901A}" presName="hierChild3" presStyleCnt="0"/>
      <dgm:spPr/>
    </dgm:pt>
    <dgm:pt modelId="{E2A49D82-CD5D-4A77-B2F7-4F755A149738}" type="pres">
      <dgm:prSet presAssocID="{3FBBABA8-7575-41E1-A927-9F11BE9B7B96}" presName="Name19" presStyleLbl="parChTrans1D3" presStyleIdx="2" presStyleCnt="3"/>
      <dgm:spPr/>
      <dgm:t>
        <a:bodyPr/>
        <a:lstStyle/>
        <a:p>
          <a:endParaRPr lang="en-GB"/>
        </a:p>
      </dgm:t>
    </dgm:pt>
    <dgm:pt modelId="{38752CC3-893D-40AA-8735-B64FE070DC50}" type="pres">
      <dgm:prSet presAssocID="{D488AAB4-C8DD-4104-A7D2-B531D8C7B71C}" presName="Name21" presStyleCnt="0"/>
      <dgm:spPr/>
    </dgm:pt>
    <dgm:pt modelId="{BF9BBC57-1109-414C-A97C-AA2E2065F083}" type="pres">
      <dgm:prSet presAssocID="{D488AAB4-C8DD-4104-A7D2-B531D8C7B71C}" presName="level2Shape" presStyleLbl="node3" presStyleIdx="2" presStyleCnt="3" custLinFactNeighborX="-7139" custLinFactNeighborY="3493"/>
      <dgm:spPr/>
      <dgm:t>
        <a:bodyPr/>
        <a:lstStyle/>
        <a:p>
          <a:endParaRPr lang="en-GB"/>
        </a:p>
      </dgm:t>
    </dgm:pt>
    <dgm:pt modelId="{F2347036-5B7F-4B8A-91BF-88EA23D3160E}" type="pres">
      <dgm:prSet presAssocID="{D488AAB4-C8DD-4104-A7D2-B531D8C7B71C}" presName="hierChild3" presStyleCnt="0"/>
      <dgm:spPr/>
    </dgm:pt>
    <dgm:pt modelId="{0A6D414D-0646-4617-8C04-91391E0B76E6}" type="pres">
      <dgm:prSet presAssocID="{195B0E37-5E11-42AE-885D-756A675DFACA}" presName="bgShapesFlow" presStyleCnt="0"/>
      <dgm:spPr/>
    </dgm:pt>
    <dgm:pt modelId="{AD254BDB-9462-4F02-B47F-431D920F9DE2}" type="pres">
      <dgm:prSet presAssocID="{11D2C11D-DE71-4F52-9EF8-2B5FBBADFA36}" presName="rectComp" presStyleCnt="0"/>
      <dgm:spPr/>
    </dgm:pt>
    <dgm:pt modelId="{7AA64FA6-257A-445E-A290-19D71466E851}" type="pres">
      <dgm:prSet presAssocID="{11D2C11D-DE71-4F52-9EF8-2B5FBBADFA36}" presName="bgRect" presStyleLbl="bgShp" presStyleIdx="0" presStyleCnt="3" custLinFactNeighborY="8001"/>
      <dgm:spPr/>
      <dgm:t>
        <a:bodyPr/>
        <a:lstStyle/>
        <a:p>
          <a:endParaRPr lang="en-GB"/>
        </a:p>
      </dgm:t>
    </dgm:pt>
    <dgm:pt modelId="{3FFE68D3-ABE7-45DC-BB4C-9B862500772A}" type="pres">
      <dgm:prSet presAssocID="{11D2C11D-DE71-4F52-9EF8-2B5FBBADFA36}" presName="bgRectTx" presStyleLbl="bgShp" presStyleIdx="0" presStyleCnt="3">
        <dgm:presLayoutVars>
          <dgm:bulletEnabled val="1"/>
        </dgm:presLayoutVars>
      </dgm:prSet>
      <dgm:spPr/>
      <dgm:t>
        <a:bodyPr/>
        <a:lstStyle/>
        <a:p>
          <a:endParaRPr lang="en-GB"/>
        </a:p>
      </dgm:t>
    </dgm:pt>
    <dgm:pt modelId="{7148B29F-30FE-4C70-946B-A8B9C977E097}" type="pres">
      <dgm:prSet presAssocID="{11D2C11D-DE71-4F52-9EF8-2B5FBBADFA36}" presName="spComp" presStyleCnt="0"/>
      <dgm:spPr/>
    </dgm:pt>
    <dgm:pt modelId="{A085F524-E58D-449B-84C0-356708446D09}" type="pres">
      <dgm:prSet presAssocID="{11D2C11D-DE71-4F52-9EF8-2B5FBBADFA36}" presName="vSp" presStyleCnt="0"/>
      <dgm:spPr/>
    </dgm:pt>
    <dgm:pt modelId="{259C9196-F06F-4934-984E-112CDE44D67F}" type="pres">
      <dgm:prSet presAssocID="{2A63DB9A-E8D9-4870-9E40-05B45D57CF05}" presName="rectComp" presStyleCnt="0"/>
      <dgm:spPr/>
    </dgm:pt>
    <dgm:pt modelId="{54B33042-9862-45EA-979D-579DDCD6667A}" type="pres">
      <dgm:prSet presAssocID="{2A63DB9A-E8D9-4870-9E40-05B45D57CF05}" presName="bgRect" presStyleLbl="bgShp" presStyleIdx="1" presStyleCnt="3" custLinFactNeighborX="153" custLinFactNeighborY="-3271"/>
      <dgm:spPr/>
      <dgm:t>
        <a:bodyPr/>
        <a:lstStyle/>
        <a:p>
          <a:endParaRPr lang="en-GB"/>
        </a:p>
      </dgm:t>
    </dgm:pt>
    <dgm:pt modelId="{2D32D6F9-EF08-48C9-910C-A948B8333F4F}" type="pres">
      <dgm:prSet presAssocID="{2A63DB9A-E8D9-4870-9E40-05B45D57CF05}" presName="bgRectTx" presStyleLbl="bgShp" presStyleIdx="1" presStyleCnt="3">
        <dgm:presLayoutVars>
          <dgm:bulletEnabled val="1"/>
        </dgm:presLayoutVars>
      </dgm:prSet>
      <dgm:spPr/>
      <dgm:t>
        <a:bodyPr/>
        <a:lstStyle/>
        <a:p>
          <a:endParaRPr lang="en-GB"/>
        </a:p>
      </dgm:t>
    </dgm:pt>
    <dgm:pt modelId="{5E5F9383-08CF-4582-9946-93FE8071DCDE}" type="pres">
      <dgm:prSet presAssocID="{2A63DB9A-E8D9-4870-9E40-05B45D57CF05}" presName="spComp" presStyleCnt="0"/>
      <dgm:spPr/>
    </dgm:pt>
    <dgm:pt modelId="{0364D50C-F4E8-47D1-B52B-AA7740EDBD8D}" type="pres">
      <dgm:prSet presAssocID="{2A63DB9A-E8D9-4870-9E40-05B45D57CF05}" presName="vSp" presStyleCnt="0"/>
      <dgm:spPr/>
    </dgm:pt>
    <dgm:pt modelId="{DE38D7B4-51ED-49E5-87B8-54A32D111DC9}" type="pres">
      <dgm:prSet presAssocID="{B699FE4E-B40E-45C2-A5F0-26882939EF25}" presName="rectComp" presStyleCnt="0"/>
      <dgm:spPr/>
    </dgm:pt>
    <dgm:pt modelId="{EA643A1F-DC0F-480C-96B2-9C2FBF29D74C}" type="pres">
      <dgm:prSet presAssocID="{B699FE4E-B40E-45C2-A5F0-26882939EF25}" presName="bgRect" presStyleLbl="bgShp" presStyleIdx="2" presStyleCnt="3" custLinFactNeighborY="4825"/>
      <dgm:spPr/>
      <dgm:t>
        <a:bodyPr/>
        <a:lstStyle/>
        <a:p>
          <a:endParaRPr lang="en-GB"/>
        </a:p>
      </dgm:t>
    </dgm:pt>
    <dgm:pt modelId="{2C2226E0-77A9-47C6-A70C-9CACA006FB9B}" type="pres">
      <dgm:prSet presAssocID="{B699FE4E-B40E-45C2-A5F0-26882939EF25}" presName="bgRectTx" presStyleLbl="bgShp" presStyleIdx="2" presStyleCnt="3">
        <dgm:presLayoutVars>
          <dgm:bulletEnabled val="1"/>
        </dgm:presLayoutVars>
      </dgm:prSet>
      <dgm:spPr/>
      <dgm:t>
        <a:bodyPr/>
        <a:lstStyle/>
        <a:p>
          <a:endParaRPr lang="en-GB"/>
        </a:p>
      </dgm:t>
    </dgm:pt>
  </dgm:ptLst>
  <dgm:cxnLst>
    <dgm:cxn modelId="{5055875C-05B3-4FF3-84E7-51BBD6BD8FD6}" srcId="{195B0E37-5E11-42AE-885D-756A675DFACA}" destId="{D6D77719-036A-4362-B511-F6EBCC571BB2}" srcOrd="0" destOrd="0" parTransId="{845E71F9-F8ED-49A0-A89C-8FA0D47D28F3}" sibTransId="{13AB7AC7-B7B8-4B0E-8024-B4CEBA862FA7}"/>
    <dgm:cxn modelId="{DA8265AA-7A60-4AF1-8ED0-7E22A1152DFA}" type="presOf" srcId="{195B0E37-5E11-42AE-885D-756A675DFACA}" destId="{1065C5E9-2083-4679-92D0-FEB5F563CBB6}" srcOrd="0" destOrd="0" presId="urn:microsoft.com/office/officeart/2005/8/layout/hierarchy6"/>
    <dgm:cxn modelId="{6CA20BB0-3943-48A3-AEBB-180D61CF4ABB}" srcId="{346A54B7-F22D-43A3-A567-B53FDC4F9A3E}" destId="{1257221B-353E-4CB4-9506-7715C98EB844}" srcOrd="1" destOrd="0" parTransId="{FFAD5205-442D-4E04-8B64-1BB59F2C7574}" sibTransId="{92A2B4B0-578B-4C0C-928A-BC73FEE2057A}"/>
    <dgm:cxn modelId="{93F4C982-E200-4DEF-87D4-043420652086}" type="presOf" srcId="{B699FE4E-B40E-45C2-A5F0-26882939EF25}" destId="{EA643A1F-DC0F-480C-96B2-9C2FBF29D74C}" srcOrd="0" destOrd="0" presId="urn:microsoft.com/office/officeart/2005/8/layout/hierarchy6"/>
    <dgm:cxn modelId="{D6A48D0B-F8DE-47A3-AEBC-2F7B6CB06290}" type="presOf" srcId="{11D2C11D-DE71-4F52-9EF8-2B5FBBADFA36}" destId="{3FFE68D3-ABE7-45DC-BB4C-9B862500772A}" srcOrd="1" destOrd="0" presId="urn:microsoft.com/office/officeart/2005/8/layout/hierarchy6"/>
    <dgm:cxn modelId="{78E005D4-129A-4AF9-A592-9ECB42036CB4}" type="presOf" srcId="{40F2C4ED-D669-4E48-B228-A5016FC9DBB3}" destId="{1B26534B-C55B-4197-A891-DB2799280C1B}" srcOrd="0" destOrd="0" presId="urn:microsoft.com/office/officeart/2005/8/layout/hierarchy6"/>
    <dgm:cxn modelId="{EA072A71-0EF1-400D-A27E-77DB3CE8717B}" type="presOf" srcId="{7C1FEE88-9153-4F02-9028-69501593901A}" destId="{50E1A8C0-2599-4C3C-9B8E-09CA1B428AB6}" srcOrd="0" destOrd="0" presId="urn:microsoft.com/office/officeart/2005/8/layout/hierarchy6"/>
    <dgm:cxn modelId="{7049EE26-086C-4F13-8D99-CE9A4E1F8990}" type="presOf" srcId="{11D2C11D-DE71-4F52-9EF8-2B5FBBADFA36}" destId="{7AA64FA6-257A-445E-A290-19D71466E851}" srcOrd="0" destOrd="0" presId="urn:microsoft.com/office/officeart/2005/8/layout/hierarchy6"/>
    <dgm:cxn modelId="{E4AD2997-E301-4D63-B6B8-65DE41AA55FB}" type="presOf" srcId="{B699FE4E-B40E-45C2-A5F0-26882939EF25}" destId="{2C2226E0-77A9-47C6-A70C-9CACA006FB9B}" srcOrd="1" destOrd="0" presId="urn:microsoft.com/office/officeart/2005/8/layout/hierarchy6"/>
    <dgm:cxn modelId="{964B5DB7-C4BD-473F-9553-3596B4BDEA87}" type="presOf" srcId="{2A63DB9A-E8D9-4870-9E40-05B45D57CF05}" destId="{54B33042-9862-45EA-979D-579DDCD6667A}" srcOrd="0" destOrd="0" presId="urn:microsoft.com/office/officeart/2005/8/layout/hierarchy6"/>
    <dgm:cxn modelId="{18830DB8-95A9-4956-8764-F9878E391A88}" type="presOf" srcId="{C56A61D7-C5F0-4FE2-B2AA-9B508AE1CCDE}" destId="{767D56CD-CB87-475C-89FE-DBC1ADBCF0BC}" srcOrd="0" destOrd="0" presId="urn:microsoft.com/office/officeart/2005/8/layout/hierarchy6"/>
    <dgm:cxn modelId="{4A5164F7-0C55-494A-9739-81A33365C69E}" type="presOf" srcId="{D6D77719-036A-4362-B511-F6EBCC571BB2}" destId="{132C2955-1834-4333-B476-0D0FF65966EF}" srcOrd="0" destOrd="0" presId="urn:microsoft.com/office/officeart/2005/8/layout/hierarchy6"/>
    <dgm:cxn modelId="{7B7DA372-675A-468D-AA7A-64BB61CF6F3E}" type="presOf" srcId="{2A63DB9A-E8D9-4870-9E40-05B45D57CF05}" destId="{2D32D6F9-EF08-48C9-910C-A948B8333F4F}" srcOrd="1" destOrd="0" presId="urn:microsoft.com/office/officeart/2005/8/layout/hierarchy6"/>
    <dgm:cxn modelId="{B12E6D9C-6016-4AD5-88B5-909E3FB05E2A}" type="presOf" srcId="{454C6400-2277-4049-99E6-70AFABD2EF13}" destId="{7C8EDD68-7F70-4327-BE8E-156D47FD3D8D}" srcOrd="0" destOrd="0" presId="urn:microsoft.com/office/officeart/2005/8/layout/hierarchy6"/>
    <dgm:cxn modelId="{E8F1D663-4BC7-4647-BF78-EE028FD4B041}" srcId="{195B0E37-5E11-42AE-885D-756A675DFACA}" destId="{2A63DB9A-E8D9-4870-9E40-05B45D57CF05}" srcOrd="2" destOrd="0" parTransId="{ABCA2C6A-2FB6-4083-9DB7-D6F2A6EA1F1D}" sibTransId="{B2DD2086-03E6-4C4C-A3ED-4676115D23C0}"/>
    <dgm:cxn modelId="{1E7F444D-8B46-4BDB-9A48-C5A200C3D647}" type="presOf" srcId="{1257221B-353E-4CB4-9506-7715C98EB844}" destId="{952A0A4F-5BD5-4066-85D6-5157F4CF7E68}" srcOrd="0" destOrd="0" presId="urn:microsoft.com/office/officeart/2005/8/layout/hierarchy6"/>
    <dgm:cxn modelId="{E93F2037-56BF-4EEC-BE2A-6F0015FB7E56}" srcId="{D6D77719-036A-4362-B511-F6EBCC571BB2}" destId="{7C1FEE88-9153-4F02-9028-69501593901A}" srcOrd="1" destOrd="0" parTransId="{40F2C4ED-D669-4E48-B228-A5016FC9DBB3}" sibTransId="{85331B40-2F82-4CDA-BD6A-472D81C86B92}"/>
    <dgm:cxn modelId="{53DA7FAA-A933-43B8-819F-B00CBD9A01C8}" type="presOf" srcId="{F5DFFF2E-E3C1-4D8D-BB03-14C20D65A1AA}" destId="{16EAF086-E95B-4A3B-8A2B-7C055D2DFECF}" srcOrd="0" destOrd="0" presId="urn:microsoft.com/office/officeart/2005/8/layout/hierarchy6"/>
    <dgm:cxn modelId="{AD182C30-4382-4C6C-AD76-DBF84A6C09DE}" srcId="{7C1FEE88-9153-4F02-9028-69501593901A}" destId="{D488AAB4-C8DD-4104-A7D2-B531D8C7B71C}" srcOrd="0" destOrd="0" parTransId="{3FBBABA8-7575-41E1-A927-9F11BE9B7B96}" sibTransId="{EA118D6A-D9D8-49ED-BCFE-1B527EFF026E}"/>
    <dgm:cxn modelId="{F8B6203C-93CA-4499-8143-E0FB0357E322}" type="presOf" srcId="{346A54B7-F22D-43A3-A567-B53FDC4F9A3E}" destId="{B8439DDE-AEE1-4F63-A9F7-F5D40DC836AE}" srcOrd="0" destOrd="0" presId="urn:microsoft.com/office/officeart/2005/8/layout/hierarchy6"/>
    <dgm:cxn modelId="{6580C8F8-A220-423F-82CF-BCE5777A7DB8}" srcId="{195B0E37-5E11-42AE-885D-756A675DFACA}" destId="{B699FE4E-B40E-45C2-A5F0-26882939EF25}" srcOrd="3" destOrd="0" parTransId="{C29A4F14-145B-434B-981A-66D32F7AFC54}" sibTransId="{5CBF50FD-392D-48AD-8B19-2E3F1DA402D0}"/>
    <dgm:cxn modelId="{DEA3841A-7A79-4BD0-8ECF-38FFB1F716F4}" srcId="{346A54B7-F22D-43A3-A567-B53FDC4F9A3E}" destId="{C56A61D7-C5F0-4FE2-B2AA-9B508AE1CCDE}" srcOrd="0" destOrd="0" parTransId="{454C6400-2277-4049-99E6-70AFABD2EF13}" sibTransId="{772A07C4-3D32-49DD-9493-D715DE753AB8}"/>
    <dgm:cxn modelId="{EC621C64-3B8E-4EDE-8F8A-75554CC8B9EB}" srcId="{195B0E37-5E11-42AE-885D-756A675DFACA}" destId="{11D2C11D-DE71-4F52-9EF8-2B5FBBADFA36}" srcOrd="1" destOrd="0" parTransId="{6BB7B895-D7E0-4184-A492-CE6E396848B0}" sibTransId="{8FFBCCB8-F8CF-4AE3-90B6-2BFCB01CD0FE}"/>
    <dgm:cxn modelId="{D718500F-C465-47F1-B924-807F5D3235FE}" srcId="{D6D77719-036A-4362-B511-F6EBCC571BB2}" destId="{346A54B7-F22D-43A3-A567-B53FDC4F9A3E}" srcOrd="0" destOrd="0" parTransId="{F5DFFF2E-E3C1-4D8D-BB03-14C20D65A1AA}" sibTransId="{8341EB76-92BD-424A-B488-6F8380B0EBAA}"/>
    <dgm:cxn modelId="{97572192-C7B1-4F18-994C-62C09D6B2CFD}" type="presOf" srcId="{D488AAB4-C8DD-4104-A7D2-B531D8C7B71C}" destId="{BF9BBC57-1109-414C-A97C-AA2E2065F083}" srcOrd="0" destOrd="0" presId="urn:microsoft.com/office/officeart/2005/8/layout/hierarchy6"/>
    <dgm:cxn modelId="{926C19A1-3453-4117-8BEE-75A39BB9C688}" type="presOf" srcId="{3FBBABA8-7575-41E1-A927-9F11BE9B7B96}" destId="{E2A49D82-CD5D-4A77-B2F7-4F755A149738}" srcOrd="0" destOrd="0" presId="urn:microsoft.com/office/officeart/2005/8/layout/hierarchy6"/>
    <dgm:cxn modelId="{AE66A071-B2C9-430D-A41F-B0B637174A17}" type="presOf" srcId="{FFAD5205-442D-4E04-8B64-1BB59F2C7574}" destId="{FE73AAD1-1816-46B4-8881-6ECD782B547A}" srcOrd="0" destOrd="0" presId="urn:microsoft.com/office/officeart/2005/8/layout/hierarchy6"/>
    <dgm:cxn modelId="{157BA61E-355A-474D-8D05-E5F2F9F43816}" type="presParOf" srcId="{1065C5E9-2083-4679-92D0-FEB5F563CBB6}" destId="{ACE0847B-90F0-48C5-9CFD-9C6651DC51DC}" srcOrd="0" destOrd="0" presId="urn:microsoft.com/office/officeart/2005/8/layout/hierarchy6"/>
    <dgm:cxn modelId="{C5FCCA0A-A902-4584-A33B-4B16BDBDE933}" type="presParOf" srcId="{ACE0847B-90F0-48C5-9CFD-9C6651DC51DC}" destId="{7080A36D-B939-4645-A9AC-53FE04FFF3B9}" srcOrd="0" destOrd="0" presId="urn:microsoft.com/office/officeart/2005/8/layout/hierarchy6"/>
    <dgm:cxn modelId="{D8D20839-CAE4-4491-8584-D9AA8771C9F2}" type="presParOf" srcId="{ACE0847B-90F0-48C5-9CFD-9C6651DC51DC}" destId="{87F0EB1D-F543-464B-BA4C-9E78E82A5119}" srcOrd="1" destOrd="0" presId="urn:microsoft.com/office/officeart/2005/8/layout/hierarchy6"/>
    <dgm:cxn modelId="{7BA50AB4-398C-47D6-B169-44FF10BEABE4}" type="presParOf" srcId="{87F0EB1D-F543-464B-BA4C-9E78E82A5119}" destId="{B86CA6B7-DF58-4AB6-BE96-DDE8169B1A4D}" srcOrd="0" destOrd="0" presId="urn:microsoft.com/office/officeart/2005/8/layout/hierarchy6"/>
    <dgm:cxn modelId="{C98C6B5E-4AB9-4751-B65A-03CCB547CE81}" type="presParOf" srcId="{B86CA6B7-DF58-4AB6-BE96-DDE8169B1A4D}" destId="{132C2955-1834-4333-B476-0D0FF65966EF}" srcOrd="0" destOrd="0" presId="urn:microsoft.com/office/officeart/2005/8/layout/hierarchy6"/>
    <dgm:cxn modelId="{889341B5-78A7-4852-9D10-782A2FD30B8B}" type="presParOf" srcId="{B86CA6B7-DF58-4AB6-BE96-DDE8169B1A4D}" destId="{D5900BC3-A01E-4675-95D8-727637E7D85B}" srcOrd="1" destOrd="0" presId="urn:microsoft.com/office/officeart/2005/8/layout/hierarchy6"/>
    <dgm:cxn modelId="{3BD402CA-D4F9-4E6C-8FC5-082A8C77D45A}" type="presParOf" srcId="{D5900BC3-A01E-4675-95D8-727637E7D85B}" destId="{16EAF086-E95B-4A3B-8A2B-7C055D2DFECF}" srcOrd="0" destOrd="0" presId="urn:microsoft.com/office/officeart/2005/8/layout/hierarchy6"/>
    <dgm:cxn modelId="{C72810BA-EA3D-43E7-9469-A9A3B634F928}" type="presParOf" srcId="{D5900BC3-A01E-4675-95D8-727637E7D85B}" destId="{3A08033A-B8CB-42B9-BE21-C50EB6880DAE}" srcOrd="1" destOrd="0" presId="urn:microsoft.com/office/officeart/2005/8/layout/hierarchy6"/>
    <dgm:cxn modelId="{C1705CD5-15E6-4784-B821-9851B9457289}" type="presParOf" srcId="{3A08033A-B8CB-42B9-BE21-C50EB6880DAE}" destId="{B8439DDE-AEE1-4F63-A9F7-F5D40DC836AE}" srcOrd="0" destOrd="0" presId="urn:microsoft.com/office/officeart/2005/8/layout/hierarchy6"/>
    <dgm:cxn modelId="{250F4E0A-01D9-443F-A5CC-A21CF33AD002}" type="presParOf" srcId="{3A08033A-B8CB-42B9-BE21-C50EB6880DAE}" destId="{17440014-5147-4FC3-9005-80D8BFE4F73C}" srcOrd="1" destOrd="0" presId="urn:microsoft.com/office/officeart/2005/8/layout/hierarchy6"/>
    <dgm:cxn modelId="{CEA3483B-C7CF-4FF5-A9A4-B2E7FA4A15EF}" type="presParOf" srcId="{17440014-5147-4FC3-9005-80D8BFE4F73C}" destId="{7C8EDD68-7F70-4327-BE8E-156D47FD3D8D}" srcOrd="0" destOrd="0" presId="urn:microsoft.com/office/officeart/2005/8/layout/hierarchy6"/>
    <dgm:cxn modelId="{7C7EFD0C-A126-4260-903F-FFBF428FFA15}" type="presParOf" srcId="{17440014-5147-4FC3-9005-80D8BFE4F73C}" destId="{5475BAE4-1AEC-40B1-9A62-8D93FAE3FFCF}" srcOrd="1" destOrd="0" presId="urn:microsoft.com/office/officeart/2005/8/layout/hierarchy6"/>
    <dgm:cxn modelId="{8FD719BB-ADAD-47AB-B36A-687B8C3B2BA2}" type="presParOf" srcId="{5475BAE4-1AEC-40B1-9A62-8D93FAE3FFCF}" destId="{767D56CD-CB87-475C-89FE-DBC1ADBCF0BC}" srcOrd="0" destOrd="0" presId="urn:microsoft.com/office/officeart/2005/8/layout/hierarchy6"/>
    <dgm:cxn modelId="{B3665815-780C-42FF-A68A-3CACAD84ADC1}" type="presParOf" srcId="{5475BAE4-1AEC-40B1-9A62-8D93FAE3FFCF}" destId="{2A6DE0F8-401A-4A2A-A152-25F21A2E5344}" srcOrd="1" destOrd="0" presId="urn:microsoft.com/office/officeart/2005/8/layout/hierarchy6"/>
    <dgm:cxn modelId="{05C1A0D4-E653-4CC7-AACB-C5F88F035029}" type="presParOf" srcId="{17440014-5147-4FC3-9005-80D8BFE4F73C}" destId="{FE73AAD1-1816-46B4-8881-6ECD782B547A}" srcOrd="2" destOrd="0" presId="urn:microsoft.com/office/officeart/2005/8/layout/hierarchy6"/>
    <dgm:cxn modelId="{48B72CEF-3180-45CF-A1B0-CC76C6888979}" type="presParOf" srcId="{17440014-5147-4FC3-9005-80D8BFE4F73C}" destId="{EA7C8FB7-08D4-4C6D-84E3-B3270FEA03EB}" srcOrd="3" destOrd="0" presId="urn:microsoft.com/office/officeart/2005/8/layout/hierarchy6"/>
    <dgm:cxn modelId="{86796C0E-0802-4AF4-9B09-78F50729224B}" type="presParOf" srcId="{EA7C8FB7-08D4-4C6D-84E3-B3270FEA03EB}" destId="{952A0A4F-5BD5-4066-85D6-5157F4CF7E68}" srcOrd="0" destOrd="0" presId="urn:microsoft.com/office/officeart/2005/8/layout/hierarchy6"/>
    <dgm:cxn modelId="{E646CD9B-6FF5-4975-BCD9-FA2795161352}" type="presParOf" srcId="{EA7C8FB7-08D4-4C6D-84E3-B3270FEA03EB}" destId="{FA9D8AC6-B2FD-4D0E-B41C-1DB7CFBEE70E}" srcOrd="1" destOrd="0" presId="urn:microsoft.com/office/officeart/2005/8/layout/hierarchy6"/>
    <dgm:cxn modelId="{037929B0-2F04-44D0-9113-8805720C76E3}" type="presParOf" srcId="{D5900BC3-A01E-4675-95D8-727637E7D85B}" destId="{1B26534B-C55B-4197-A891-DB2799280C1B}" srcOrd="2" destOrd="0" presId="urn:microsoft.com/office/officeart/2005/8/layout/hierarchy6"/>
    <dgm:cxn modelId="{1CDE2666-331B-49F9-9A8E-2F9910371735}" type="presParOf" srcId="{D5900BC3-A01E-4675-95D8-727637E7D85B}" destId="{3D7D9FDE-F567-49CB-820D-5F1C3A6521D3}" srcOrd="3" destOrd="0" presId="urn:microsoft.com/office/officeart/2005/8/layout/hierarchy6"/>
    <dgm:cxn modelId="{EB0DF6AE-A707-4BF9-84BD-0212CCDCF1A7}" type="presParOf" srcId="{3D7D9FDE-F567-49CB-820D-5F1C3A6521D3}" destId="{50E1A8C0-2599-4C3C-9B8E-09CA1B428AB6}" srcOrd="0" destOrd="0" presId="urn:microsoft.com/office/officeart/2005/8/layout/hierarchy6"/>
    <dgm:cxn modelId="{8B387B0E-A84F-4BCE-8F38-15B98044CA5E}" type="presParOf" srcId="{3D7D9FDE-F567-49CB-820D-5F1C3A6521D3}" destId="{8C728E14-9A42-448C-9BF8-1446C453B8E5}" srcOrd="1" destOrd="0" presId="urn:microsoft.com/office/officeart/2005/8/layout/hierarchy6"/>
    <dgm:cxn modelId="{7674DA31-20A4-4668-92C7-98655058F030}" type="presParOf" srcId="{8C728E14-9A42-448C-9BF8-1446C453B8E5}" destId="{E2A49D82-CD5D-4A77-B2F7-4F755A149738}" srcOrd="0" destOrd="0" presId="urn:microsoft.com/office/officeart/2005/8/layout/hierarchy6"/>
    <dgm:cxn modelId="{847A9174-94D7-4190-B9CC-8CB97B3DE603}" type="presParOf" srcId="{8C728E14-9A42-448C-9BF8-1446C453B8E5}" destId="{38752CC3-893D-40AA-8735-B64FE070DC50}" srcOrd="1" destOrd="0" presId="urn:microsoft.com/office/officeart/2005/8/layout/hierarchy6"/>
    <dgm:cxn modelId="{784B11FB-85B3-41E1-884F-519CB342A49A}" type="presParOf" srcId="{38752CC3-893D-40AA-8735-B64FE070DC50}" destId="{BF9BBC57-1109-414C-A97C-AA2E2065F083}" srcOrd="0" destOrd="0" presId="urn:microsoft.com/office/officeart/2005/8/layout/hierarchy6"/>
    <dgm:cxn modelId="{66ECC368-01A0-4776-97EB-0E43C7DC623C}" type="presParOf" srcId="{38752CC3-893D-40AA-8735-B64FE070DC50}" destId="{F2347036-5B7F-4B8A-91BF-88EA23D3160E}" srcOrd="1" destOrd="0" presId="urn:microsoft.com/office/officeart/2005/8/layout/hierarchy6"/>
    <dgm:cxn modelId="{4CDD3991-3603-48BE-A899-BB0A06065414}" type="presParOf" srcId="{1065C5E9-2083-4679-92D0-FEB5F563CBB6}" destId="{0A6D414D-0646-4617-8C04-91391E0B76E6}" srcOrd="1" destOrd="0" presId="urn:microsoft.com/office/officeart/2005/8/layout/hierarchy6"/>
    <dgm:cxn modelId="{A676367B-5571-4E2A-9B39-054AA1103E17}" type="presParOf" srcId="{0A6D414D-0646-4617-8C04-91391E0B76E6}" destId="{AD254BDB-9462-4F02-B47F-431D920F9DE2}" srcOrd="0" destOrd="0" presId="urn:microsoft.com/office/officeart/2005/8/layout/hierarchy6"/>
    <dgm:cxn modelId="{8EF25283-D615-4ED9-8098-D26E6C737506}" type="presParOf" srcId="{AD254BDB-9462-4F02-B47F-431D920F9DE2}" destId="{7AA64FA6-257A-445E-A290-19D71466E851}" srcOrd="0" destOrd="0" presId="urn:microsoft.com/office/officeart/2005/8/layout/hierarchy6"/>
    <dgm:cxn modelId="{0B0D1514-9315-4ED2-B4F8-6465A9BB5566}" type="presParOf" srcId="{AD254BDB-9462-4F02-B47F-431D920F9DE2}" destId="{3FFE68D3-ABE7-45DC-BB4C-9B862500772A}" srcOrd="1" destOrd="0" presId="urn:microsoft.com/office/officeart/2005/8/layout/hierarchy6"/>
    <dgm:cxn modelId="{2CA7D575-EA9A-4654-B893-653C2AB40A59}" type="presParOf" srcId="{0A6D414D-0646-4617-8C04-91391E0B76E6}" destId="{7148B29F-30FE-4C70-946B-A8B9C977E097}" srcOrd="1" destOrd="0" presId="urn:microsoft.com/office/officeart/2005/8/layout/hierarchy6"/>
    <dgm:cxn modelId="{E4A7F976-F929-4532-9545-2894AF5528FD}" type="presParOf" srcId="{7148B29F-30FE-4C70-946B-A8B9C977E097}" destId="{A085F524-E58D-449B-84C0-356708446D09}" srcOrd="0" destOrd="0" presId="urn:microsoft.com/office/officeart/2005/8/layout/hierarchy6"/>
    <dgm:cxn modelId="{B7929DE7-5457-48B3-A567-8D65194CE494}" type="presParOf" srcId="{0A6D414D-0646-4617-8C04-91391E0B76E6}" destId="{259C9196-F06F-4934-984E-112CDE44D67F}" srcOrd="2" destOrd="0" presId="urn:microsoft.com/office/officeart/2005/8/layout/hierarchy6"/>
    <dgm:cxn modelId="{E6D4D902-FD26-4BD9-8623-F1DBD4D79DE9}" type="presParOf" srcId="{259C9196-F06F-4934-984E-112CDE44D67F}" destId="{54B33042-9862-45EA-979D-579DDCD6667A}" srcOrd="0" destOrd="0" presId="urn:microsoft.com/office/officeart/2005/8/layout/hierarchy6"/>
    <dgm:cxn modelId="{41449723-D553-4265-99A2-A39C907629DA}" type="presParOf" srcId="{259C9196-F06F-4934-984E-112CDE44D67F}" destId="{2D32D6F9-EF08-48C9-910C-A948B8333F4F}" srcOrd="1" destOrd="0" presId="urn:microsoft.com/office/officeart/2005/8/layout/hierarchy6"/>
    <dgm:cxn modelId="{00725B5C-50F1-48C3-855F-3F506FB7B24C}" type="presParOf" srcId="{0A6D414D-0646-4617-8C04-91391E0B76E6}" destId="{5E5F9383-08CF-4582-9946-93FE8071DCDE}" srcOrd="3" destOrd="0" presId="urn:microsoft.com/office/officeart/2005/8/layout/hierarchy6"/>
    <dgm:cxn modelId="{4603C5B3-F502-490C-A0B6-D33E6E4FFDEB}" type="presParOf" srcId="{5E5F9383-08CF-4582-9946-93FE8071DCDE}" destId="{0364D50C-F4E8-47D1-B52B-AA7740EDBD8D}" srcOrd="0" destOrd="0" presId="urn:microsoft.com/office/officeart/2005/8/layout/hierarchy6"/>
    <dgm:cxn modelId="{825C3CE2-2296-4495-8171-16C50EA07D8D}" type="presParOf" srcId="{0A6D414D-0646-4617-8C04-91391E0B76E6}" destId="{DE38D7B4-51ED-49E5-87B8-54A32D111DC9}" srcOrd="4" destOrd="0" presId="urn:microsoft.com/office/officeart/2005/8/layout/hierarchy6"/>
    <dgm:cxn modelId="{1044EBDB-44B7-477B-BF6B-8115A5455768}" type="presParOf" srcId="{DE38D7B4-51ED-49E5-87B8-54A32D111DC9}" destId="{EA643A1F-DC0F-480C-96B2-9C2FBF29D74C}" srcOrd="0" destOrd="0" presId="urn:microsoft.com/office/officeart/2005/8/layout/hierarchy6"/>
    <dgm:cxn modelId="{10140455-92E0-4CEC-B578-7FCC1F70A77C}" type="presParOf" srcId="{DE38D7B4-51ED-49E5-87B8-54A32D111DC9}" destId="{2C2226E0-77A9-47C6-A70C-9CACA006FB9B}"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18EE0B-723B-45A6-87BF-6F59927366C3}" type="datetimeFigureOut">
              <a:rPr lang="en-GB" smtClean="0"/>
              <a:t>21/02/2018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6B8DE-BBBE-441F-8F3B-ADA19A831A6F}" type="slidenum">
              <a:rPr lang="en-GB" smtClean="0"/>
              <a:t>‹#›</a:t>
            </a:fld>
            <a:endParaRPr lang="en-GB"/>
          </a:p>
        </p:txBody>
      </p:sp>
    </p:spTree>
    <p:extLst>
      <p:ext uri="{BB962C8B-B14F-4D97-AF65-F5344CB8AC3E}">
        <p14:creationId xmlns:p14="http://schemas.microsoft.com/office/powerpoint/2010/main" val="507185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p:txBody>
          <a:bodyPr/>
          <a:lstStyle>
            <a:lvl1pPr algn="l" eaLnBrk="0" hangingPunct="0">
              <a:spcBef>
                <a:spcPct val="30000"/>
              </a:spcBef>
              <a:defRPr sz="1200">
                <a:solidFill>
                  <a:schemeClr val="tx1"/>
                </a:solidFill>
                <a:latin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08B733D7-3015-426B-9D76-BA2FD157B135}" type="slidenum">
              <a:rPr lang="en-GB" altLang="en-US"/>
              <a:pPr algn="r" eaLnBrk="1" hangingPunct="1">
                <a:spcBef>
                  <a:spcPct val="0"/>
                </a:spcBef>
              </a:pPr>
              <a:t>32</a:t>
            </a:fld>
            <a:endParaRPr lang="en-GB"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39235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p:txBody>
          <a:bodyPr/>
          <a:lstStyle>
            <a:lvl1pPr algn="l" eaLnBrk="0" hangingPunct="0">
              <a:spcBef>
                <a:spcPct val="30000"/>
              </a:spcBef>
              <a:defRPr sz="1200">
                <a:solidFill>
                  <a:schemeClr val="tx1"/>
                </a:solidFill>
                <a:latin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70D8EBA-2DD1-449B-8962-95E387591E74}" type="slidenum">
              <a:rPr lang="en-GB" altLang="en-US"/>
              <a:pPr algn="r" eaLnBrk="1" hangingPunct="1">
                <a:spcBef>
                  <a:spcPct val="0"/>
                </a:spcBef>
              </a:pPr>
              <a:t>33</a:t>
            </a:fld>
            <a:endParaRPr lang="en-GB"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86150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p:txBody>
          <a:bodyPr/>
          <a:lstStyle>
            <a:lvl1pPr algn="l" eaLnBrk="0" hangingPunct="0">
              <a:spcBef>
                <a:spcPct val="30000"/>
              </a:spcBef>
              <a:defRPr sz="1200">
                <a:solidFill>
                  <a:schemeClr val="tx1"/>
                </a:solidFill>
                <a:latin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92120A0-F5F9-4022-AF8C-57D8DF58289C}" type="slidenum">
              <a:rPr lang="en-GB" altLang="en-US"/>
              <a:pPr algn="r" eaLnBrk="1" hangingPunct="1">
                <a:spcBef>
                  <a:spcPct val="0"/>
                </a:spcBef>
              </a:pPr>
              <a:t>34</a:t>
            </a:fld>
            <a:endParaRPr lang="en-GB"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83405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lvl1pPr algn="l" eaLnBrk="0" hangingPunct="0">
              <a:spcBef>
                <a:spcPct val="30000"/>
              </a:spcBef>
              <a:defRPr sz="1200">
                <a:solidFill>
                  <a:schemeClr val="tx1"/>
                </a:solidFill>
                <a:latin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5086DDF-0AB6-4931-9D25-8D3BB7AFB7EB}" type="slidenum">
              <a:rPr lang="en-GB" altLang="en-US"/>
              <a:pPr algn="r" eaLnBrk="1" hangingPunct="1">
                <a:spcBef>
                  <a:spcPct val="0"/>
                </a:spcBef>
              </a:pPr>
              <a:t>35</a:t>
            </a:fld>
            <a:endParaRPr lang="en-GB"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GB" altLang="en-US">
                <a:latin typeface="Arial" panose="020B0604020202020204" pitchFamily="34" charset="0"/>
              </a:rPr>
              <a:t>Gibbs-Thompson Effect refers to variations in vapour pressure across a curved surface. Small particles with a high curvature will have a higher vapour pressure than larger particles with low curvature (Ostwald-Freunlich)</a:t>
            </a:r>
          </a:p>
          <a:p>
            <a:pPr eaLnBrk="1" hangingPunct="1"/>
            <a:r>
              <a:rPr lang="en-GB" altLang="en-US">
                <a:latin typeface="Arial" panose="020B0604020202020204" pitchFamily="34" charset="0"/>
              </a:rPr>
              <a:t>Molecules break away from the surface of the small particle. Will then attached to whichever particle they come into contact with, but more likely to stay attached to a larger one. Over time, large particles increase in time, and small particles shrink and eventually disappear</a:t>
            </a:r>
          </a:p>
        </p:txBody>
      </p:sp>
    </p:spTree>
    <p:extLst>
      <p:ext uri="{BB962C8B-B14F-4D97-AF65-F5344CB8AC3E}">
        <p14:creationId xmlns:p14="http://schemas.microsoft.com/office/powerpoint/2010/main" val="4061491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lvl1pPr algn="l" eaLnBrk="0" hangingPunct="0">
              <a:spcBef>
                <a:spcPct val="30000"/>
              </a:spcBef>
              <a:defRPr sz="1200">
                <a:solidFill>
                  <a:schemeClr val="tx1"/>
                </a:solidFill>
                <a:latin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84F4CBC-2DA7-47AA-A2EE-7AF6244C9902}" type="slidenum">
              <a:rPr lang="en-GB" altLang="en-US"/>
              <a:pPr algn="r" eaLnBrk="1" hangingPunct="1">
                <a:spcBef>
                  <a:spcPct val="0"/>
                </a:spcBef>
              </a:pPr>
              <a:t>36</a:t>
            </a:fld>
            <a:endParaRPr lang="en-GB"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GB" altLang="en-US">
                <a:latin typeface="Arial" panose="020B0604020202020204" pitchFamily="34" charset="0"/>
              </a:rPr>
              <a:t>Starting with Gibbs Thompson as the basis, Maiti and Gee have derived equations to govern the change in particle size with time. </a:t>
            </a:r>
          </a:p>
          <a:p>
            <a:pPr eaLnBrk="1" hangingPunct="1"/>
            <a:r>
              <a:rPr lang="en-GB" altLang="en-US">
                <a:latin typeface="Arial" panose="020B0604020202020204" pitchFamily="34" charset="0"/>
              </a:rPr>
              <a:t>Equation (1) governs the net addition per unit time of molecules from the surrounding gas phase, onto a particle of radius r. </a:t>
            </a:r>
          </a:p>
          <a:p>
            <a:pPr eaLnBrk="1" hangingPunct="1"/>
            <a:r>
              <a:rPr lang="en-GB" altLang="en-US">
                <a:latin typeface="Arial" panose="020B0604020202020204" pitchFamily="34" charset="0"/>
              </a:rPr>
              <a:t>Equation (2) gives the rate of change of the radius of a particle and this is the basis of programme MAGIC</a:t>
            </a:r>
          </a:p>
        </p:txBody>
      </p:sp>
    </p:spTree>
    <p:extLst>
      <p:ext uri="{BB962C8B-B14F-4D97-AF65-F5344CB8AC3E}">
        <p14:creationId xmlns:p14="http://schemas.microsoft.com/office/powerpoint/2010/main" val="780409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lvl1pPr algn="l" eaLnBrk="0" hangingPunct="0">
              <a:spcBef>
                <a:spcPct val="30000"/>
              </a:spcBef>
              <a:defRPr sz="1200">
                <a:solidFill>
                  <a:schemeClr val="tx1"/>
                </a:solidFill>
                <a:latin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6289153-6B8A-4632-8A74-7208E03ECDBB}" type="slidenum">
              <a:rPr lang="en-GB" altLang="en-US"/>
              <a:pPr algn="r" eaLnBrk="1" hangingPunct="1">
                <a:spcBef>
                  <a:spcPct val="0"/>
                </a:spcBef>
              </a:pPr>
              <a:t>38</a:t>
            </a:fld>
            <a:endParaRPr lang="en-GB"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a:p>
            <a:pPr eaLnBrk="1" hangingPunct="1"/>
            <a:r>
              <a:rPr lang="en-GB" altLang="en-US">
                <a:latin typeface="Arial" panose="020B0604020202020204" pitchFamily="34" charset="0"/>
              </a:rPr>
              <a:t>Second order Runge Kutta - standard differential scheme.</a:t>
            </a:r>
          </a:p>
          <a:p>
            <a:pPr eaLnBrk="1" hangingPunct="1"/>
            <a:endParaRPr lang="en-GB" altLang="en-US">
              <a:latin typeface="Arial" panose="020B0604020202020204" pitchFamily="34" charset="0"/>
            </a:endParaRPr>
          </a:p>
          <a:p>
            <a:pPr eaLnBrk="1" hangingPunct="1"/>
            <a:endParaRPr lang="en-GB" altLang="en-US">
              <a:latin typeface="Arial" panose="020B0604020202020204" pitchFamily="34" charset="0"/>
            </a:endParaRPr>
          </a:p>
        </p:txBody>
      </p:sp>
    </p:spTree>
    <p:extLst>
      <p:ext uri="{BB962C8B-B14F-4D97-AF65-F5344CB8AC3E}">
        <p14:creationId xmlns:p14="http://schemas.microsoft.com/office/powerpoint/2010/main" val="2561846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p:txBody>
          <a:bodyPr/>
          <a:lstStyle>
            <a:lvl1pPr algn="l" eaLnBrk="0" hangingPunct="0">
              <a:spcBef>
                <a:spcPct val="30000"/>
              </a:spcBef>
              <a:defRPr sz="1200">
                <a:solidFill>
                  <a:schemeClr val="tx1"/>
                </a:solidFill>
                <a:latin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52A1E96C-057B-4CBA-81E5-2111603D2CDE}" type="slidenum">
              <a:rPr lang="en-GB" altLang="en-US"/>
              <a:pPr algn="r" eaLnBrk="1" hangingPunct="1">
                <a:spcBef>
                  <a:spcPct val="0"/>
                </a:spcBef>
              </a:pPr>
              <a:t>39</a:t>
            </a:fld>
            <a:endParaRPr lang="en-GB"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8777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lvl1pPr algn="l" eaLnBrk="0" hangingPunct="0">
              <a:spcBef>
                <a:spcPct val="30000"/>
              </a:spcBef>
              <a:defRPr sz="1200">
                <a:solidFill>
                  <a:schemeClr val="tx1"/>
                </a:solidFill>
                <a:latin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AE348270-2232-418A-8A3E-BCE78E88CE49}" type="slidenum">
              <a:rPr lang="en-GB" altLang="en-US"/>
              <a:pPr algn="r" eaLnBrk="1" hangingPunct="1">
                <a:spcBef>
                  <a:spcPct val="0"/>
                </a:spcBef>
              </a:pPr>
              <a:t>40</a:t>
            </a:fld>
            <a:endParaRPr lang="en-GB"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7500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lvl1pPr algn="l" eaLnBrk="0" hangingPunct="0">
              <a:spcBef>
                <a:spcPct val="30000"/>
              </a:spcBef>
              <a:defRPr sz="1200">
                <a:solidFill>
                  <a:schemeClr val="tx1"/>
                </a:solidFill>
                <a:latin typeface="Arial" panose="020B0604020202020204" pitchFamily="34" charset="0"/>
              </a:defRPr>
            </a:lvl1pPr>
            <a:lvl2pPr marL="742950" indent="-285750" algn="l" eaLnBrk="0" hangingPunct="0">
              <a:spcBef>
                <a:spcPct val="30000"/>
              </a:spcBef>
              <a:defRPr sz="1200">
                <a:solidFill>
                  <a:schemeClr val="tx1"/>
                </a:solidFill>
                <a:latin typeface="Arial" panose="020B0604020202020204" pitchFamily="34" charset="0"/>
              </a:defRPr>
            </a:lvl2pPr>
            <a:lvl3pPr marL="1143000" indent="-228600" algn="l" eaLnBrk="0" hangingPunct="0">
              <a:spcBef>
                <a:spcPct val="30000"/>
              </a:spcBef>
              <a:defRPr sz="1200">
                <a:solidFill>
                  <a:schemeClr val="tx1"/>
                </a:solidFill>
                <a:latin typeface="Arial" panose="020B0604020202020204" pitchFamily="34" charset="0"/>
              </a:defRPr>
            </a:lvl3pPr>
            <a:lvl4pPr marL="1600200" indent="-228600" algn="l" eaLnBrk="0" hangingPunct="0">
              <a:spcBef>
                <a:spcPct val="30000"/>
              </a:spcBef>
              <a:defRPr sz="1200">
                <a:solidFill>
                  <a:schemeClr val="tx1"/>
                </a:solidFill>
                <a:latin typeface="Arial" panose="020B0604020202020204" pitchFamily="34" charset="0"/>
              </a:defRPr>
            </a:lvl4pPr>
            <a:lvl5pPr marL="2057400" indent="-228600" algn="l"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8B70A353-D947-407F-A93D-9CAF42D9BAAB}" type="slidenum">
              <a:rPr lang="en-GB" altLang="en-US"/>
              <a:pPr algn="r" eaLnBrk="1" hangingPunct="1">
                <a:spcBef>
                  <a:spcPct val="0"/>
                </a:spcBef>
              </a:pPr>
              <a:t>41</a:t>
            </a:fld>
            <a:endParaRPr lang="en-GB"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31226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129517-E306-45B0-BD48-D7C49703A3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6A3DB010-8E99-4D98-B34B-A492BEA35A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2CA3D771-7365-4D87-B147-C66E272C9CE2}"/>
              </a:ext>
            </a:extLst>
          </p:cNvPr>
          <p:cNvSpPr>
            <a:spLocks noGrp="1"/>
          </p:cNvSpPr>
          <p:nvPr>
            <p:ph type="dt" sz="half" idx="10"/>
          </p:nvPr>
        </p:nvSpPr>
        <p:spPr/>
        <p:txBody>
          <a:bodyPr/>
          <a:lstStyle/>
          <a:p>
            <a:fld id="{F3C4767A-EB81-411E-861F-D5C3A311715D}" type="datetimeFigureOut">
              <a:rPr lang="en-GB" smtClean="0"/>
              <a:t>21/02/2018</a:t>
            </a:fld>
            <a:endParaRPr lang="en-GB" dirty="0"/>
          </a:p>
        </p:txBody>
      </p:sp>
      <p:sp>
        <p:nvSpPr>
          <p:cNvPr id="5" name="Footer Placeholder 4">
            <a:extLst>
              <a:ext uri="{FF2B5EF4-FFF2-40B4-BE49-F238E27FC236}">
                <a16:creationId xmlns:a16="http://schemas.microsoft.com/office/drawing/2014/main" xmlns="" id="{3589E280-1131-4D12-8FD2-4688051B374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D5395AE6-53CE-48D9-AB63-245B2413242E}"/>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4005767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56ED3-AF6E-4BBC-8886-B00A09BDC7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B4026A1-A660-405C-84FD-AC08CA2FD41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61C5FD3-AAE0-45F3-A430-4C91AD53C14E}"/>
              </a:ext>
            </a:extLst>
          </p:cNvPr>
          <p:cNvSpPr>
            <a:spLocks noGrp="1"/>
          </p:cNvSpPr>
          <p:nvPr>
            <p:ph type="dt" sz="half" idx="10"/>
          </p:nvPr>
        </p:nvSpPr>
        <p:spPr/>
        <p:txBody>
          <a:bodyPr/>
          <a:lstStyle/>
          <a:p>
            <a:fld id="{F3C4767A-EB81-411E-861F-D5C3A311715D}" type="datetimeFigureOut">
              <a:rPr lang="en-GB" smtClean="0"/>
              <a:t>21/02/2018</a:t>
            </a:fld>
            <a:endParaRPr lang="en-GB" dirty="0"/>
          </a:p>
        </p:txBody>
      </p:sp>
      <p:sp>
        <p:nvSpPr>
          <p:cNvPr id="5" name="Footer Placeholder 4">
            <a:extLst>
              <a:ext uri="{FF2B5EF4-FFF2-40B4-BE49-F238E27FC236}">
                <a16:creationId xmlns:a16="http://schemas.microsoft.com/office/drawing/2014/main" xmlns="" id="{37176579-444E-4B8D-8E02-8263207D374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7214CFD0-54B4-4DBC-AA8D-204C3B46FB7A}"/>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1807334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CAC1CDD-7C7A-4E5E-97F0-FDC1F47BD6C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12C7080-C2BD-451A-979D-929E0FE81E7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0777AE9-B1C7-47EA-8DEA-387FC2BE43EC}"/>
              </a:ext>
            </a:extLst>
          </p:cNvPr>
          <p:cNvSpPr>
            <a:spLocks noGrp="1"/>
          </p:cNvSpPr>
          <p:nvPr>
            <p:ph type="dt" sz="half" idx="10"/>
          </p:nvPr>
        </p:nvSpPr>
        <p:spPr/>
        <p:txBody>
          <a:bodyPr/>
          <a:lstStyle/>
          <a:p>
            <a:fld id="{F3C4767A-EB81-411E-861F-D5C3A311715D}" type="datetimeFigureOut">
              <a:rPr lang="en-GB" smtClean="0"/>
              <a:t>21/02/2018</a:t>
            </a:fld>
            <a:endParaRPr lang="en-GB" dirty="0"/>
          </a:p>
        </p:txBody>
      </p:sp>
      <p:sp>
        <p:nvSpPr>
          <p:cNvPr id="5" name="Footer Placeholder 4">
            <a:extLst>
              <a:ext uri="{FF2B5EF4-FFF2-40B4-BE49-F238E27FC236}">
                <a16:creationId xmlns:a16="http://schemas.microsoft.com/office/drawing/2014/main" xmlns="" id="{4700CFDC-ADC4-42AC-890B-9D0A7FB9515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F9BC84C5-E832-488B-A370-C58F8503360A}"/>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1937516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B8B7DA-456A-4EDE-B076-DEBCC6823C8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91005FF5-7B47-4A73-B783-79CACFB3CDE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F6AA0C5-BF20-4E3B-B3FB-4FDB0718CCA1}"/>
              </a:ext>
            </a:extLst>
          </p:cNvPr>
          <p:cNvSpPr>
            <a:spLocks noGrp="1"/>
          </p:cNvSpPr>
          <p:nvPr>
            <p:ph type="dt" sz="half" idx="10"/>
          </p:nvPr>
        </p:nvSpPr>
        <p:spPr/>
        <p:txBody>
          <a:bodyPr/>
          <a:lstStyle/>
          <a:p>
            <a:fld id="{F3C4767A-EB81-411E-861F-D5C3A311715D}" type="datetimeFigureOut">
              <a:rPr lang="en-GB" smtClean="0"/>
              <a:t>21/02/2018</a:t>
            </a:fld>
            <a:endParaRPr lang="en-GB" dirty="0"/>
          </a:p>
        </p:txBody>
      </p:sp>
      <p:sp>
        <p:nvSpPr>
          <p:cNvPr id="5" name="Footer Placeholder 4">
            <a:extLst>
              <a:ext uri="{FF2B5EF4-FFF2-40B4-BE49-F238E27FC236}">
                <a16:creationId xmlns:a16="http://schemas.microsoft.com/office/drawing/2014/main" xmlns="" id="{2CE233AC-2EBC-4932-877C-D7ACED4C9F0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06489EA8-8E8E-48E9-A03B-3430BFCCCD17}"/>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51695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B797BB-EC01-4A50-8F47-67DC946F88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7776EED-3D04-46A9-8C1B-46838518B8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0F91BCE-012E-4D84-9E15-90C25ECAE735}"/>
              </a:ext>
            </a:extLst>
          </p:cNvPr>
          <p:cNvSpPr>
            <a:spLocks noGrp="1"/>
          </p:cNvSpPr>
          <p:nvPr>
            <p:ph type="dt" sz="half" idx="10"/>
          </p:nvPr>
        </p:nvSpPr>
        <p:spPr/>
        <p:txBody>
          <a:bodyPr/>
          <a:lstStyle/>
          <a:p>
            <a:fld id="{F3C4767A-EB81-411E-861F-D5C3A311715D}" type="datetimeFigureOut">
              <a:rPr lang="en-GB" smtClean="0"/>
              <a:t>21/02/2018</a:t>
            </a:fld>
            <a:endParaRPr lang="en-GB" dirty="0"/>
          </a:p>
        </p:txBody>
      </p:sp>
      <p:sp>
        <p:nvSpPr>
          <p:cNvPr id="5" name="Footer Placeholder 4">
            <a:extLst>
              <a:ext uri="{FF2B5EF4-FFF2-40B4-BE49-F238E27FC236}">
                <a16:creationId xmlns:a16="http://schemas.microsoft.com/office/drawing/2014/main" xmlns="" id="{3BA91854-403F-4354-BF41-46ED431A15E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xmlns="" id="{C4912EC0-6B83-4986-B1B5-CCC91D300662}"/>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221428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C5A1D0-4C4A-4E48-AC1C-089F3B3B10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5AD8514-4C17-4FD4-B84A-ABCB158152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4DC6AE3A-DCD7-4638-82A2-4A18F3F132D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E8F2E577-EBD6-451B-9DE9-06ABC0F63F22}"/>
              </a:ext>
            </a:extLst>
          </p:cNvPr>
          <p:cNvSpPr>
            <a:spLocks noGrp="1"/>
          </p:cNvSpPr>
          <p:nvPr>
            <p:ph type="dt" sz="half" idx="10"/>
          </p:nvPr>
        </p:nvSpPr>
        <p:spPr/>
        <p:txBody>
          <a:bodyPr/>
          <a:lstStyle/>
          <a:p>
            <a:fld id="{F3C4767A-EB81-411E-861F-D5C3A311715D}" type="datetimeFigureOut">
              <a:rPr lang="en-GB" smtClean="0"/>
              <a:t>21/02/2018</a:t>
            </a:fld>
            <a:endParaRPr lang="en-GB" dirty="0"/>
          </a:p>
        </p:txBody>
      </p:sp>
      <p:sp>
        <p:nvSpPr>
          <p:cNvPr id="6" name="Footer Placeholder 5">
            <a:extLst>
              <a:ext uri="{FF2B5EF4-FFF2-40B4-BE49-F238E27FC236}">
                <a16:creationId xmlns:a16="http://schemas.microsoft.com/office/drawing/2014/main" xmlns="" id="{CAB45CD8-9113-42DA-A6AF-6348D9A55F6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46B554B5-5C38-4BFF-B737-B6D7778BC0A0}"/>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3455308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A5A680-CABB-4650-B84E-B97D0420F6D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EC65FC4-1E4A-4FFC-8E33-7AB81C8132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D831976-DFBF-4E32-8368-28E762370B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A6B340A8-77D3-49A5-8988-A9475EABCE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C799E477-D6B4-413A-9523-7635127C94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E94B4D93-F082-4421-91DF-3D4E085A279C}"/>
              </a:ext>
            </a:extLst>
          </p:cNvPr>
          <p:cNvSpPr>
            <a:spLocks noGrp="1"/>
          </p:cNvSpPr>
          <p:nvPr>
            <p:ph type="dt" sz="half" idx="10"/>
          </p:nvPr>
        </p:nvSpPr>
        <p:spPr/>
        <p:txBody>
          <a:bodyPr/>
          <a:lstStyle/>
          <a:p>
            <a:fld id="{F3C4767A-EB81-411E-861F-D5C3A311715D}" type="datetimeFigureOut">
              <a:rPr lang="en-GB" smtClean="0"/>
              <a:t>21/02/2018</a:t>
            </a:fld>
            <a:endParaRPr lang="en-GB" dirty="0"/>
          </a:p>
        </p:txBody>
      </p:sp>
      <p:sp>
        <p:nvSpPr>
          <p:cNvPr id="8" name="Footer Placeholder 7">
            <a:extLst>
              <a:ext uri="{FF2B5EF4-FFF2-40B4-BE49-F238E27FC236}">
                <a16:creationId xmlns:a16="http://schemas.microsoft.com/office/drawing/2014/main" xmlns="" id="{0AC42F33-A58F-4332-9C2F-E6AD2E84D63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xmlns="" id="{F7180E25-A5D6-422C-B53B-2EF68CF70C19}"/>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1163406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A7DBBE-9B1E-474B-A948-08D39CAB179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55AAD43A-103E-4523-B613-8581644CBF59}"/>
              </a:ext>
            </a:extLst>
          </p:cNvPr>
          <p:cNvSpPr>
            <a:spLocks noGrp="1"/>
          </p:cNvSpPr>
          <p:nvPr>
            <p:ph type="dt" sz="half" idx="10"/>
          </p:nvPr>
        </p:nvSpPr>
        <p:spPr/>
        <p:txBody>
          <a:bodyPr/>
          <a:lstStyle/>
          <a:p>
            <a:fld id="{F3C4767A-EB81-411E-861F-D5C3A311715D}" type="datetimeFigureOut">
              <a:rPr lang="en-GB" smtClean="0"/>
              <a:t>21/02/2018</a:t>
            </a:fld>
            <a:endParaRPr lang="en-GB" dirty="0"/>
          </a:p>
        </p:txBody>
      </p:sp>
      <p:sp>
        <p:nvSpPr>
          <p:cNvPr id="4" name="Footer Placeholder 3">
            <a:extLst>
              <a:ext uri="{FF2B5EF4-FFF2-40B4-BE49-F238E27FC236}">
                <a16:creationId xmlns:a16="http://schemas.microsoft.com/office/drawing/2014/main" xmlns="" id="{6F7A4BF2-F436-487B-886B-45F618CFD7B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xmlns="" id="{D392AD45-E93D-4BE4-A6B9-35EA91CD2AA6}"/>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41068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E003BF3-09E9-4F12-AA86-03FBFEB64FAA}"/>
              </a:ext>
            </a:extLst>
          </p:cNvPr>
          <p:cNvSpPr>
            <a:spLocks noGrp="1"/>
          </p:cNvSpPr>
          <p:nvPr>
            <p:ph type="dt" sz="half" idx="10"/>
          </p:nvPr>
        </p:nvSpPr>
        <p:spPr/>
        <p:txBody>
          <a:bodyPr/>
          <a:lstStyle/>
          <a:p>
            <a:fld id="{F3C4767A-EB81-411E-861F-D5C3A311715D}" type="datetimeFigureOut">
              <a:rPr lang="en-GB" smtClean="0"/>
              <a:t>21/02/2018</a:t>
            </a:fld>
            <a:endParaRPr lang="en-GB" dirty="0"/>
          </a:p>
        </p:txBody>
      </p:sp>
      <p:sp>
        <p:nvSpPr>
          <p:cNvPr id="3" name="Footer Placeholder 2">
            <a:extLst>
              <a:ext uri="{FF2B5EF4-FFF2-40B4-BE49-F238E27FC236}">
                <a16:creationId xmlns:a16="http://schemas.microsoft.com/office/drawing/2014/main" xmlns="" id="{D03F784A-7FDA-48B5-B5B8-357F9B13844D}"/>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xmlns="" id="{12726261-B4CE-4BF3-A9F7-D56F46CD3BB3}"/>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888252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82C502-1828-4EEE-9838-ADAC3C8763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D646D56-38E7-4456-960E-849BA3D4B9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DDF049C-1F64-41E5-A052-EDC8C3B200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46BF5E4-C4E3-4148-800F-2B4C7087AF8A}"/>
              </a:ext>
            </a:extLst>
          </p:cNvPr>
          <p:cNvSpPr>
            <a:spLocks noGrp="1"/>
          </p:cNvSpPr>
          <p:nvPr>
            <p:ph type="dt" sz="half" idx="10"/>
          </p:nvPr>
        </p:nvSpPr>
        <p:spPr/>
        <p:txBody>
          <a:bodyPr/>
          <a:lstStyle/>
          <a:p>
            <a:fld id="{F3C4767A-EB81-411E-861F-D5C3A311715D}" type="datetimeFigureOut">
              <a:rPr lang="en-GB" smtClean="0"/>
              <a:t>21/02/2018</a:t>
            </a:fld>
            <a:endParaRPr lang="en-GB" dirty="0"/>
          </a:p>
        </p:txBody>
      </p:sp>
      <p:sp>
        <p:nvSpPr>
          <p:cNvPr id="6" name="Footer Placeholder 5">
            <a:extLst>
              <a:ext uri="{FF2B5EF4-FFF2-40B4-BE49-F238E27FC236}">
                <a16:creationId xmlns:a16="http://schemas.microsoft.com/office/drawing/2014/main" xmlns="" id="{861A031F-BA8E-4F8F-A95D-571AEE583B90}"/>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039C9FBC-D107-49AE-AEC3-DA426D656090}"/>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2523317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F8AAE7-67DA-4405-80DF-4CE92F4B3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F3B63C0E-922D-45A7-90E1-78F668E092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07F36EDF-CE05-4152-ACC0-D6E1654BE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8B5DBD5-875C-4907-AF11-2B2D56A12650}"/>
              </a:ext>
            </a:extLst>
          </p:cNvPr>
          <p:cNvSpPr>
            <a:spLocks noGrp="1"/>
          </p:cNvSpPr>
          <p:nvPr>
            <p:ph type="dt" sz="half" idx="10"/>
          </p:nvPr>
        </p:nvSpPr>
        <p:spPr/>
        <p:txBody>
          <a:bodyPr/>
          <a:lstStyle/>
          <a:p>
            <a:fld id="{F3C4767A-EB81-411E-861F-D5C3A311715D}" type="datetimeFigureOut">
              <a:rPr lang="en-GB" smtClean="0"/>
              <a:t>21/02/2018</a:t>
            </a:fld>
            <a:endParaRPr lang="en-GB" dirty="0"/>
          </a:p>
        </p:txBody>
      </p:sp>
      <p:sp>
        <p:nvSpPr>
          <p:cNvPr id="6" name="Footer Placeholder 5">
            <a:extLst>
              <a:ext uri="{FF2B5EF4-FFF2-40B4-BE49-F238E27FC236}">
                <a16:creationId xmlns:a16="http://schemas.microsoft.com/office/drawing/2014/main" xmlns="" id="{55A2383D-6E49-4D8A-BF17-E6E18859D2F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xmlns="" id="{6B0E47AF-BC78-4BF3-B273-03DEB9A70442}"/>
              </a:ext>
            </a:extLst>
          </p:cNvPr>
          <p:cNvSpPr>
            <a:spLocks noGrp="1"/>
          </p:cNvSpPr>
          <p:nvPr>
            <p:ph type="sldNum" sz="quarter" idx="12"/>
          </p:nvPr>
        </p:nvSpPr>
        <p:spPr/>
        <p:txBody>
          <a:bodyPr/>
          <a:lstStyle/>
          <a:p>
            <a:fld id="{BD0B4450-E0AF-477D-9F60-6191AA5DFA16}" type="slidenum">
              <a:rPr lang="en-GB" smtClean="0"/>
              <a:t>‹#›</a:t>
            </a:fld>
            <a:endParaRPr lang="en-GB" dirty="0"/>
          </a:p>
        </p:txBody>
      </p:sp>
    </p:spTree>
    <p:extLst>
      <p:ext uri="{BB962C8B-B14F-4D97-AF65-F5344CB8AC3E}">
        <p14:creationId xmlns:p14="http://schemas.microsoft.com/office/powerpoint/2010/main" val="515231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548891E-8D91-493F-A2AD-91BDA7375A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6B412A24-9564-4B7A-A5BA-CAB8AB28FD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07C0050-B9C9-4D83-89B8-378F8EA14D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C4767A-EB81-411E-861F-D5C3A311715D}" type="datetimeFigureOut">
              <a:rPr lang="en-GB" smtClean="0"/>
              <a:t>21/02/2018</a:t>
            </a:fld>
            <a:endParaRPr lang="en-GB" dirty="0"/>
          </a:p>
        </p:txBody>
      </p:sp>
      <p:sp>
        <p:nvSpPr>
          <p:cNvPr id="5" name="Footer Placeholder 4">
            <a:extLst>
              <a:ext uri="{FF2B5EF4-FFF2-40B4-BE49-F238E27FC236}">
                <a16:creationId xmlns:a16="http://schemas.microsoft.com/office/drawing/2014/main" xmlns="" id="{330F0632-08B0-4490-B351-2B0B5AD716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xmlns="" id="{B1577C2D-791B-4E2A-B91D-8AF9D37C3B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0B4450-E0AF-477D-9F60-6191AA5DFA16}" type="slidenum">
              <a:rPr lang="en-GB" smtClean="0"/>
              <a:t>‹#›</a:t>
            </a:fld>
            <a:endParaRPr lang="en-GB" dirty="0"/>
          </a:p>
        </p:txBody>
      </p:sp>
    </p:spTree>
    <p:extLst>
      <p:ext uri="{BB962C8B-B14F-4D97-AF65-F5344CB8AC3E}">
        <p14:creationId xmlns:p14="http://schemas.microsoft.com/office/powerpoint/2010/main" val="1837948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1.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oleObject" Target="../embeddings/oleObject1.bin"/><Relationship Id="rId4" Type="http://schemas.openxmlformats.org/officeDocument/2006/relationships/image" Target="../media/image9.emf"/></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5.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 Id="rId9" Type="http://schemas.openxmlformats.org/officeDocument/2006/relationships/image" Target="../media/image15.wmf"/></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6.wmf"/><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130.png"/><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1.png"/><Relationship Id="rId1" Type="http://schemas.openxmlformats.org/officeDocument/2006/relationships/slideLayout" Target="../slideLayouts/slideLayout4.xml"/><Relationship Id="rId5" Type="http://schemas.openxmlformats.org/officeDocument/2006/relationships/image" Target="../media/image81.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EBF021-3ADE-4768-BC5B-58B739E5F271}"/>
              </a:ext>
            </a:extLst>
          </p:cNvPr>
          <p:cNvSpPr>
            <a:spLocks noGrp="1"/>
          </p:cNvSpPr>
          <p:nvPr>
            <p:ph type="ctrTitle"/>
          </p:nvPr>
        </p:nvSpPr>
        <p:spPr/>
        <p:txBody>
          <a:bodyPr/>
          <a:lstStyle/>
          <a:p>
            <a:r>
              <a:rPr lang="en-GB" dirty="0"/>
              <a:t>Methods of Industrial Mathematics </a:t>
            </a:r>
          </a:p>
        </p:txBody>
      </p:sp>
      <p:sp>
        <p:nvSpPr>
          <p:cNvPr id="3" name="Subtitle 2">
            <a:extLst>
              <a:ext uri="{FF2B5EF4-FFF2-40B4-BE49-F238E27FC236}">
                <a16:creationId xmlns:a16="http://schemas.microsoft.com/office/drawing/2014/main" xmlns="" id="{441B61C9-E84D-488A-B878-0444E55C1092}"/>
              </a:ext>
            </a:extLst>
          </p:cNvPr>
          <p:cNvSpPr>
            <a:spLocks noGrp="1"/>
          </p:cNvSpPr>
          <p:nvPr>
            <p:ph type="subTitle" idx="1"/>
          </p:nvPr>
        </p:nvSpPr>
        <p:spPr>
          <a:xfrm>
            <a:off x="1600840" y="3993923"/>
            <a:ext cx="9144000" cy="1655762"/>
          </a:xfrm>
        </p:spPr>
        <p:txBody>
          <a:bodyPr>
            <a:normAutofit fontScale="55000" lnSpcReduction="20000"/>
          </a:bodyPr>
          <a:lstStyle/>
          <a:p>
            <a:r>
              <a:rPr lang="en-GB" sz="4100" dirty="0"/>
              <a:t>Extended LTCC Advanced Course – Feb-Mar 2018 </a:t>
            </a:r>
          </a:p>
          <a:p>
            <a:endParaRPr lang="en-GB" sz="4100" dirty="0"/>
          </a:p>
          <a:p>
            <a:r>
              <a:rPr lang="en-GB" sz="4100" dirty="0"/>
              <a:t>John Curtis, UCL Mathematics </a:t>
            </a:r>
            <a:r>
              <a:rPr lang="en-GB" sz="4100" dirty="0" smtClean="0"/>
              <a:t>Department</a:t>
            </a:r>
          </a:p>
          <a:p>
            <a:endParaRPr lang="en-GB" dirty="0"/>
          </a:p>
          <a:p>
            <a:r>
              <a:rPr lang="en-US" dirty="0"/>
              <a:t>© British Crown Owned </a:t>
            </a:r>
            <a:r>
              <a:rPr lang="en-US"/>
              <a:t>Copyright </a:t>
            </a:r>
            <a:r>
              <a:rPr lang="en-US" smtClean="0"/>
              <a:t>2018/AWE</a:t>
            </a:r>
            <a:r>
              <a:rPr lang="en-US" dirty="0"/>
              <a:t>.</a:t>
            </a:r>
            <a:endParaRPr lang="en-GB" dirty="0"/>
          </a:p>
          <a:p>
            <a:endParaRPr lang="en-GB" dirty="0"/>
          </a:p>
        </p:txBody>
      </p:sp>
    </p:spTree>
    <p:extLst>
      <p:ext uri="{BB962C8B-B14F-4D97-AF65-F5344CB8AC3E}">
        <p14:creationId xmlns:p14="http://schemas.microsoft.com/office/powerpoint/2010/main" val="1670205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42DAEA-FD56-4DF2-8C3C-509160EFC8BB}"/>
              </a:ext>
            </a:extLst>
          </p:cNvPr>
          <p:cNvSpPr>
            <a:spLocks noGrp="1"/>
          </p:cNvSpPr>
          <p:nvPr>
            <p:ph type="title"/>
          </p:nvPr>
        </p:nvSpPr>
        <p:spPr/>
        <p:txBody>
          <a:bodyPr/>
          <a:lstStyle/>
          <a:p>
            <a:r>
              <a:rPr lang="en-GB" b="1" dirty="0">
                <a:solidFill>
                  <a:schemeClr val="accent1"/>
                </a:solidFill>
              </a:rPr>
              <a:t>Spacecraft Dynamics </a:t>
            </a:r>
            <a:r>
              <a:rPr lang="en-GB" dirty="0"/>
              <a:t/>
            </a:r>
            <a:br>
              <a:rPr lang="en-GB" dirty="0"/>
            </a:br>
            <a:r>
              <a:rPr lang="en-GB" dirty="0"/>
              <a:t>Frame Definitions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8A062ABF-2079-42CD-999F-D26922092B55}"/>
                  </a:ext>
                </a:extLst>
              </p:cNvPr>
              <p:cNvSpPr>
                <a:spLocks noGrp="1"/>
              </p:cNvSpPr>
              <p:nvPr>
                <p:ph idx="1"/>
              </p:nvPr>
            </p:nvSpPr>
            <p:spPr>
              <a:xfrm>
                <a:off x="838200" y="1825625"/>
                <a:ext cx="10515600" cy="4351338"/>
              </a:xfrm>
            </p:spPr>
            <p:txBody>
              <a:bodyPr>
                <a:normAutofit/>
              </a:bodyPr>
              <a:lstStyle/>
              <a:p>
                <a:r>
                  <a:rPr lang="en-GB" dirty="0"/>
                  <a:t>Simplest satellite is a rigid body. </a:t>
                </a:r>
              </a:p>
              <a:p>
                <a:r>
                  <a:rPr lang="en-GB" dirty="0"/>
                  <a:t>Let the c. of g. be at position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3</m:t>
                            </m:r>
                          </m:sub>
                        </m:sSub>
                      </m:e>
                    </m:d>
                    <m:r>
                      <a:rPr lang="en-GB" b="0" i="1" smtClean="0">
                        <a:latin typeface="Cambria Math" panose="02040503050406030204" pitchFamily="18" charset="0"/>
                      </a:rPr>
                      <m:t> </m:t>
                    </m:r>
                  </m:oMath>
                </a14:m>
                <a:r>
                  <a:rPr lang="en-GB" dirty="0"/>
                  <a:t>in fixed co-ordinates.</a:t>
                </a:r>
              </a:p>
              <a:p>
                <a:r>
                  <a:rPr lang="en-GB" dirty="0"/>
                  <a:t>Let </a:t>
                </a:r>
                <a14:m>
                  <m:oMath xmlns:m="http://schemas.openxmlformats.org/officeDocument/2006/math">
                    <m:d>
                      <m:dPr>
                        <m:begChr m:val="{"/>
                        <m:endChr m:val="}"/>
                        <m:ctrlPr>
                          <a:rPr lang="en-GB" i="1" smtClean="0">
                            <a:latin typeface="Cambria Math" panose="02040503050406030204" pitchFamily="18" charset="0"/>
                          </a:rPr>
                        </m:ctrlPr>
                      </m:dPr>
                      <m:e>
                        <m:sSubSup>
                          <m:sSubSupPr>
                            <m:ctrlPr>
                              <a:rPr lang="en-GB"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1</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2</m:t>
                            </m:r>
                          </m:sub>
                          <m:sup>
                            <m:r>
                              <a:rPr lang="en-GB" b="0" i="1" smtClean="0">
                                <a:latin typeface="Cambria Math" panose="02040503050406030204" pitchFamily="18" charset="0"/>
                              </a:rPr>
                              <m:t>′</m:t>
                            </m:r>
                          </m:sup>
                        </m:sSubSup>
                        <m:r>
                          <a:rPr lang="en-GB" b="0" i="1" smtClean="0">
                            <a:latin typeface="Cambria Math" panose="02040503050406030204" pitchFamily="18" charset="0"/>
                          </a:rPr>
                          <m:t>,</m:t>
                        </m:r>
                        <m:sSubSup>
                          <m:sSubSupPr>
                            <m:ctrlPr>
                              <a:rPr lang="en-GB" b="0" i="1" smtClean="0">
                                <a:latin typeface="Cambria Math" panose="02040503050406030204" pitchFamily="18" charset="0"/>
                              </a:rPr>
                            </m:ctrlPr>
                          </m:sSubSupPr>
                          <m:e>
                            <m:r>
                              <a:rPr lang="en-GB" b="0" i="1" smtClean="0">
                                <a:latin typeface="Cambria Math" panose="02040503050406030204" pitchFamily="18" charset="0"/>
                              </a:rPr>
                              <m:t>𝑥</m:t>
                            </m:r>
                          </m:e>
                          <m:sub>
                            <m:r>
                              <a:rPr lang="en-GB" b="0" i="1" smtClean="0">
                                <a:latin typeface="Cambria Math" panose="02040503050406030204" pitchFamily="18" charset="0"/>
                              </a:rPr>
                              <m:t>3</m:t>
                            </m:r>
                          </m:sub>
                          <m:sup>
                            <m:r>
                              <a:rPr lang="en-GB" b="0" i="1" smtClean="0">
                                <a:latin typeface="Cambria Math" panose="02040503050406030204" pitchFamily="18" charset="0"/>
                              </a:rPr>
                              <m:t>′</m:t>
                            </m:r>
                          </m:sup>
                        </m:sSubSup>
                      </m:e>
                    </m:d>
                  </m:oMath>
                </a14:m>
                <a:r>
                  <a:rPr lang="en-GB" dirty="0"/>
                  <a:t> be body-fixed (</a:t>
                </a:r>
                <a:r>
                  <a:rPr lang="en-GB" i="1" dirty="0"/>
                  <a:t>i.e.</a:t>
                </a:r>
                <a:r>
                  <a:rPr lang="en-GB" dirty="0"/>
                  <a:t> translating and rotating) co-ordinates.</a:t>
                </a:r>
              </a:p>
              <a:p>
                <a:pPr marL="0" indent="0">
                  <a:buNone/>
                </a:pPr>
                <a:endParaRPr lang="en-GB" dirty="0"/>
              </a:p>
            </p:txBody>
          </p:sp>
        </mc:Choice>
        <mc:Fallback xmlns="">
          <p:sp>
            <p:nvSpPr>
              <p:cNvPr id="3" name="Content Placeholder 2">
                <a:extLst>
                  <a:ext uri="{FF2B5EF4-FFF2-40B4-BE49-F238E27FC236}">
                    <a16:creationId xmlns:a16="http://schemas.microsoft.com/office/drawing/2014/main" id="{8A062ABF-2079-42CD-999F-D26922092B55}"/>
                  </a:ext>
                </a:extLst>
              </p:cNvPr>
              <p:cNvSpPr>
                <a:spLocks noGrp="1" noRot="1" noChangeAspect="1" noMove="1" noResize="1" noEditPoints="1" noAdjustHandles="1" noChangeArrowheads="1" noChangeShapeType="1" noTextEdit="1"/>
              </p:cNvSpPr>
              <p:nvPr>
                <p:ph idx="1"/>
              </p:nvPr>
            </p:nvSpPr>
            <p:spPr>
              <a:xfrm>
                <a:off x="838200" y="1825625"/>
                <a:ext cx="10515600" cy="4351338"/>
              </a:xfrm>
              <a:blipFill>
                <a:blip r:embed="rId2"/>
                <a:stretch>
                  <a:fillRect l="-1043" t="-2241"/>
                </a:stretch>
              </a:blipFill>
            </p:spPr>
            <p:txBody>
              <a:bodyPr/>
              <a:lstStyle/>
              <a:p>
                <a:r>
                  <a:rPr lang="en-GB">
                    <a:noFill/>
                  </a:rPr>
                  <a:t> </a:t>
                </a:r>
              </a:p>
            </p:txBody>
          </p:sp>
        </mc:Fallback>
      </mc:AlternateContent>
      <p:sp>
        <p:nvSpPr>
          <p:cNvPr id="12" name="Cube 11">
            <a:extLst>
              <a:ext uri="{FF2B5EF4-FFF2-40B4-BE49-F238E27FC236}">
                <a16:creationId xmlns:a16="http://schemas.microsoft.com/office/drawing/2014/main" xmlns="" id="{AE53F2F1-7E94-435B-B11E-01E63BFDB734}"/>
              </a:ext>
            </a:extLst>
          </p:cNvPr>
          <p:cNvSpPr/>
          <p:nvPr/>
        </p:nvSpPr>
        <p:spPr>
          <a:xfrm rot="2345046">
            <a:off x="6825976" y="4368349"/>
            <a:ext cx="1464235" cy="1156728"/>
          </a:xfrm>
          <a:prstGeom prst="cube">
            <a:avLst/>
          </a:prstGeom>
          <a:solidFill>
            <a:srgbClr val="FF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xmlns="" id="{199A9BBC-D34A-4656-9578-65544D7DA5D5}"/>
              </a:ext>
            </a:extLst>
          </p:cNvPr>
          <p:cNvCxnSpPr>
            <a:cxnSpLocks/>
          </p:cNvCxnSpPr>
          <p:nvPr/>
        </p:nvCxnSpPr>
        <p:spPr>
          <a:xfrm flipV="1">
            <a:off x="7431015" y="3493267"/>
            <a:ext cx="1060000" cy="14534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xmlns="" id="{AB768FBD-426A-4402-AF5E-92C9AC30EFDB}"/>
              </a:ext>
            </a:extLst>
          </p:cNvPr>
          <p:cNvCxnSpPr>
            <a:cxnSpLocks/>
          </p:cNvCxnSpPr>
          <p:nvPr/>
        </p:nvCxnSpPr>
        <p:spPr>
          <a:xfrm flipV="1">
            <a:off x="7431014" y="4716463"/>
            <a:ext cx="1845303" cy="2302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xmlns="" id="{3F43E2B8-671E-4593-862F-9CFB2C225961}"/>
              </a:ext>
            </a:extLst>
          </p:cNvPr>
          <p:cNvCxnSpPr>
            <a:cxnSpLocks/>
          </p:cNvCxnSpPr>
          <p:nvPr/>
        </p:nvCxnSpPr>
        <p:spPr>
          <a:xfrm>
            <a:off x="7390574" y="4946712"/>
            <a:ext cx="1474761" cy="12302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xmlns="" id="{07EDD802-DFCA-4538-B7C1-3072760E3855}"/>
                  </a:ext>
                </a:extLst>
              </p:cNvPr>
              <p:cNvSpPr txBox="1"/>
              <p:nvPr/>
            </p:nvSpPr>
            <p:spPr>
              <a:xfrm>
                <a:off x="8865335" y="5964580"/>
                <a:ext cx="56303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400" i="1" smtClean="0">
                              <a:solidFill>
                                <a:srgbClr val="FF0000"/>
                              </a:solidFill>
                              <a:latin typeface="Cambria Math" panose="02040503050406030204" pitchFamily="18" charset="0"/>
                            </a:rPr>
                          </m:ctrlPr>
                        </m:sSubSupPr>
                        <m:e>
                          <m:r>
                            <a:rPr lang="en-GB" sz="2400" b="0" i="1" smtClean="0">
                              <a:solidFill>
                                <a:srgbClr val="FF0000"/>
                              </a:solidFill>
                              <a:latin typeface="Cambria Math" panose="02040503050406030204" pitchFamily="18" charset="0"/>
                            </a:rPr>
                            <m:t>𝑥</m:t>
                          </m:r>
                        </m:e>
                        <m:sub>
                          <m:r>
                            <a:rPr lang="en-GB" sz="2400" b="0" i="1" smtClean="0">
                              <a:solidFill>
                                <a:srgbClr val="FF0000"/>
                              </a:solidFill>
                              <a:latin typeface="Cambria Math" panose="02040503050406030204" pitchFamily="18" charset="0"/>
                            </a:rPr>
                            <m:t>1</m:t>
                          </m:r>
                        </m:sub>
                        <m:sup>
                          <m:r>
                            <a:rPr lang="en-GB" sz="2400" b="0" i="1" smtClean="0">
                              <a:solidFill>
                                <a:srgbClr val="FF0000"/>
                              </a:solidFill>
                              <a:latin typeface="Cambria Math" panose="02040503050406030204" pitchFamily="18" charset="0"/>
                            </a:rPr>
                            <m:t>′</m:t>
                          </m:r>
                        </m:sup>
                      </m:sSubSup>
                    </m:oMath>
                  </m:oMathPara>
                </a14:m>
                <a:endParaRPr lang="en-GB" sz="2400" dirty="0"/>
              </a:p>
            </p:txBody>
          </p:sp>
        </mc:Choice>
        <mc:Fallback xmlns="">
          <p:sp>
            <p:nvSpPr>
              <p:cNvPr id="30" name="TextBox 29">
                <a:extLst>
                  <a:ext uri="{FF2B5EF4-FFF2-40B4-BE49-F238E27FC236}">
                    <a16:creationId xmlns:a16="http://schemas.microsoft.com/office/drawing/2014/main" id="{07EDD802-DFCA-4538-B7C1-3072760E3855}"/>
                  </a:ext>
                </a:extLst>
              </p:cNvPr>
              <p:cNvSpPr txBox="1">
                <a:spLocks noRot="1" noChangeAspect="1" noMove="1" noResize="1" noEditPoints="1" noAdjustHandles="1" noChangeArrowheads="1" noChangeShapeType="1" noTextEdit="1"/>
              </p:cNvSpPr>
              <p:nvPr/>
            </p:nvSpPr>
            <p:spPr>
              <a:xfrm>
                <a:off x="8865335" y="5964580"/>
                <a:ext cx="563039" cy="369332"/>
              </a:xfrm>
              <a:prstGeom prst="rect">
                <a:avLst/>
              </a:prstGeom>
              <a:blipFill>
                <a:blip r:embed="rId3"/>
                <a:stretch>
                  <a:fillRect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xmlns="" id="{C855C3F1-BEBF-43E6-873F-FE7643DD65D9}"/>
                  </a:ext>
                </a:extLst>
              </p:cNvPr>
              <p:cNvSpPr txBox="1"/>
              <p:nvPr/>
            </p:nvSpPr>
            <p:spPr>
              <a:xfrm>
                <a:off x="9347007" y="4496294"/>
                <a:ext cx="56303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400" i="1" smtClean="0">
                              <a:solidFill>
                                <a:srgbClr val="FF0000"/>
                              </a:solidFill>
                              <a:latin typeface="Cambria Math" panose="02040503050406030204" pitchFamily="18" charset="0"/>
                            </a:rPr>
                          </m:ctrlPr>
                        </m:sSubSupPr>
                        <m:e>
                          <m:r>
                            <a:rPr lang="en-GB" sz="2400" b="0" i="1" smtClean="0">
                              <a:solidFill>
                                <a:srgbClr val="FF0000"/>
                              </a:solidFill>
                              <a:latin typeface="Cambria Math" panose="02040503050406030204" pitchFamily="18" charset="0"/>
                            </a:rPr>
                            <m:t>𝑥</m:t>
                          </m:r>
                        </m:e>
                        <m:sub>
                          <m:r>
                            <a:rPr lang="en-GB" sz="2400" b="0" i="1" smtClean="0">
                              <a:solidFill>
                                <a:srgbClr val="FF0000"/>
                              </a:solidFill>
                              <a:latin typeface="Cambria Math" panose="02040503050406030204" pitchFamily="18" charset="0"/>
                            </a:rPr>
                            <m:t>2</m:t>
                          </m:r>
                        </m:sub>
                        <m:sup>
                          <m:r>
                            <a:rPr lang="en-GB" sz="2400" b="0" i="1" smtClean="0">
                              <a:solidFill>
                                <a:srgbClr val="FF0000"/>
                              </a:solidFill>
                              <a:latin typeface="Cambria Math" panose="02040503050406030204" pitchFamily="18" charset="0"/>
                            </a:rPr>
                            <m:t>′</m:t>
                          </m:r>
                        </m:sup>
                      </m:sSubSup>
                    </m:oMath>
                  </m:oMathPara>
                </a14:m>
                <a:endParaRPr lang="en-GB" sz="2400" dirty="0"/>
              </a:p>
            </p:txBody>
          </p:sp>
        </mc:Choice>
        <mc:Fallback xmlns="">
          <p:sp>
            <p:nvSpPr>
              <p:cNvPr id="31" name="TextBox 30">
                <a:extLst>
                  <a:ext uri="{FF2B5EF4-FFF2-40B4-BE49-F238E27FC236}">
                    <a16:creationId xmlns:a16="http://schemas.microsoft.com/office/drawing/2014/main" id="{C855C3F1-BEBF-43E6-873F-FE7643DD65D9}"/>
                  </a:ext>
                </a:extLst>
              </p:cNvPr>
              <p:cNvSpPr txBox="1">
                <a:spLocks noRot="1" noChangeAspect="1" noMove="1" noResize="1" noEditPoints="1" noAdjustHandles="1" noChangeArrowheads="1" noChangeShapeType="1" noTextEdit="1"/>
              </p:cNvSpPr>
              <p:nvPr/>
            </p:nvSpPr>
            <p:spPr>
              <a:xfrm>
                <a:off x="9347007" y="4496294"/>
                <a:ext cx="563039" cy="369332"/>
              </a:xfrm>
              <a:prstGeom prst="rect">
                <a:avLst/>
              </a:prstGeom>
              <a:blipFill>
                <a:blip r:embed="rId4"/>
                <a:stretch>
                  <a:fillRect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xmlns="" id="{8C662538-4E12-46DA-8767-74421E47FC1A}"/>
                  </a:ext>
                </a:extLst>
              </p:cNvPr>
              <p:cNvSpPr txBox="1"/>
              <p:nvPr/>
            </p:nvSpPr>
            <p:spPr>
              <a:xfrm>
                <a:off x="8508527" y="3478428"/>
                <a:ext cx="56303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GB" sz="2400" i="1" smtClean="0">
                              <a:solidFill>
                                <a:srgbClr val="FF0000"/>
                              </a:solidFill>
                              <a:latin typeface="Cambria Math" panose="02040503050406030204" pitchFamily="18" charset="0"/>
                            </a:rPr>
                          </m:ctrlPr>
                        </m:sSubSupPr>
                        <m:e>
                          <m:r>
                            <a:rPr lang="en-GB" sz="2400" b="0" i="1" smtClean="0">
                              <a:solidFill>
                                <a:srgbClr val="FF0000"/>
                              </a:solidFill>
                              <a:latin typeface="Cambria Math" panose="02040503050406030204" pitchFamily="18" charset="0"/>
                            </a:rPr>
                            <m:t>𝑥</m:t>
                          </m:r>
                        </m:e>
                        <m:sub>
                          <m:r>
                            <a:rPr lang="en-GB" sz="2400" b="0" i="1" smtClean="0">
                              <a:solidFill>
                                <a:srgbClr val="FF0000"/>
                              </a:solidFill>
                              <a:latin typeface="Cambria Math" panose="02040503050406030204" pitchFamily="18" charset="0"/>
                            </a:rPr>
                            <m:t>3</m:t>
                          </m:r>
                        </m:sub>
                        <m:sup>
                          <m:r>
                            <a:rPr lang="en-GB" sz="2400" b="0" i="1" smtClean="0">
                              <a:solidFill>
                                <a:srgbClr val="FF0000"/>
                              </a:solidFill>
                              <a:latin typeface="Cambria Math" panose="02040503050406030204" pitchFamily="18" charset="0"/>
                            </a:rPr>
                            <m:t>′</m:t>
                          </m:r>
                        </m:sup>
                      </m:sSubSup>
                    </m:oMath>
                  </m:oMathPara>
                </a14:m>
                <a:endParaRPr lang="en-GB" sz="2400" dirty="0"/>
              </a:p>
            </p:txBody>
          </p:sp>
        </mc:Choice>
        <mc:Fallback xmlns="">
          <p:sp>
            <p:nvSpPr>
              <p:cNvPr id="32" name="TextBox 31">
                <a:extLst>
                  <a:ext uri="{FF2B5EF4-FFF2-40B4-BE49-F238E27FC236}">
                    <a16:creationId xmlns:a16="http://schemas.microsoft.com/office/drawing/2014/main" id="{8C662538-4E12-46DA-8767-74421E47FC1A}"/>
                  </a:ext>
                </a:extLst>
              </p:cNvPr>
              <p:cNvSpPr txBox="1">
                <a:spLocks noRot="1" noChangeAspect="1" noMove="1" noResize="1" noEditPoints="1" noAdjustHandles="1" noChangeArrowheads="1" noChangeShapeType="1" noTextEdit="1"/>
              </p:cNvSpPr>
              <p:nvPr/>
            </p:nvSpPr>
            <p:spPr>
              <a:xfrm>
                <a:off x="8508527" y="3478428"/>
                <a:ext cx="563039" cy="369332"/>
              </a:xfrm>
              <a:prstGeom prst="rect">
                <a:avLst/>
              </a:prstGeom>
              <a:blipFill>
                <a:blip r:embed="rId5"/>
                <a:stretch>
                  <a:fillRect b="-16667"/>
                </a:stretch>
              </a:blipFill>
            </p:spPr>
            <p:txBody>
              <a:bodyPr/>
              <a:lstStyle/>
              <a:p>
                <a:r>
                  <a:rPr lang="en-GB">
                    <a:noFill/>
                  </a:rPr>
                  <a:t> </a:t>
                </a:r>
              </a:p>
            </p:txBody>
          </p:sp>
        </mc:Fallback>
      </mc:AlternateContent>
      <p:grpSp>
        <p:nvGrpSpPr>
          <p:cNvPr id="38" name="Group 37">
            <a:extLst>
              <a:ext uri="{FF2B5EF4-FFF2-40B4-BE49-F238E27FC236}">
                <a16:creationId xmlns:a16="http://schemas.microsoft.com/office/drawing/2014/main" xmlns="" id="{1847027B-9D63-48C0-8227-F50841EE04F0}"/>
              </a:ext>
            </a:extLst>
          </p:cNvPr>
          <p:cNvGrpSpPr/>
          <p:nvPr/>
        </p:nvGrpSpPr>
        <p:grpSpPr>
          <a:xfrm>
            <a:off x="1403329" y="3958958"/>
            <a:ext cx="2738116" cy="2587337"/>
            <a:chOff x="1403329" y="3958958"/>
            <a:chExt cx="2738116" cy="2587337"/>
          </a:xfrm>
        </p:grpSpPr>
        <p:cxnSp>
          <p:nvCxnSpPr>
            <p:cNvPr id="5" name="Straight Arrow Connector 4">
              <a:extLst>
                <a:ext uri="{FF2B5EF4-FFF2-40B4-BE49-F238E27FC236}">
                  <a16:creationId xmlns:a16="http://schemas.microsoft.com/office/drawing/2014/main" xmlns="" id="{3F1D25A8-9C20-4FE2-8D49-F9D31F0E1E0C}"/>
                </a:ext>
              </a:extLst>
            </p:cNvPr>
            <p:cNvCxnSpPr>
              <a:cxnSpLocks/>
            </p:cNvCxnSpPr>
            <p:nvPr/>
          </p:nvCxnSpPr>
          <p:spPr>
            <a:xfrm flipV="1">
              <a:off x="2029162" y="4243380"/>
              <a:ext cx="0" cy="17989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96BFC1E6-1855-4869-9A53-D2008AF2CF3F}"/>
                </a:ext>
              </a:extLst>
            </p:cNvPr>
            <p:cNvCxnSpPr>
              <a:cxnSpLocks/>
            </p:cNvCxnSpPr>
            <p:nvPr/>
          </p:nvCxnSpPr>
          <p:spPr>
            <a:xfrm flipV="1">
              <a:off x="2015941" y="4586278"/>
              <a:ext cx="1361808" cy="14560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6508A33F-94CB-46D6-A601-9F8B6605409F}"/>
                </a:ext>
              </a:extLst>
            </p:cNvPr>
            <p:cNvCxnSpPr>
              <a:cxnSpLocks/>
            </p:cNvCxnSpPr>
            <p:nvPr/>
          </p:nvCxnSpPr>
          <p:spPr>
            <a:xfrm>
              <a:off x="2015941" y="6042298"/>
              <a:ext cx="1941834"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xmlns="" id="{22D4EE6E-B501-48BD-8F72-1B65E70D9382}"/>
                    </a:ext>
                  </a:extLst>
                </p:cNvPr>
                <p:cNvSpPr txBox="1"/>
                <p:nvPr/>
              </p:nvSpPr>
              <p:spPr>
                <a:xfrm>
                  <a:off x="3872333" y="6176963"/>
                  <a:ext cx="269112"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𝑥</m:t>
                            </m:r>
                          </m:e>
                          <m:sub>
                            <m:r>
                              <a:rPr lang="en-GB" sz="2400" b="0" i="1" smtClean="0">
                                <a:latin typeface="Cambria Math" panose="02040503050406030204" pitchFamily="18" charset="0"/>
                              </a:rPr>
                              <m:t>1</m:t>
                            </m:r>
                          </m:sub>
                        </m:sSub>
                      </m:oMath>
                    </m:oMathPara>
                  </a14:m>
                  <a:endParaRPr lang="en-GB" sz="2400" dirty="0"/>
                </a:p>
              </p:txBody>
            </p:sp>
          </mc:Choice>
          <mc:Fallback xmlns="">
            <p:sp>
              <p:nvSpPr>
                <p:cNvPr id="27" name="TextBox 26">
                  <a:extLst>
                    <a:ext uri="{FF2B5EF4-FFF2-40B4-BE49-F238E27FC236}">
                      <a16:creationId xmlns:a16="http://schemas.microsoft.com/office/drawing/2014/main" id="{22D4EE6E-B501-48BD-8F72-1B65E70D9382}"/>
                    </a:ext>
                  </a:extLst>
                </p:cNvPr>
                <p:cNvSpPr txBox="1">
                  <a:spLocks noRot="1" noChangeAspect="1" noMove="1" noResize="1" noEditPoints="1" noAdjustHandles="1" noChangeArrowheads="1" noChangeShapeType="1" noTextEdit="1"/>
                </p:cNvSpPr>
                <p:nvPr/>
              </p:nvSpPr>
              <p:spPr>
                <a:xfrm>
                  <a:off x="3872333" y="6176963"/>
                  <a:ext cx="269112" cy="369332"/>
                </a:xfrm>
                <a:prstGeom prst="rect">
                  <a:avLst/>
                </a:prstGeom>
                <a:blipFill>
                  <a:blip r:embed="rId6"/>
                  <a:stretch>
                    <a:fillRect l="-27273" r="-34091"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xmlns="" id="{B6121CDC-22EE-49A7-8A79-6DF987B18405}"/>
                    </a:ext>
                  </a:extLst>
                </p:cNvPr>
                <p:cNvSpPr txBox="1"/>
                <p:nvPr/>
              </p:nvSpPr>
              <p:spPr>
                <a:xfrm>
                  <a:off x="3488880" y="4355245"/>
                  <a:ext cx="3720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𝑥</m:t>
                            </m:r>
                          </m:e>
                          <m:sub>
                            <m:r>
                              <a:rPr lang="en-GB" sz="2400" b="0" i="1" smtClean="0">
                                <a:latin typeface="Cambria Math" panose="02040503050406030204" pitchFamily="18" charset="0"/>
                              </a:rPr>
                              <m:t>2</m:t>
                            </m:r>
                          </m:sub>
                        </m:sSub>
                      </m:oMath>
                    </m:oMathPara>
                  </a14:m>
                  <a:endParaRPr lang="en-GB" sz="2400" dirty="0"/>
                </a:p>
              </p:txBody>
            </p:sp>
          </mc:Choice>
          <mc:Fallback xmlns="">
            <p:sp>
              <p:nvSpPr>
                <p:cNvPr id="28" name="TextBox 27">
                  <a:extLst>
                    <a:ext uri="{FF2B5EF4-FFF2-40B4-BE49-F238E27FC236}">
                      <a16:creationId xmlns:a16="http://schemas.microsoft.com/office/drawing/2014/main" id="{B6121CDC-22EE-49A7-8A79-6DF987B18405}"/>
                    </a:ext>
                  </a:extLst>
                </p:cNvPr>
                <p:cNvSpPr txBox="1">
                  <a:spLocks noRot="1" noChangeAspect="1" noMove="1" noResize="1" noEditPoints="1" noAdjustHandles="1" noChangeArrowheads="1" noChangeShapeType="1" noTextEdit="1"/>
                </p:cNvSpPr>
                <p:nvPr/>
              </p:nvSpPr>
              <p:spPr>
                <a:xfrm>
                  <a:off x="3488880" y="4355245"/>
                  <a:ext cx="372025" cy="369332"/>
                </a:xfrm>
                <a:prstGeom prst="rect">
                  <a:avLst/>
                </a:prstGeom>
                <a:blipFill>
                  <a:blip r:embed="rId7"/>
                  <a:stretch>
                    <a:fillRect l="-9836" r="-8197"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xmlns="" id="{8FA19320-689E-4144-BD47-13638882EBD7}"/>
                    </a:ext>
                  </a:extLst>
                </p:cNvPr>
                <p:cNvSpPr txBox="1"/>
                <p:nvPr/>
              </p:nvSpPr>
              <p:spPr>
                <a:xfrm>
                  <a:off x="2086195" y="3958958"/>
                  <a:ext cx="37202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i="1" smtClean="0">
                                <a:latin typeface="Cambria Math" panose="02040503050406030204" pitchFamily="18" charset="0"/>
                              </a:rPr>
                            </m:ctrlPr>
                          </m:sSubPr>
                          <m:e>
                            <m:r>
                              <a:rPr lang="en-GB" sz="2400" b="0" i="1" smtClean="0">
                                <a:latin typeface="Cambria Math" panose="02040503050406030204" pitchFamily="18" charset="0"/>
                              </a:rPr>
                              <m:t>𝑥</m:t>
                            </m:r>
                          </m:e>
                          <m:sub>
                            <m:r>
                              <a:rPr lang="en-GB" sz="2400" b="0" i="1" smtClean="0">
                                <a:latin typeface="Cambria Math" panose="02040503050406030204" pitchFamily="18" charset="0"/>
                              </a:rPr>
                              <m:t>3</m:t>
                            </m:r>
                          </m:sub>
                        </m:sSub>
                      </m:oMath>
                    </m:oMathPara>
                  </a14:m>
                  <a:endParaRPr lang="en-GB" sz="2400" dirty="0"/>
                </a:p>
              </p:txBody>
            </p:sp>
          </mc:Choice>
          <mc:Fallback xmlns="">
            <p:sp>
              <p:nvSpPr>
                <p:cNvPr id="29" name="TextBox 28">
                  <a:extLst>
                    <a:ext uri="{FF2B5EF4-FFF2-40B4-BE49-F238E27FC236}">
                      <a16:creationId xmlns:a16="http://schemas.microsoft.com/office/drawing/2014/main" id="{8FA19320-689E-4144-BD47-13638882EBD7}"/>
                    </a:ext>
                  </a:extLst>
                </p:cNvPr>
                <p:cNvSpPr txBox="1">
                  <a:spLocks noRot="1" noChangeAspect="1" noMove="1" noResize="1" noEditPoints="1" noAdjustHandles="1" noChangeArrowheads="1" noChangeShapeType="1" noTextEdit="1"/>
                </p:cNvSpPr>
                <p:nvPr/>
              </p:nvSpPr>
              <p:spPr>
                <a:xfrm>
                  <a:off x="2086195" y="3958958"/>
                  <a:ext cx="372025" cy="369332"/>
                </a:xfrm>
                <a:prstGeom prst="rect">
                  <a:avLst/>
                </a:prstGeom>
                <a:blipFill>
                  <a:blip r:embed="rId8"/>
                  <a:stretch>
                    <a:fillRect l="-9836" r="-8197" b="-13115"/>
                  </a:stretch>
                </a:blipFill>
              </p:spPr>
              <p:txBody>
                <a:bodyPr/>
                <a:lstStyle/>
                <a:p>
                  <a:r>
                    <a:rPr lang="en-GB">
                      <a:noFill/>
                    </a:rPr>
                    <a:t> </a:t>
                  </a:r>
                </a:p>
              </p:txBody>
            </p:sp>
          </mc:Fallback>
        </mc:AlternateContent>
        <p:sp>
          <p:nvSpPr>
            <p:cNvPr id="33" name="Cube 32">
              <a:extLst>
                <a:ext uri="{FF2B5EF4-FFF2-40B4-BE49-F238E27FC236}">
                  <a16:creationId xmlns:a16="http://schemas.microsoft.com/office/drawing/2014/main" xmlns="" id="{21B0457E-2799-4E48-A01E-2BED9D44C328}"/>
                </a:ext>
              </a:extLst>
            </p:cNvPr>
            <p:cNvSpPr/>
            <p:nvPr/>
          </p:nvSpPr>
          <p:spPr>
            <a:xfrm>
              <a:off x="1403329" y="5292026"/>
              <a:ext cx="1464235" cy="1156728"/>
            </a:xfrm>
            <a:prstGeom prst="cube">
              <a:avLst/>
            </a:prstGeom>
            <a:solidFill>
              <a:schemeClr val="bg2">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23731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F901BA-F3B1-486F-8877-FF3F03CF24AD}"/>
              </a:ext>
            </a:extLst>
          </p:cNvPr>
          <p:cNvSpPr>
            <a:spLocks noGrp="1"/>
          </p:cNvSpPr>
          <p:nvPr>
            <p:ph type="title"/>
          </p:nvPr>
        </p:nvSpPr>
        <p:spPr/>
        <p:txBody>
          <a:bodyPr/>
          <a:lstStyle/>
          <a:p>
            <a:r>
              <a:rPr lang="en-GB" dirty="0"/>
              <a:t>Translation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1CD2BCFA-C2EB-416D-B123-C8AC20F706F5}"/>
                  </a:ext>
                </a:extLst>
              </p:cNvPr>
              <p:cNvSpPr>
                <a:spLocks noGrp="1"/>
              </p:cNvSpPr>
              <p:nvPr>
                <p:ph idx="1"/>
              </p:nvPr>
            </p:nvSpPr>
            <p:spPr/>
            <p:txBody>
              <a:bodyPr/>
              <a:lstStyle/>
              <a:p>
                <a:r>
                  <a:rPr lang="en-GB" dirty="0"/>
                  <a:t>The 3 equations governing the translational dynamics are:</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𝑥</m:t>
                              </m:r>
                            </m:e>
                          </m:acc>
                        </m:e>
                        <m:sub>
                          <m:r>
                            <a:rPr lang="en-GB" i="1">
                              <a:latin typeface="Cambria Math" panose="02040503050406030204" pitchFamily="18" charset="0"/>
                            </a:rPr>
                            <m:t>𝑖</m:t>
                          </m:r>
                        </m:sub>
                      </m:sSub>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𝑗</m:t>
                          </m:r>
                          <m:r>
                            <a:rPr lang="en-GB" i="1">
                              <a:latin typeface="Cambria Math" panose="02040503050406030204" pitchFamily="18" charset="0"/>
                            </a:rPr>
                            <m:t>=1</m:t>
                          </m:r>
                        </m:sub>
                        <m:sup>
                          <m:sSub>
                            <m:sSubPr>
                              <m:ctrlPr>
                                <a:rPr lang="en-GB"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𝐺</m:t>
                              </m:r>
                            </m:sub>
                          </m:sSub>
                        </m:sup>
                        <m:e>
                          <m:sSub>
                            <m:sSubPr>
                              <m:ctrlPr>
                                <a:rPr lang="en-GB" i="1">
                                  <a:latin typeface="Cambria Math" panose="02040503050406030204" pitchFamily="18" charset="0"/>
                                </a:rPr>
                              </m:ctrlPr>
                            </m:sSubPr>
                            <m:e>
                              <m:r>
                                <a:rPr lang="en-GB" i="1">
                                  <a:latin typeface="Cambria Math" panose="02040503050406030204" pitchFamily="18" charset="0"/>
                                </a:rPr>
                                <m:t>𝐺</m:t>
                              </m:r>
                            </m:e>
                            <m:sub>
                              <m:r>
                                <a:rPr lang="en-GB" i="1">
                                  <a:latin typeface="Cambria Math" panose="02040503050406030204" pitchFamily="18" charset="0"/>
                                </a:rPr>
                                <m:t>𝑗𝑖</m:t>
                              </m:r>
                            </m:sub>
                          </m:sSub>
                          <m:r>
                            <a:rPr lang="en-GB" i="1">
                              <a:latin typeface="Cambria Math" panose="02040503050406030204" pitchFamily="18" charset="0"/>
                            </a:rPr>
                            <m:t>+</m:t>
                          </m:r>
                          <m:nary>
                            <m:naryPr>
                              <m:chr m:val="∑"/>
                              <m:ctrlPr>
                                <a:rPr lang="en-GB" i="1">
                                  <a:latin typeface="Cambria Math" panose="02040503050406030204" pitchFamily="18" charset="0"/>
                                </a:rPr>
                              </m:ctrlPr>
                            </m:naryPr>
                            <m:sub>
                              <m:r>
                                <m:rPr>
                                  <m:brk m:alnAt="23"/>
                                </m:rPr>
                                <a:rPr lang="en-GB" i="1">
                                  <a:latin typeface="Cambria Math" panose="02040503050406030204" pitchFamily="18" charset="0"/>
                                </a:rPr>
                                <m:t>𝑘</m:t>
                              </m:r>
                              <m:r>
                                <a:rPr lang="en-GB" i="1">
                                  <a:latin typeface="Cambria Math" panose="02040503050406030204" pitchFamily="18" charset="0"/>
                                </a:rPr>
                                <m:t>=1</m:t>
                              </m:r>
                            </m:sub>
                            <m:sup>
                              <m:sSub>
                                <m:sSubPr>
                                  <m:ctrlPr>
                                    <a:rPr lang="en-GB" i="1">
                                      <a:latin typeface="Cambria Math" panose="02040503050406030204" pitchFamily="18" charset="0"/>
                                    </a:rPr>
                                  </m:ctrlPr>
                                </m:sSubPr>
                                <m:e>
                                  <m:r>
                                    <a:rPr lang="en-GB" i="1">
                                      <a:latin typeface="Cambria Math" panose="02040503050406030204" pitchFamily="18" charset="0"/>
                                    </a:rPr>
                                    <m:t>𝑁</m:t>
                                  </m:r>
                                </m:e>
                                <m:sub>
                                  <m:r>
                                    <a:rPr lang="en-GB" i="1">
                                      <a:latin typeface="Cambria Math" panose="02040503050406030204" pitchFamily="18" charset="0"/>
                                    </a:rPr>
                                    <m:t>𝑇</m:t>
                                  </m:r>
                                </m:sub>
                              </m:sSub>
                            </m:sup>
                            <m:e>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𝑘𝑖</m:t>
                                  </m:r>
                                </m:sub>
                              </m:sSub>
                            </m:e>
                          </m:nary>
                          <m:r>
                            <a:rPr lang="en-GB" i="1">
                              <a:latin typeface="Cambria Math" panose="02040503050406030204" pitchFamily="18" charset="0"/>
                            </a:rPr>
                            <m:t>, </m:t>
                          </m:r>
                        </m:e>
                      </m:nary>
                      <m:r>
                        <a:rPr lang="en-GB" i="1">
                          <a:latin typeface="Cambria Math" panose="02040503050406030204" pitchFamily="18" charset="0"/>
                        </a:rPr>
                        <m:t>𝑖</m:t>
                      </m:r>
                      <m:r>
                        <a:rPr lang="en-GB" i="1">
                          <a:latin typeface="Cambria Math" panose="02040503050406030204" pitchFamily="18" charset="0"/>
                        </a:rPr>
                        <m:t>=1,2,3</m:t>
                      </m:r>
                    </m:oMath>
                  </m:oMathPara>
                </a14:m>
                <a:endParaRPr lang="en-GB" dirty="0"/>
              </a:p>
              <a:p>
                <a:pPr marL="0" indent="0">
                  <a:buNone/>
                </a:pPr>
                <a:endParaRPr lang="en-GB" dirty="0"/>
              </a:p>
              <a:p>
                <a:pPr marL="0" indent="0">
                  <a:buNone/>
                </a:pPr>
                <a:r>
                  <a:rPr lang="en-GB" dirty="0"/>
                  <a:t>where </a:t>
                </a:r>
                <a14:m>
                  <m:oMath xmlns:m="http://schemas.openxmlformats.org/officeDocument/2006/math">
                    <m:r>
                      <a:rPr lang="en-GB">
                        <a:latin typeface="Cambria Math" panose="02040503050406030204" pitchFamily="18" charset="0"/>
                      </a:rPr>
                      <m:t> </m:t>
                    </m:r>
                    <m:r>
                      <m:rPr>
                        <m:sty m:val="p"/>
                      </m:rPr>
                      <a:rPr lang="en-GB">
                        <a:latin typeface="Cambria Math" panose="02040503050406030204" pitchFamily="18" charset="0"/>
                      </a:rPr>
                      <m:t>typically</m:t>
                    </m:r>
                    <m:r>
                      <a:rPr lang="en-GB">
                        <a:latin typeface="Cambria Math" panose="02040503050406030204" pitchFamily="18" charset="0"/>
                      </a:rPr>
                      <m:t> </m:t>
                    </m:r>
                    <m:sSub>
                      <m:sSubPr>
                        <m:ctrlPr>
                          <a:rPr lang="en-GB" i="1">
                            <a:latin typeface="Cambria Math" panose="02040503050406030204" pitchFamily="18" charset="0"/>
                          </a:rPr>
                        </m:ctrlPr>
                      </m:sSubPr>
                      <m:e>
                        <m:r>
                          <a:rPr lang="en-GB" i="1">
                            <a:latin typeface="Cambria Math" panose="02040503050406030204" pitchFamily="18" charset="0"/>
                          </a:rPr>
                          <m:t>𝐺</m:t>
                        </m:r>
                      </m:e>
                      <m:sub>
                        <m:r>
                          <a:rPr lang="en-GB" i="1">
                            <a:latin typeface="Cambria Math" panose="02040503050406030204" pitchFamily="18" charset="0"/>
                          </a:rPr>
                          <m:t>𝑗</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𝐺</m:t>
                        </m:r>
                      </m:e>
                      <m:sub>
                        <m:r>
                          <a:rPr lang="en-GB" i="1">
                            <a:latin typeface="Cambria Math" panose="02040503050406030204" pitchFamily="18" charset="0"/>
                          </a:rPr>
                          <m:t>𝑗</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 </m:t>
                        </m:r>
                        <m:r>
                          <a:rPr lang="en-GB" i="1">
                            <a:latin typeface="Cambria Math" panose="02040503050406030204" pitchFamily="18" charset="0"/>
                          </a:rPr>
                          <m:t>𝑡</m:t>
                        </m:r>
                      </m:e>
                    </m:d>
                  </m:oMath>
                </a14:m>
                <a:r>
                  <a:rPr lang="en-GB" dirty="0"/>
                  <a:t> are gravitational forces and</a:t>
                </a:r>
              </a:p>
              <a:p>
                <a:pPr marL="0" indent="0">
                  <a:buNone/>
                </a:pPr>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𝑘</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𝑇</m:t>
                        </m:r>
                      </m:e>
                      <m:sub>
                        <m:r>
                          <a:rPr lang="en-GB" i="1">
                            <a:latin typeface="Cambria Math" panose="02040503050406030204" pitchFamily="18" charset="0"/>
                          </a:rPr>
                          <m:t>𝑘</m:t>
                        </m:r>
                      </m:sub>
                    </m:sSub>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i="1">
                            <a:latin typeface="Cambria Math" panose="02040503050406030204" pitchFamily="18" charset="0"/>
                          </a:rPr>
                          <m:t>,</m:t>
                        </m:r>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𝑥</m:t>
                                </m:r>
                              </m:e>
                            </m:acc>
                          </m:e>
                          <m:sub>
                            <m:r>
                              <a:rPr lang="en-GB" i="1">
                                <a:latin typeface="Cambria Math" panose="02040503050406030204" pitchFamily="18" charset="0"/>
                              </a:rPr>
                              <m:t>𝑖</m:t>
                            </m:r>
                          </m:sub>
                        </m:sSub>
                        <m:r>
                          <a:rPr lang="en-GB" i="1">
                            <a:latin typeface="Cambria Math" panose="02040503050406030204" pitchFamily="18" charset="0"/>
                          </a:rPr>
                          <m:t>, </m:t>
                        </m:r>
                        <m:sSubSup>
                          <m:sSubSupPr>
                            <m:ctrlPr>
                              <a:rPr lang="en-GB" i="1">
                                <a:latin typeface="Cambria Math" panose="02040503050406030204" pitchFamily="18" charset="0"/>
                              </a:rPr>
                            </m:ctrlPr>
                          </m:sSubSupPr>
                          <m:e>
                            <m:r>
                              <a:rPr lang="en-GB" i="1">
                                <a:latin typeface="Cambria Math" panose="02040503050406030204" pitchFamily="18" charset="0"/>
                              </a:rPr>
                              <m:t>𝑥</m:t>
                            </m:r>
                          </m:e>
                          <m:sub>
                            <m:r>
                              <a:rPr lang="en-GB" i="1">
                                <a:latin typeface="Cambria Math" panose="02040503050406030204" pitchFamily="18" charset="0"/>
                              </a:rPr>
                              <m:t>𝑖</m:t>
                            </m:r>
                          </m:sub>
                          <m:sup>
                            <m:r>
                              <a:rPr lang="en-GB" i="1">
                                <a:latin typeface="Cambria Math" panose="02040503050406030204" pitchFamily="18" charset="0"/>
                              </a:rPr>
                              <m:t>′</m:t>
                            </m:r>
                          </m:sup>
                        </m:sSubSup>
                        <m:r>
                          <a:rPr lang="en-GB" i="1">
                            <a:latin typeface="Cambria Math" panose="02040503050406030204" pitchFamily="18" charset="0"/>
                          </a:rPr>
                          <m:t>,</m:t>
                        </m:r>
                        <m:sSubSup>
                          <m:sSubSupPr>
                            <m:ctrlPr>
                              <a:rPr lang="en-GB" i="1">
                                <a:latin typeface="Cambria Math" panose="02040503050406030204" pitchFamily="18" charset="0"/>
                              </a:rPr>
                            </m:ctrlPr>
                          </m:sSubSupPr>
                          <m:e>
                            <m:acc>
                              <m:accPr>
                                <m:chr m:val="̇"/>
                                <m:ctrlPr>
                                  <a:rPr lang="en-GB" i="1">
                                    <a:latin typeface="Cambria Math" panose="02040503050406030204" pitchFamily="18" charset="0"/>
                                  </a:rPr>
                                </m:ctrlPr>
                              </m:accPr>
                              <m:e>
                                <m:r>
                                  <a:rPr lang="en-GB" i="1">
                                    <a:latin typeface="Cambria Math" panose="02040503050406030204" pitchFamily="18" charset="0"/>
                                  </a:rPr>
                                  <m:t>𝑥</m:t>
                                </m:r>
                              </m:e>
                            </m:acc>
                          </m:e>
                          <m:sub>
                            <m:r>
                              <a:rPr lang="en-GB" i="1">
                                <a:latin typeface="Cambria Math" panose="02040503050406030204" pitchFamily="18" charset="0"/>
                              </a:rPr>
                              <m:t>𝑖</m:t>
                            </m:r>
                          </m:sub>
                          <m:sup>
                            <m:r>
                              <a:rPr lang="en-GB" i="1">
                                <a:latin typeface="Cambria Math" panose="02040503050406030204" pitchFamily="18" charset="0"/>
                              </a:rPr>
                              <m:t>′</m:t>
                            </m:r>
                          </m:sup>
                        </m:sSubSup>
                        <m:r>
                          <a:rPr lang="en-GB" i="1">
                            <a:latin typeface="Cambria Math" panose="02040503050406030204" pitchFamily="18" charset="0"/>
                          </a:rPr>
                          <m:t>,</m:t>
                        </m:r>
                        <m:r>
                          <a:rPr lang="en-GB" i="1">
                            <a:latin typeface="Cambria Math" panose="02040503050406030204" pitchFamily="18" charset="0"/>
                          </a:rPr>
                          <m:t>𝑡</m:t>
                        </m:r>
                      </m:e>
                    </m:d>
                  </m:oMath>
                </a14:m>
                <a:r>
                  <a:rPr lang="en-GB" dirty="0"/>
                  <a:t> are thrusts. </a:t>
                </a:r>
              </a:p>
              <a:p>
                <a:endParaRPr lang="en-GB" dirty="0"/>
              </a:p>
            </p:txBody>
          </p:sp>
        </mc:Choice>
        <mc:Fallback xmlns="">
          <p:sp>
            <p:nvSpPr>
              <p:cNvPr id="3" name="Content Placeholder 2">
                <a:extLst>
                  <a:ext uri="{FF2B5EF4-FFF2-40B4-BE49-F238E27FC236}">
                    <a16:creationId xmlns:a16="http://schemas.microsoft.com/office/drawing/2014/main" id="{1CD2BCFA-C2EB-416D-B123-C8AC20F706F5}"/>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GB">
                    <a:noFill/>
                  </a:rPr>
                  <a:t> </a:t>
                </a:r>
              </a:p>
            </p:txBody>
          </p:sp>
        </mc:Fallback>
      </mc:AlternateContent>
    </p:spTree>
    <p:extLst>
      <p:ext uri="{BB962C8B-B14F-4D97-AF65-F5344CB8AC3E}">
        <p14:creationId xmlns:p14="http://schemas.microsoft.com/office/powerpoint/2010/main" val="375560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48368C9-B516-4325-A1B0-35E04DFCD2C3}"/>
              </a:ext>
            </a:extLst>
          </p:cNvPr>
          <p:cNvSpPr>
            <a:spLocks noGrp="1"/>
          </p:cNvSpPr>
          <p:nvPr>
            <p:ph type="title"/>
          </p:nvPr>
        </p:nvSpPr>
        <p:spPr/>
        <p:txBody>
          <a:bodyPr/>
          <a:lstStyle/>
          <a:p>
            <a:r>
              <a:rPr lang="en-GB" dirty="0"/>
              <a:t>Body Frame Rotation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151647F7-1205-4AE1-A7BF-0A5F8D36B2C8}"/>
                  </a:ext>
                </a:extLst>
              </p:cNvPr>
              <p:cNvSpPr>
                <a:spLocks noGrp="1"/>
              </p:cNvSpPr>
              <p:nvPr>
                <p:ph idx="1"/>
              </p:nvPr>
            </p:nvSpPr>
            <p:spPr/>
            <p:txBody>
              <a:bodyPr/>
              <a:lstStyle/>
              <a:p>
                <a:r>
                  <a:rPr lang="en-GB" dirty="0"/>
                  <a:t>Let </a:t>
                </a:r>
                <a14:m>
                  <m:oMath xmlns:m="http://schemas.openxmlformats.org/officeDocument/2006/math">
                    <m:sSubSup>
                      <m:sSubSupPr>
                        <m:ctrlPr>
                          <a:rPr lang="en-GB" b="1" i="1" smtClean="0">
                            <a:latin typeface="Cambria Math" panose="02040503050406030204" pitchFamily="18" charset="0"/>
                          </a:rPr>
                        </m:ctrlPr>
                      </m:sSubSupPr>
                      <m:e>
                        <m:r>
                          <a:rPr lang="en-GB" b="1" i="1" smtClean="0">
                            <a:latin typeface="Cambria Math" panose="02040503050406030204" pitchFamily="18" charset="0"/>
                          </a:rPr>
                          <m:t>𝒆</m:t>
                        </m:r>
                      </m:e>
                      <m:sub>
                        <m:r>
                          <a:rPr lang="en-GB" b="1" i="1" smtClean="0">
                            <a:latin typeface="Cambria Math" panose="02040503050406030204" pitchFamily="18" charset="0"/>
                          </a:rPr>
                          <m:t>𝟏</m:t>
                        </m:r>
                      </m:sub>
                      <m:sup>
                        <m:r>
                          <a:rPr lang="en-GB" b="1" i="1" smtClean="0">
                            <a:latin typeface="Cambria Math" panose="02040503050406030204" pitchFamily="18" charset="0"/>
                          </a:rPr>
                          <m:t>′</m:t>
                        </m:r>
                      </m:sup>
                    </m:sSubSup>
                    <m:r>
                      <a:rPr lang="en-GB" b="1" i="1" smtClean="0">
                        <a:latin typeface="Cambria Math" panose="02040503050406030204" pitchFamily="18" charset="0"/>
                      </a:rPr>
                      <m:t>,</m:t>
                    </m:r>
                    <m:sSubSup>
                      <m:sSubSupPr>
                        <m:ctrlPr>
                          <a:rPr lang="en-GB" b="1" i="1" smtClean="0">
                            <a:latin typeface="Cambria Math" panose="02040503050406030204" pitchFamily="18" charset="0"/>
                          </a:rPr>
                        </m:ctrlPr>
                      </m:sSubSupPr>
                      <m:e>
                        <m:r>
                          <a:rPr lang="en-GB" b="1" i="1" smtClean="0">
                            <a:latin typeface="Cambria Math" panose="02040503050406030204" pitchFamily="18" charset="0"/>
                          </a:rPr>
                          <m:t>𝒆</m:t>
                        </m:r>
                      </m:e>
                      <m:sub>
                        <m:r>
                          <a:rPr lang="en-GB" b="1" i="1" smtClean="0">
                            <a:latin typeface="Cambria Math" panose="02040503050406030204" pitchFamily="18" charset="0"/>
                          </a:rPr>
                          <m:t>𝟐</m:t>
                        </m:r>
                      </m:sub>
                      <m:sup>
                        <m:r>
                          <a:rPr lang="en-GB" b="1" i="1" smtClean="0">
                            <a:latin typeface="Cambria Math" panose="02040503050406030204" pitchFamily="18" charset="0"/>
                          </a:rPr>
                          <m:t>′</m:t>
                        </m:r>
                      </m:sup>
                    </m:sSubSup>
                    <m:r>
                      <a:rPr lang="en-GB" b="1" i="1" smtClean="0">
                        <a:latin typeface="Cambria Math" panose="02040503050406030204" pitchFamily="18" charset="0"/>
                      </a:rPr>
                      <m:t>,</m:t>
                    </m:r>
                    <m:sSubSup>
                      <m:sSubSupPr>
                        <m:ctrlPr>
                          <a:rPr lang="en-GB" b="1" i="1" smtClean="0">
                            <a:latin typeface="Cambria Math" panose="02040503050406030204" pitchFamily="18" charset="0"/>
                          </a:rPr>
                        </m:ctrlPr>
                      </m:sSubSupPr>
                      <m:e>
                        <m:r>
                          <a:rPr lang="en-GB" b="1" i="1" smtClean="0">
                            <a:latin typeface="Cambria Math" panose="02040503050406030204" pitchFamily="18" charset="0"/>
                          </a:rPr>
                          <m:t>𝒆</m:t>
                        </m:r>
                      </m:e>
                      <m:sub>
                        <m:r>
                          <a:rPr lang="en-GB" b="1" i="1" smtClean="0">
                            <a:latin typeface="Cambria Math" panose="02040503050406030204" pitchFamily="18" charset="0"/>
                          </a:rPr>
                          <m:t>𝟑</m:t>
                        </m:r>
                      </m:sub>
                      <m:sup>
                        <m:r>
                          <a:rPr lang="en-GB" b="1" i="1" smtClean="0">
                            <a:latin typeface="Cambria Math" panose="02040503050406030204" pitchFamily="18" charset="0"/>
                          </a:rPr>
                          <m:t>′</m:t>
                        </m:r>
                      </m:sup>
                    </m:sSubSup>
                  </m:oMath>
                </a14:m>
                <a:r>
                  <a:rPr lang="en-GB" b="1" dirty="0"/>
                  <a:t> </a:t>
                </a:r>
                <a:r>
                  <a:rPr lang="en-GB" dirty="0"/>
                  <a:t>be unit vectors in the spacecraft  body frame.</a:t>
                </a:r>
              </a:p>
              <a:p>
                <a:r>
                  <a:rPr lang="en-GB" dirty="0"/>
                  <a:t>Then their rates of change are given by the vector equation:</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sSubSup>
                        <m:sSubSupPr>
                          <m:ctrlPr>
                            <a:rPr lang="en-GB" b="1" i="1" smtClean="0">
                              <a:latin typeface="Cambria Math" panose="02040503050406030204" pitchFamily="18" charset="0"/>
                            </a:rPr>
                          </m:ctrlPr>
                        </m:sSubSupPr>
                        <m:e>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𝒆</m:t>
                              </m:r>
                            </m:e>
                          </m:acc>
                        </m:e>
                        <m:sub>
                          <m:r>
                            <a:rPr lang="en-GB" b="1" i="1" smtClean="0">
                              <a:latin typeface="Cambria Math" panose="02040503050406030204" pitchFamily="18" charset="0"/>
                            </a:rPr>
                            <m:t>𝒊</m:t>
                          </m:r>
                        </m:sub>
                        <m:sup>
                          <m:r>
                            <a:rPr lang="en-GB" b="1" i="1" smtClean="0">
                              <a:latin typeface="Cambria Math" panose="02040503050406030204" pitchFamily="18" charset="0"/>
                            </a:rPr>
                            <m:t>′</m:t>
                          </m:r>
                        </m:sup>
                      </m:sSubSup>
                      <m:r>
                        <a:rPr lang="en-GB" b="1" i="1" smtClean="0">
                          <a:latin typeface="Cambria Math" panose="02040503050406030204" pitchFamily="18" charset="0"/>
                        </a:rPr>
                        <m:t>=</m:t>
                      </m:r>
                      <m:r>
                        <a:rPr lang="en-GB" b="1" i="1" smtClean="0">
                          <a:latin typeface="Cambria Math" panose="02040503050406030204" pitchFamily="18" charset="0"/>
                          <a:ea typeface="Cambria Math" panose="02040503050406030204" pitchFamily="18" charset="0"/>
                        </a:rPr>
                        <m:t>𝝎</m:t>
                      </m:r>
                      <m:r>
                        <a:rPr lang="en-GB" b="1" i="1" smtClean="0">
                          <a:latin typeface="Cambria Math" panose="02040503050406030204" pitchFamily="18" charset="0"/>
                          <a:ea typeface="Cambria Math" panose="02040503050406030204" pitchFamily="18" charset="0"/>
                        </a:rPr>
                        <m:t>⋀</m:t>
                      </m:r>
                      <m:sSubSup>
                        <m:sSubSupPr>
                          <m:ctrlPr>
                            <a:rPr lang="en-GB" b="1" i="1">
                              <a:latin typeface="Cambria Math" panose="02040503050406030204" pitchFamily="18" charset="0"/>
                            </a:rPr>
                          </m:ctrlPr>
                        </m:sSubSupPr>
                        <m:e>
                          <m:r>
                            <a:rPr lang="en-GB" b="1" i="1" smtClean="0">
                              <a:latin typeface="Cambria Math" panose="02040503050406030204" pitchFamily="18" charset="0"/>
                            </a:rPr>
                            <m:t>𝒆</m:t>
                          </m:r>
                        </m:e>
                        <m:sub>
                          <m:r>
                            <a:rPr lang="en-GB" b="1" i="1" smtClean="0">
                              <a:latin typeface="Cambria Math" panose="02040503050406030204" pitchFamily="18" charset="0"/>
                            </a:rPr>
                            <m:t>𝒊</m:t>
                          </m:r>
                        </m:sub>
                        <m:sup>
                          <m:r>
                            <a:rPr lang="en-GB" b="1" i="1" smtClean="0">
                              <a:latin typeface="Cambria Math" panose="02040503050406030204" pitchFamily="18" charset="0"/>
                            </a:rPr>
                            <m:t>′</m:t>
                          </m:r>
                        </m:sup>
                      </m:sSubSup>
                    </m:oMath>
                  </m:oMathPara>
                </a14:m>
                <a:endParaRPr lang="en-GB" b="1" dirty="0"/>
              </a:p>
              <a:p>
                <a:pPr marL="0" indent="0">
                  <a:buNone/>
                </a:pPr>
                <a:endParaRPr lang="en-GB" b="1" dirty="0"/>
              </a:p>
              <a:p>
                <a:r>
                  <a:rPr lang="en-GB" dirty="0"/>
                  <a:t>Here </a:t>
                </a:r>
                <a14:m>
                  <m:oMath xmlns:m="http://schemas.openxmlformats.org/officeDocument/2006/math">
                    <m:r>
                      <a:rPr lang="en-GB" b="1" i="1" smtClean="0">
                        <a:latin typeface="Cambria Math" panose="02040503050406030204" pitchFamily="18" charset="0"/>
                        <a:ea typeface="Cambria Math" panose="02040503050406030204" pitchFamily="18" charset="0"/>
                      </a:rPr>
                      <m:t>𝝎</m:t>
                    </m:r>
                  </m:oMath>
                </a14:m>
                <a:r>
                  <a:rPr lang="en-GB" b="1" dirty="0"/>
                  <a:t> </a:t>
                </a:r>
                <a:r>
                  <a:rPr lang="en-GB" dirty="0"/>
                  <a:t>is the angular velocity vector.</a:t>
                </a:r>
              </a:p>
              <a:p>
                <a:r>
                  <a:rPr lang="en-GB" dirty="0"/>
                  <a:t>These comprise 9 equations in the individual components. </a:t>
                </a:r>
              </a:p>
              <a:p>
                <a:pPr marL="0" indent="0">
                  <a:buNone/>
                </a:pPr>
                <a:endParaRPr lang="en-GB" dirty="0"/>
              </a:p>
            </p:txBody>
          </p:sp>
        </mc:Choice>
        <mc:Fallback xmlns="">
          <p:sp>
            <p:nvSpPr>
              <p:cNvPr id="3" name="Content Placeholder 2">
                <a:extLst>
                  <a:ext uri="{FF2B5EF4-FFF2-40B4-BE49-F238E27FC236}">
                    <a16:creationId xmlns:a16="http://schemas.microsoft.com/office/drawing/2014/main" id="{151647F7-1205-4AE1-A7BF-0A5F8D36B2C8}"/>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2969270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39BF7E-9DB7-45BA-8810-E45642F39C2B}"/>
              </a:ext>
            </a:extLst>
          </p:cNvPr>
          <p:cNvSpPr>
            <a:spLocks noGrp="1"/>
          </p:cNvSpPr>
          <p:nvPr>
            <p:ph type="title"/>
          </p:nvPr>
        </p:nvSpPr>
        <p:spPr/>
        <p:txBody>
          <a:bodyPr/>
          <a:lstStyle/>
          <a:p>
            <a:r>
              <a:rPr lang="en-GB" dirty="0"/>
              <a:t>Spacecraft Dynamics – Angular Momentum</a:t>
            </a:r>
          </a:p>
        </p:txBody>
      </p:sp>
      <p:sp>
        <p:nvSpPr>
          <p:cNvPr id="3" name="Content Placeholder 2">
            <a:extLst>
              <a:ext uri="{FF2B5EF4-FFF2-40B4-BE49-F238E27FC236}">
                <a16:creationId xmlns:a16="http://schemas.microsoft.com/office/drawing/2014/main" xmlns="" id="{6C0B3E28-7361-4135-BDBD-FFFC22160CFD}"/>
              </a:ext>
            </a:extLst>
          </p:cNvPr>
          <p:cNvSpPr>
            <a:spLocks noGrp="1"/>
          </p:cNvSpPr>
          <p:nvPr>
            <p:ph idx="1"/>
          </p:nvPr>
        </p:nvSpPr>
        <p:spPr/>
        <p:txBody>
          <a:bodyPr/>
          <a:lstStyle/>
          <a:p>
            <a:r>
              <a:rPr lang="en-GB" dirty="0"/>
              <a:t>The equations of angular momentum govern the rotation of the spacecraft. </a:t>
            </a:r>
          </a:p>
          <a:p>
            <a:r>
              <a:rPr lang="en-GB" dirty="0"/>
              <a:t>These are the Euler equations – traditionally introduced in modelling the spinning top. [There is much theory on this – </a:t>
            </a:r>
            <a:r>
              <a:rPr lang="en-GB" i="1" dirty="0"/>
              <a:t>cf. </a:t>
            </a:r>
            <a:r>
              <a:rPr lang="en-GB" dirty="0"/>
              <a:t>Goldstein for a comprehensive treatment]</a:t>
            </a:r>
          </a:p>
          <a:p>
            <a:r>
              <a:rPr lang="en-GB" dirty="0"/>
              <a:t>It is convenient to make the spacecraft fixed axes coincident with the principal axes of inertia so that the inertia tensor is diagonalized.</a:t>
            </a:r>
          </a:p>
          <a:p>
            <a:r>
              <a:rPr lang="en-GB" dirty="0"/>
              <a:t>Under these circumstances the Euler equations simplify to the following:</a:t>
            </a:r>
          </a:p>
          <a:p>
            <a:pPr marL="0" indent="0">
              <a:buNone/>
            </a:pPr>
            <a:endParaRPr lang="en-GB" dirty="0"/>
          </a:p>
        </p:txBody>
      </p:sp>
    </p:spTree>
    <p:extLst>
      <p:ext uri="{BB962C8B-B14F-4D97-AF65-F5344CB8AC3E}">
        <p14:creationId xmlns:p14="http://schemas.microsoft.com/office/powerpoint/2010/main" val="2006390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69EE21-533F-4294-9957-375BF8A3F2DC}"/>
              </a:ext>
            </a:extLst>
          </p:cNvPr>
          <p:cNvSpPr>
            <a:spLocks noGrp="1"/>
          </p:cNvSpPr>
          <p:nvPr>
            <p:ph type="title"/>
          </p:nvPr>
        </p:nvSpPr>
        <p:spPr/>
        <p:txBody>
          <a:bodyPr/>
          <a:lstStyle/>
          <a:p>
            <a:r>
              <a:rPr lang="en-GB" dirty="0"/>
              <a:t>Euler Equations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723BD428-E2A9-4B39-B354-FEA6AA464A24}"/>
                  </a:ext>
                </a:extLst>
              </p:cNvPr>
              <p:cNvSpPr>
                <a:spLocks noGrp="1"/>
              </p:cNvSpPr>
              <p:nvPr>
                <p:ph idx="1"/>
              </p:nvPr>
            </p:nvSpPr>
            <p:spPr/>
            <p:txBody>
              <a:bodyPr/>
              <a:lstStyle/>
              <a:p>
                <a:pPr marL="0" indent="0" algn="ctr">
                  <a:buNone/>
                </a:pP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1</m:t>
                        </m:r>
                      </m:sub>
                    </m:sSub>
                    <m:sSub>
                      <m:sSubPr>
                        <m:ctrlPr>
                          <a:rPr lang="en-GB"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i="1" smtClean="0">
                                <a:latin typeface="Cambria Math" panose="02040503050406030204" pitchFamily="18" charset="0"/>
                                <a:ea typeface="Cambria Math" panose="02040503050406030204" pitchFamily="18" charset="0"/>
                              </a:rPr>
                              <m:t>𝜔</m:t>
                            </m:r>
                          </m:e>
                        </m:acc>
                      </m:e>
                      <m:sub>
                        <m:r>
                          <a:rPr lang="en-GB" b="0" i="1" smtClean="0">
                            <a:latin typeface="Cambria Math" panose="02040503050406030204" pitchFamily="18" charset="0"/>
                          </a:rPr>
                          <m:t>1</m:t>
                        </m:r>
                      </m:sub>
                    </m:sSub>
                    <m:r>
                      <a:rPr lang="en-GB" b="0" i="1" smtClean="0">
                        <a:latin typeface="Cambria Math" panose="02040503050406030204" pitchFamily="18" charset="0"/>
                      </a:rPr>
                      <m:t>+</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3</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𝐼</m:t>
                            </m:r>
                          </m:e>
                          <m:sub>
                            <m:r>
                              <a:rPr lang="en-GB" b="0" i="1" smtClean="0">
                                <a:latin typeface="Cambria Math" panose="02040503050406030204" pitchFamily="18" charset="0"/>
                              </a:rPr>
                              <m:t>2</m:t>
                            </m:r>
                          </m:sub>
                        </m:sSub>
                      </m:e>
                    </m:d>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𝜔</m:t>
                        </m:r>
                      </m:e>
                      <m:sub>
                        <m:r>
                          <a:rPr lang="en-GB" b="0" i="1" smtClean="0">
                            <a:latin typeface="Cambria Math" panose="02040503050406030204" pitchFamily="18" charset="0"/>
                          </a:rPr>
                          <m:t>2</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𝜔</m:t>
                        </m:r>
                      </m:e>
                      <m:sub>
                        <m:r>
                          <a:rPr lang="en-GB" b="0" i="1" smtClean="0">
                            <a:latin typeface="Cambria Math" panose="02040503050406030204" pitchFamily="18" charset="0"/>
                          </a:rPr>
                          <m:t>3</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𝑀</m:t>
                        </m:r>
                      </m:e>
                      <m:sub>
                        <m:r>
                          <a:rPr lang="en-GB" b="0" i="1" smtClean="0">
                            <a:latin typeface="Cambria Math" panose="02040503050406030204" pitchFamily="18" charset="0"/>
                          </a:rPr>
                          <m:t>1</m:t>
                        </m:r>
                      </m:sub>
                    </m:sSub>
                  </m:oMath>
                </a14:m>
                <a:r>
                  <a:rPr lang="en-GB" b="0" dirty="0"/>
                  <a:t>,</a:t>
                </a:r>
              </a:p>
              <a:p>
                <a:pPr marL="0" indent="0" algn="ctr">
                  <a:buNone/>
                </a:pPr>
                <a:endParaRPr lang="en-GB" b="0" dirty="0"/>
              </a:p>
              <a:p>
                <a:pPr marL="0" indent="0" algn="ctr">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𝐼</m:t>
                        </m:r>
                      </m:e>
                      <m:sub>
                        <m:r>
                          <a:rPr lang="en-GB" b="0" i="1" smtClean="0">
                            <a:latin typeface="Cambria Math" panose="02040503050406030204" pitchFamily="18" charset="0"/>
                          </a:rPr>
                          <m:t>2</m:t>
                        </m:r>
                      </m:sub>
                    </m:sSub>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e>
                      <m:sub>
                        <m:r>
                          <a:rPr lang="en-GB" b="0" i="1" smtClean="0">
                            <a:latin typeface="Cambria Math" panose="02040503050406030204" pitchFamily="18" charset="0"/>
                          </a:rPr>
                          <m:t>2</m:t>
                        </m:r>
                      </m:sub>
                    </m:sSub>
                    <m:r>
                      <a:rPr lang="en-GB" i="1">
                        <a:latin typeface="Cambria Math" panose="02040503050406030204" pitchFamily="18" charset="0"/>
                      </a:rPr>
                      <m:t>+</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𝐼</m:t>
                            </m:r>
                          </m:e>
                          <m:sub>
                            <m:r>
                              <a:rPr lang="en-GB" b="0" i="1" smtClean="0">
                                <a:latin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𝐼</m:t>
                            </m:r>
                          </m:e>
                          <m:sub>
                            <m:r>
                              <a:rPr lang="en-GB" b="0" i="1" smtClean="0">
                                <a:latin typeface="Cambria Math" panose="02040503050406030204" pitchFamily="18" charset="0"/>
                              </a:rPr>
                              <m:t>3</m:t>
                            </m:r>
                          </m:sub>
                        </m:sSub>
                      </m:e>
                    </m:d>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𝜔</m:t>
                        </m:r>
                      </m:e>
                      <m:sub>
                        <m:r>
                          <a:rPr lang="en-GB" b="0" i="1" smtClean="0">
                            <a:latin typeface="Cambria Math" panose="02040503050406030204" pitchFamily="18" charset="0"/>
                            <a:ea typeface="Cambria Math" panose="02040503050406030204" pitchFamily="18" charset="0"/>
                          </a:rPr>
                          <m:t>3</m:t>
                        </m:r>
                      </m:sub>
                    </m:sSub>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𝜔</m:t>
                        </m:r>
                      </m:e>
                      <m:sub>
                        <m:r>
                          <a:rPr lang="en-GB" b="0" i="1" smtClean="0">
                            <a:latin typeface="Cambria Math" panose="02040503050406030204" pitchFamily="18" charset="0"/>
                            <a:ea typeface="Cambria Math" panose="02040503050406030204" pitchFamily="18" charset="0"/>
                          </a:rPr>
                          <m:t>1</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𝑀</m:t>
                        </m:r>
                      </m:e>
                      <m:sub>
                        <m:r>
                          <a:rPr lang="en-GB" b="0" i="1" smtClean="0">
                            <a:latin typeface="Cambria Math" panose="02040503050406030204" pitchFamily="18" charset="0"/>
                          </a:rPr>
                          <m:t>2</m:t>
                        </m:r>
                      </m:sub>
                    </m:sSub>
                  </m:oMath>
                </a14:m>
                <a:r>
                  <a:rPr lang="en-GB" dirty="0"/>
                  <a:t>,</a:t>
                </a:r>
              </a:p>
              <a:p>
                <a:pPr marL="0" indent="0" algn="ctr">
                  <a:buNone/>
                </a:pPr>
                <a:endParaRPr lang="en-GB" dirty="0"/>
              </a:p>
              <a:p>
                <a:pPr marL="0" indent="0" algn="ctr">
                  <a:buNone/>
                </a:pP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𝐼</m:t>
                        </m:r>
                      </m:e>
                      <m:sub>
                        <m:r>
                          <a:rPr lang="en-GB" b="0" i="1" smtClean="0">
                            <a:latin typeface="Cambria Math" panose="02040503050406030204" pitchFamily="18" charset="0"/>
                          </a:rPr>
                          <m:t>3</m:t>
                        </m:r>
                      </m:sub>
                    </m:sSub>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ea typeface="Cambria Math" panose="02040503050406030204" pitchFamily="18" charset="0"/>
                              </a:rPr>
                              <m:t>𝜔</m:t>
                            </m:r>
                          </m:e>
                        </m:acc>
                      </m:e>
                      <m:sub>
                        <m:r>
                          <a:rPr lang="en-GB" b="0" i="1" smtClean="0">
                            <a:latin typeface="Cambria Math" panose="02040503050406030204" pitchFamily="18" charset="0"/>
                            <a:ea typeface="Cambria Math" panose="02040503050406030204" pitchFamily="18" charset="0"/>
                          </a:rPr>
                          <m:t>3</m:t>
                        </m:r>
                      </m:sub>
                    </m:sSub>
                    <m:r>
                      <a:rPr lang="en-GB" i="1">
                        <a:latin typeface="Cambria Math" panose="02040503050406030204" pitchFamily="18" charset="0"/>
                      </a:rPr>
                      <m:t>+</m:t>
                    </m:r>
                    <m:d>
                      <m:dPr>
                        <m:ctrlPr>
                          <a:rPr lang="en-GB" i="1">
                            <a:latin typeface="Cambria Math" panose="02040503050406030204" pitchFamily="18" charset="0"/>
                          </a:rPr>
                        </m:ctrlPr>
                      </m:dPr>
                      <m:e>
                        <m:sSub>
                          <m:sSubPr>
                            <m:ctrlPr>
                              <a:rPr lang="en-GB" i="1">
                                <a:latin typeface="Cambria Math" panose="02040503050406030204" pitchFamily="18" charset="0"/>
                              </a:rPr>
                            </m:ctrlPr>
                          </m:sSubPr>
                          <m:e>
                            <m:r>
                              <a:rPr lang="en-GB" i="1">
                                <a:latin typeface="Cambria Math" panose="02040503050406030204" pitchFamily="18" charset="0"/>
                              </a:rPr>
                              <m:t>𝐼</m:t>
                            </m:r>
                          </m:e>
                          <m:sub>
                            <m:r>
                              <a:rPr lang="en-GB" b="0" i="1" smtClean="0">
                                <a:latin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𝐼</m:t>
                            </m:r>
                          </m:e>
                          <m:sub>
                            <m:r>
                              <a:rPr lang="en-GB" b="0" i="1" smtClean="0">
                                <a:latin typeface="Cambria Math" panose="02040503050406030204" pitchFamily="18" charset="0"/>
                              </a:rPr>
                              <m:t>1</m:t>
                            </m:r>
                          </m:sub>
                        </m:sSub>
                      </m:e>
                    </m:d>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𝜔</m:t>
                        </m:r>
                      </m:e>
                      <m:sub>
                        <m:r>
                          <a:rPr lang="en-GB" b="0" i="1" smtClean="0">
                            <a:latin typeface="Cambria Math" panose="02040503050406030204" pitchFamily="18" charset="0"/>
                            <a:ea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ea typeface="Cambria Math" panose="02040503050406030204" pitchFamily="18" charset="0"/>
                          </a:rPr>
                          <m:t>𝜔</m:t>
                        </m:r>
                      </m:e>
                      <m:sub>
                        <m:r>
                          <a:rPr lang="en-GB" b="0" i="1" smtClean="0">
                            <a:latin typeface="Cambria Math" panose="02040503050406030204" pitchFamily="18" charset="0"/>
                            <a:ea typeface="Cambria Math" panose="02040503050406030204" pitchFamily="18" charset="0"/>
                          </a:rPr>
                          <m:t>2</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𝑀</m:t>
                        </m:r>
                      </m:e>
                      <m:sub>
                        <m:r>
                          <a:rPr lang="en-GB" b="0" i="1" smtClean="0">
                            <a:latin typeface="Cambria Math" panose="02040503050406030204" pitchFamily="18" charset="0"/>
                          </a:rPr>
                          <m:t>3</m:t>
                        </m:r>
                      </m:sub>
                    </m:sSub>
                  </m:oMath>
                </a14:m>
                <a:r>
                  <a:rPr lang="en-GB" dirty="0"/>
                  <a:t>.</a:t>
                </a:r>
              </a:p>
              <a:p>
                <a:pPr marL="0" indent="0" algn="ctr">
                  <a:buNone/>
                </a:pPr>
                <a:endParaRPr lang="en-GB" dirty="0"/>
              </a:p>
              <a:p>
                <a:r>
                  <a:rPr lang="en-GB" dirty="0">
                    <a:solidFill>
                      <a:srgbClr val="FF0000"/>
                    </a:solidFill>
                  </a:rPr>
                  <a:t>N.B. Here the principal moments of inertia </a:t>
                </a:r>
                <a14:m>
                  <m:oMath xmlns:m="http://schemas.openxmlformats.org/officeDocument/2006/math">
                    <m:sSub>
                      <m:sSubPr>
                        <m:ctrlPr>
                          <a:rPr lang="en-GB"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𝐼</m:t>
                        </m:r>
                      </m:e>
                      <m:sub>
                        <m:r>
                          <a:rPr lang="en-GB" b="0" i="1" smtClean="0">
                            <a:solidFill>
                              <a:srgbClr val="FF0000"/>
                            </a:solidFill>
                            <a:latin typeface="Cambria Math" panose="02040503050406030204" pitchFamily="18" charset="0"/>
                          </a:rPr>
                          <m:t>𝑖</m:t>
                        </m:r>
                      </m:sub>
                    </m:sSub>
                  </m:oMath>
                </a14:m>
                <a:r>
                  <a:rPr lang="en-GB" dirty="0">
                    <a:solidFill>
                      <a:srgbClr val="FF0000"/>
                    </a:solidFill>
                  </a:rPr>
                  <a:t>, components of total applied torque </a:t>
                </a:r>
                <a14:m>
                  <m:oMath xmlns:m="http://schemas.openxmlformats.org/officeDocument/2006/math">
                    <m:sSub>
                      <m:sSubPr>
                        <m:ctrlPr>
                          <a:rPr lang="en-GB" i="1" smtClean="0">
                            <a:solidFill>
                              <a:srgbClr val="FF0000"/>
                            </a:solidFill>
                            <a:latin typeface="Cambria Math" panose="02040503050406030204" pitchFamily="18" charset="0"/>
                          </a:rPr>
                        </m:ctrlPr>
                      </m:sSubPr>
                      <m:e>
                        <m:r>
                          <a:rPr lang="en-GB" b="0" i="1" smtClean="0">
                            <a:solidFill>
                              <a:srgbClr val="FF0000"/>
                            </a:solidFill>
                            <a:latin typeface="Cambria Math" panose="02040503050406030204" pitchFamily="18" charset="0"/>
                          </a:rPr>
                          <m:t>𝑀</m:t>
                        </m:r>
                      </m:e>
                      <m:sub>
                        <m:r>
                          <a:rPr lang="en-GB" b="0" i="1" smtClean="0">
                            <a:solidFill>
                              <a:srgbClr val="FF0000"/>
                            </a:solidFill>
                            <a:latin typeface="Cambria Math" panose="02040503050406030204" pitchFamily="18" charset="0"/>
                          </a:rPr>
                          <m:t>𝑖</m:t>
                        </m:r>
                      </m:sub>
                    </m:sSub>
                  </m:oMath>
                </a14:m>
                <a:r>
                  <a:rPr lang="en-GB" dirty="0">
                    <a:solidFill>
                      <a:srgbClr val="FF0000"/>
                    </a:solidFill>
                  </a:rPr>
                  <a:t>, and components of angular velocity </a:t>
                </a:r>
                <a14:m>
                  <m:oMath xmlns:m="http://schemas.openxmlformats.org/officeDocument/2006/math">
                    <m:sSub>
                      <m:sSubPr>
                        <m:ctrlPr>
                          <a:rPr lang="en-GB" i="1" smtClean="0">
                            <a:solidFill>
                              <a:srgbClr val="FF0000"/>
                            </a:solidFill>
                            <a:latin typeface="Cambria Math" panose="02040503050406030204" pitchFamily="18" charset="0"/>
                            <a:ea typeface="Cambria Math" panose="02040503050406030204" pitchFamily="18" charset="0"/>
                          </a:rPr>
                        </m:ctrlPr>
                      </m:sSubPr>
                      <m:e>
                        <m:r>
                          <a:rPr lang="en-GB" i="1" smtClean="0">
                            <a:solidFill>
                              <a:srgbClr val="FF0000"/>
                            </a:solidFill>
                            <a:latin typeface="Cambria Math" panose="02040503050406030204" pitchFamily="18" charset="0"/>
                            <a:ea typeface="Cambria Math" panose="02040503050406030204" pitchFamily="18" charset="0"/>
                          </a:rPr>
                          <m:t>𝜔</m:t>
                        </m:r>
                      </m:e>
                      <m:sub>
                        <m:r>
                          <a:rPr lang="en-GB" b="0" i="1" smtClean="0">
                            <a:solidFill>
                              <a:srgbClr val="FF0000"/>
                            </a:solidFill>
                            <a:latin typeface="Cambria Math" panose="02040503050406030204" pitchFamily="18" charset="0"/>
                            <a:ea typeface="Cambria Math" panose="02040503050406030204" pitchFamily="18" charset="0"/>
                          </a:rPr>
                          <m:t>𝑖</m:t>
                        </m:r>
                      </m:sub>
                    </m:sSub>
                  </m:oMath>
                </a14:m>
                <a:r>
                  <a:rPr lang="en-GB" dirty="0">
                    <a:solidFill>
                      <a:srgbClr val="FF0000"/>
                    </a:solidFill>
                  </a:rPr>
                  <a:t> are all in the body fixed co-ordinate system.</a:t>
                </a:r>
              </a:p>
              <a:p>
                <a:pPr marL="0" indent="0">
                  <a:buNone/>
                </a:pPr>
                <a:endParaRPr lang="en-GB" dirty="0"/>
              </a:p>
              <a:p>
                <a:pPr marL="0" indent="0">
                  <a:buNone/>
                </a:pPr>
                <a:endParaRPr lang="en-GB" dirty="0">
                  <a:solidFill>
                    <a:srgbClr val="FF0000"/>
                  </a:solidFill>
                </a:endParaRPr>
              </a:p>
              <a:p>
                <a:pPr marL="0" indent="0">
                  <a:buNone/>
                </a:pPr>
                <a:endParaRPr lang="en-GB" dirty="0"/>
              </a:p>
              <a:p>
                <a:pPr marL="0" indent="0">
                  <a:buNone/>
                </a:pPr>
                <a:endParaRPr lang="en-GB" dirty="0"/>
              </a:p>
            </p:txBody>
          </p:sp>
        </mc:Choice>
        <mc:Fallback xmlns="">
          <p:sp>
            <p:nvSpPr>
              <p:cNvPr id="3" name="Content Placeholder 2">
                <a:extLst>
                  <a:ext uri="{FF2B5EF4-FFF2-40B4-BE49-F238E27FC236}">
                    <a16:creationId xmlns:a16="http://schemas.microsoft.com/office/drawing/2014/main" id="{723BD428-E2A9-4B39-B354-FEA6AA464A24}"/>
                  </a:ext>
                </a:extLst>
              </p:cNvPr>
              <p:cNvSpPr>
                <a:spLocks noGrp="1" noRot="1" noChangeAspect="1" noMove="1" noResize="1" noEditPoints="1" noAdjustHandles="1" noChangeArrowheads="1" noChangeShapeType="1" noTextEdit="1"/>
              </p:cNvSpPr>
              <p:nvPr>
                <p:ph idx="1"/>
              </p:nvPr>
            </p:nvSpPr>
            <p:spPr>
              <a:blipFill>
                <a:blip r:embed="rId2"/>
                <a:stretch>
                  <a:fillRect l="-1043" t="-2241" b="-3081"/>
                </a:stretch>
              </a:blipFill>
            </p:spPr>
            <p:txBody>
              <a:bodyPr/>
              <a:lstStyle/>
              <a:p>
                <a:r>
                  <a:rPr lang="en-GB">
                    <a:noFill/>
                  </a:rPr>
                  <a:t> </a:t>
                </a:r>
              </a:p>
            </p:txBody>
          </p:sp>
        </mc:Fallback>
      </mc:AlternateContent>
    </p:spTree>
    <p:extLst>
      <p:ext uri="{BB962C8B-B14F-4D97-AF65-F5344CB8AC3E}">
        <p14:creationId xmlns:p14="http://schemas.microsoft.com/office/powerpoint/2010/main" val="2517403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5CC986-9C5B-42F9-A103-8CD53DB44378}"/>
              </a:ext>
            </a:extLst>
          </p:cNvPr>
          <p:cNvSpPr>
            <a:spLocks noGrp="1"/>
          </p:cNvSpPr>
          <p:nvPr>
            <p:ph type="title"/>
          </p:nvPr>
        </p:nvSpPr>
        <p:spPr/>
        <p:txBody>
          <a:bodyPr/>
          <a:lstStyle/>
          <a:p>
            <a:r>
              <a:rPr lang="en-GB" dirty="0"/>
              <a:t>Reduction of Translation Equations to First Order Equations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8F6B66A6-DD23-4475-A4C5-F1F3ECBCA6ED}"/>
                  </a:ext>
                </a:extLst>
              </p:cNvPr>
              <p:cNvSpPr>
                <a:spLocks noGrp="1"/>
              </p:cNvSpPr>
              <p:nvPr>
                <p:ph idx="1"/>
              </p:nvPr>
            </p:nvSpPr>
            <p:spPr/>
            <p:txBody>
              <a:bodyPr>
                <a:normAutofit/>
              </a:bodyPr>
              <a:lstStyle/>
              <a:p>
                <a:r>
                  <a:rPr lang="en-GB" dirty="0"/>
                  <a:t>This is very easily accomplished by writing</a:t>
                </a:r>
              </a:p>
              <a:p>
                <a:endParaRPr lang="en-GB" dirty="0"/>
              </a:p>
              <a:p>
                <a:pPr marL="0" indent="0" algn="ctr">
                  <a:buNone/>
                </a:pPr>
                <a14:m>
                  <m:oMath xmlns:m="http://schemas.openxmlformats.org/officeDocument/2006/math">
                    <m:sSub>
                      <m:sSubPr>
                        <m:ctrlPr>
                          <a:rPr lang="en-GB"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𝑖</m:t>
                        </m:r>
                      </m:sub>
                    </m:sSub>
                    <m:r>
                      <a:rPr lang="en-GB" b="0" i="1" smtClean="0">
                        <a:latin typeface="Cambria Math" panose="02040503050406030204" pitchFamily="18" charset="0"/>
                      </a:rPr>
                      <m:t>            </m:t>
                    </m:r>
                    <m:r>
                      <a:rPr lang="en-GB" b="0" i="1" smtClean="0">
                        <a:latin typeface="Cambria Math" panose="02040503050406030204" pitchFamily="18" charset="0"/>
                      </a:rPr>
                      <m:t>𝑖</m:t>
                    </m:r>
                    <m:r>
                      <a:rPr lang="en-GB" b="0" i="1" smtClean="0">
                        <a:latin typeface="Cambria Math" panose="02040503050406030204" pitchFamily="18" charset="0"/>
                      </a:rPr>
                      <m:t>=1,2,3</m:t>
                    </m:r>
                  </m:oMath>
                </a14:m>
                <a:r>
                  <a:rPr lang="en-GB" dirty="0"/>
                  <a:t>,</a:t>
                </a:r>
              </a:p>
              <a:p>
                <a:pPr marL="0" indent="0">
                  <a:buNone/>
                </a:pPr>
                <a:endParaRPr lang="en-GB" dirty="0"/>
              </a:p>
              <a:p>
                <a:r>
                  <a:rPr lang="en-GB" dirty="0"/>
                  <a:t>replacing </a:t>
                </a:r>
                <a14:m>
                  <m:oMath xmlns:m="http://schemas.openxmlformats.org/officeDocument/2006/math">
                    <m:sSub>
                      <m:sSubPr>
                        <m:ctrlPr>
                          <a:rPr lang="en-GB"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e>
                      <m:sub>
                        <m:r>
                          <a:rPr lang="en-GB" b="0" i="1" smtClean="0">
                            <a:latin typeface="Cambria Math" panose="02040503050406030204" pitchFamily="18" charset="0"/>
                          </a:rPr>
                          <m:t>𝑖</m:t>
                        </m:r>
                      </m:sub>
                    </m:sSub>
                  </m:oMath>
                </a14:m>
                <a:r>
                  <a:rPr lang="en-GB" dirty="0"/>
                  <a:t> by </a:t>
                </a:r>
                <a14:m>
                  <m:oMath xmlns:m="http://schemas.openxmlformats.org/officeDocument/2006/math">
                    <m:sSub>
                      <m:sSubPr>
                        <m:ctrlPr>
                          <a:rPr lang="en-GB"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𝑝</m:t>
                            </m:r>
                          </m:e>
                        </m:acc>
                      </m:e>
                      <m:sub>
                        <m:r>
                          <a:rPr lang="en-GB" b="0" i="1" smtClean="0">
                            <a:latin typeface="Cambria Math" panose="02040503050406030204" pitchFamily="18" charset="0"/>
                          </a:rPr>
                          <m:t>𝑖</m:t>
                        </m:r>
                      </m:sub>
                    </m:sSub>
                  </m:oMath>
                </a14:m>
                <a:r>
                  <a:rPr lang="en-GB" dirty="0"/>
                  <a:t> on the left-hand side of the translation equation,</a:t>
                </a:r>
              </a:p>
              <a:p>
                <a:r>
                  <a:rPr lang="en-GB" dirty="0"/>
                  <a:t>and replacing </a:t>
                </a:r>
                <a14:m>
                  <m:oMath xmlns:m="http://schemas.openxmlformats.org/officeDocument/2006/math">
                    <m:sSub>
                      <m:sSubPr>
                        <m:ctrlPr>
                          <a:rPr lang="en-GB"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e>
                      <m:sub>
                        <m:r>
                          <a:rPr lang="en-GB" b="0" i="1" smtClean="0">
                            <a:latin typeface="Cambria Math" panose="02040503050406030204" pitchFamily="18" charset="0"/>
                          </a:rPr>
                          <m:t>𝑖</m:t>
                        </m:r>
                      </m:sub>
                    </m:sSub>
                  </m:oMath>
                </a14:m>
                <a:r>
                  <a:rPr lang="en-GB" dirty="0"/>
                  <a:t> by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𝑖</m:t>
                        </m:r>
                      </m:sub>
                    </m:sSub>
                  </m:oMath>
                </a14:m>
                <a:r>
                  <a:rPr lang="en-GB" dirty="0"/>
                  <a:t>, and other derivatives where necessary using the other equations as above.  </a:t>
                </a:r>
              </a:p>
              <a:p>
                <a:r>
                  <a:rPr lang="en-GB" dirty="0"/>
                  <a:t>Now there are 6 equations associated with translation.</a:t>
                </a:r>
              </a:p>
            </p:txBody>
          </p:sp>
        </mc:Choice>
        <mc:Fallback xmlns="">
          <p:sp>
            <p:nvSpPr>
              <p:cNvPr id="3" name="Content Placeholder 2">
                <a:extLst>
                  <a:ext uri="{FF2B5EF4-FFF2-40B4-BE49-F238E27FC236}">
                    <a16:creationId xmlns:a16="http://schemas.microsoft.com/office/drawing/2014/main" id="{8F6B66A6-DD23-4475-A4C5-F1F3ECBCA6E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3990604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FE81BC-E134-41EF-A3B3-6C12A5DEFBB0}"/>
              </a:ext>
            </a:extLst>
          </p:cNvPr>
          <p:cNvSpPr>
            <a:spLocks noGrp="1"/>
          </p:cNvSpPr>
          <p:nvPr>
            <p:ph type="title"/>
          </p:nvPr>
        </p:nvSpPr>
        <p:spPr/>
        <p:txBody>
          <a:bodyPr/>
          <a:lstStyle/>
          <a:p>
            <a:r>
              <a:rPr lang="en-GB" dirty="0"/>
              <a:t>Spacecraft Dynamics Summary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FD83509E-686E-4D09-BCAB-A1A2B66AB05E}"/>
                  </a:ext>
                </a:extLst>
              </p:cNvPr>
              <p:cNvSpPr>
                <a:spLocks noGrp="1"/>
              </p:cNvSpPr>
              <p:nvPr>
                <p:ph idx="1"/>
              </p:nvPr>
            </p:nvSpPr>
            <p:spPr/>
            <p:txBody>
              <a:bodyPr>
                <a:normAutofit fontScale="85000" lnSpcReduction="20000"/>
              </a:bodyPr>
              <a:lstStyle/>
              <a:p>
                <a:r>
                  <a:rPr lang="en-GB" dirty="0"/>
                  <a:t>6 translation equations,</a:t>
                </a:r>
              </a:p>
              <a:p>
                <a:r>
                  <a:rPr lang="en-GB" dirty="0"/>
                  <a:t>9 frame rotation equations,</a:t>
                </a:r>
              </a:p>
              <a:p>
                <a:r>
                  <a:rPr lang="en-GB" dirty="0"/>
                  <a:t>3 Euler equations.</a:t>
                </a:r>
              </a:p>
              <a:p>
                <a:r>
                  <a:rPr lang="en-GB" dirty="0"/>
                  <a:t>18 equations in all!</a:t>
                </a:r>
              </a:p>
              <a:p>
                <a:r>
                  <a:rPr lang="en-GB" dirty="0"/>
                  <a:t>There are 18 states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𝑞</m:t>
                        </m:r>
                      </m:e>
                      <m:sub>
                        <m:r>
                          <a:rPr lang="en-GB" b="0" i="1" smtClean="0">
                            <a:latin typeface="Cambria Math" panose="02040503050406030204" pitchFamily="18" charset="0"/>
                          </a:rPr>
                          <m:t>𝑖</m:t>
                        </m:r>
                      </m:sub>
                    </m:sSub>
                  </m:oMath>
                </a14:m>
                <a:r>
                  <a:rPr lang="en-GB" dirty="0"/>
                  <a:t> satisfying 18 ordinary differential equations (ODEs) of the form:</a:t>
                </a:r>
              </a:p>
              <a:p>
                <a:pPr marL="0" indent="0" algn="ctr">
                  <a:buNone/>
                </a:pPr>
                <a14:m>
                  <m:oMath xmlns:m="http://schemas.openxmlformats.org/officeDocument/2006/math">
                    <m:sSub>
                      <m:sSubPr>
                        <m:ctrlPr>
                          <a:rPr lang="en-GB"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𝑞</m:t>
                            </m:r>
                          </m:e>
                        </m:acc>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𝐹</m:t>
                        </m:r>
                      </m:e>
                      <m:sub>
                        <m:r>
                          <a:rPr lang="en-GB" b="0" i="1" smtClean="0">
                            <a:latin typeface="Cambria Math" panose="02040503050406030204" pitchFamily="18" charset="0"/>
                          </a:rPr>
                          <m:t>𝑖</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𝑞</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𝑞</m:t>
                            </m:r>
                          </m:e>
                          <m:sub>
                            <m:r>
                              <a:rPr lang="en-GB" b="0" i="1" smtClean="0">
                                <a:latin typeface="Cambria Math" panose="02040503050406030204" pitchFamily="18" charset="0"/>
                              </a:rPr>
                              <m:t>2</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𝑞</m:t>
                            </m:r>
                          </m:e>
                          <m:sub>
                            <m:r>
                              <a:rPr lang="en-GB" b="0" i="1" smtClean="0">
                                <a:latin typeface="Cambria Math" panose="02040503050406030204" pitchFamily="18" charset="0"/>
                              </a:rPr>
                              <m:t>18</m:t>
                            </m:r>
                          </m:sub>
                        </m:sSub>
                        <m:r>
                          <a:rPr lang="en-GB" b="0" i="1" smtClean="0">
                            <a:latin typeface="Cambria Math" panose="02040503050406030204" pitchFamily="18" charset="0"/>
                          </a:rPr>
                          <m:t>, </m:t>
                        </m:r>
                        <m:r>
                          <a:rPr lang="en-GB" b="0" i="1" smtClean="0">
                            <a:latin typeface="Cambria Math" panose="02040503050406030204" pitchFamily="18" charset="0"/>
                          </a:rPr>
                          <m:t>𝑡</m:t>
                        </m:r>
                      </m:e>
                    </m:d>
                  </m:oMath>
                </a14:m>
                <a:r>
                  <a:rPr lang="en-GB" dirty="0"/>
                  <a:t>.</a:t>
                </a:r>
              </a:p>
              <a:p>
                <a:pPr marL="0" indent="0" algn="ctr">
                  <a:buNone/>
                </a:pPr>
                <a:endParaRPr lang="en-GB" dirty="0"/>
              </a:p>
              <a:p>
                <a:r>
                  <a:rPr lang="en-GB" b="1" dirty="0">
                    <a:solidFill>
                      <a:srgbClr val="0070C0"/>
                    </a:solidFill>
                  </a:rPr>
                  <a:t>I could rest my case here that fairly simple – at least straightforward -  ODEs in particular and mathematics in general are vital in industry, as industry builds every spacecraft! It is big business – just ask BAE or Lockheed Martin if they’d mind awfully giving this business up.</a:t>
                </a:r>
              </a:p>
              <a:p>
                <a:pPr marL="0" indent="0">
                  <a:buNone/>
                </a:pPr>
                <a:endParaRPr lang="en-GB" dirty="0"/>
              </a:p>
              <a:p>
                <a:pPr marL="0" indent="0">
                  <a:buNone/>
                </a:pPr>
                <a:endParaRPr lang="en-GB" dirty="0"/>
              </a:p>
              <a:p>
                <a:endParaRPr lang="en-GB" dirty="0"/>
              </a:p>
              <a:p>
                <a:endParaRPr lang="en-GB" dirty="0"/>
              </a:p>
            </p:txBody>
          </p:sp>
        </mc:Choice>
        <mc:Fallback xmlns="">
          <p:sp>
            <p:nvSpPr>
              <p:cNvPr id="3" name="Content Placeholder 2">
                <a:extLst>
                  <a:ext uri="{FF2B5EF4-FFF2-40B4-BE49-F238E27FC236}">
                    <a16:creationId xmlns:a16="http://schemas.microsoft.com/office/drawing/2014/main" id="{FD83509E-686E-4D09-BCAB-A1A2B66AB05E}"/>
                  </a:ext>
                </a:extLst>
              </p:cNvPr>
              <p:cNvSpPr>
                <a:spLocks noGrp="1" noRot="1" noChangeAspect="1" noMove="1" noResize="1" noEditPoints="1" noAdjustHandles="1" noChangeArrowheads="1" noChangeShapeType="1" noTextEdit="1"/>
              </p:cNvSpPr>
              <p:nvPr>
                <p:ph idx="1"/>
              </p:nvPr>
            </p:nvSpPr>
            <p:spPr>
              <a:blipFill>
                <a:blip r:embed="rId2"/>
                <a:stretch>
                  <a:fillRect l="-812" t="-3221"/>
                </a:stretch>
              </a:blipFill>
            </p:spPr>
            <p:txBody>
              <a:bodyPr/>
              <a:lstStyle/>
              <a:p>
                <a:r>
                  <a:rPr lang="en-GB">
                    <a:noFill/>
                  </a:rPr>
                  <a:t> </a:t>
                </a:r>
              </a:p>
            </p:txBody>
          </p:sp>
        </mc:Fallback>
      </mc:AlternateContent>
    </p:spTree>
    <p:extLst>
      <p:ext uri="{BB962C8B-B14F-4D97-AF65-F5344CB8AC3E}">
        <p14:creationId xmlns:p14="http://schemas.microsoft.com/office/powerpoint/2010/main" val="18454962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A0EA71-6D37-4093-802A-1C8A1FFFA143}"/>
              </a:ext>
            </a:extLst>
          </p:cNvPr>
          <p:cNvSpPr>
            <a:spLocks noGrp="1"/>
          </p:cNvSpPr>
          <p:nvPr>
            <p:ph type="title"/>
          </p:nvPr>
        </p:nvSpPr>
        <p:spPr/>
        <p:txBody>
          <a:bodyPr/>
          <a:lstStyle/>
          <a:p>
            <a:r>
              <a:rPr lang="en-GB" dirty="0"/>
              <a:t>Spacecraft I Have Modelled </a:t>
            </a:r>
          </a:p>
        </p:txBody>
      </p:sp>
      <p:sp>
        <p:nvSpPr>
          <p:cNvPr id="3" name="Content Placeholder 2">
            <a:extLst>
              <a:ext uri="{FF2B5EF4-FFF2-40B4-BE49-F238E27FC236}">
                <a16:creationId xmlns:a16="http://schemas.microsoft.com/office/drawing/2014/main" xmlns="" id="{EBA737A3-35FD-4DAC-884A-124DC565CB03}"/>
              </a:ext>
            </a:extLst>
          </p:cNvPr>
          <p:cNvSpPr>
            <a:spLocks noGrp="1"/>
          </p:cNvSpPr>
          <p:nvPr>
            <p:ph sz="half" idx="1"/>
          </p:nvPr>
        </p:nvSpPr>
        <p:spPr/>
        <p:txBody>
          <a:bodyPr>
            <a:normAutofit/>
          </a:bodyPr>
          <a:lstStyle/>
          <a:p>
            <a:r>
              <a:rPr lang="en-GB" dirty="0"/>
              <a:t>While with British Aerospace back in 1979-1983.</a:t>
            </a:r>
          </a:p>
          <a:p>
            <a:r>
              <a:rPr lang="en-GB" dirty="0"/>
              <a:t>Early electronic computer screens. </a:t>
            </a:r>
          </a:p>
          <a:p>
            <a:r>
              <a:rPr lang="en-GB" dirty="0"/>
              <a:t>Some additional maths needed in some cases – friction and beam theory.</a:t>
            </a:r>
          </a:p>
          <a:p>
            <a:r>
              <a:rPr lang="en-GB" dirty="0"/>
              <a:t>Giotto comet rendezvous</a:t>
            </a:r>
          </a:p>
          <a:p>
            <a:pPr marL="0" indent="0">
              <a:buNone/>
            </a:pPr>
            <a:endParaRPr lang="en-GB" dirty="0"/>
          </a:p>
        </p:txBody>
      </p:sp>
      <p:pic>
        <p:nvPicPr>
          <p:cNvPr id="6" name="Content Placeholder 5">
            <a:extLst>
              <a:ext uri="{FF2B5EF4-FFF2-40B4-BE49-F238E27FC236}">
                <a16:creationId xmlns:a16="http://schemas.microsoft.com/office/drawing/2014/main" xmlns="" id="{2F5CE536-0DEE-421C-8A0F-9205E537F4E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48769"/>
            <a:ext cx="5181600" cy="3456867"/>
          </a:xfrm>
          <a:prstGeom prst="rect">
            <a:avLst/>
          </a:prstGeom>
        </p:spPr>
      </p:pic>
      <p:sp>
        <p:nvSpPr>
          <p:cNvPr id="5" name="TextBox 4">
            <a:extLst>
              <a:ext uri="{FF2B5EF4-FFF2-40B4-BE49-F238E27FC236}">
                <a16:creationId xmlns:a16="http://schemas.microsoft.com/office/drawing/2014/main" xmlns="" id="{9F2610C0-3ECF-43D0-9B2A-4804009AF04F}"/>
              </a:ext>
            </a:extLst>
          </p:cNvPr>
          <p:cNvSpPr txBox="1"/>
          <p:nvPr/>
        </p:nvSpPr>
        <p:spPr>
          <a:xfrm>
            <a:off x="8096028" y="5807631"/>
            <a:ext cx="2222339" cy="369332"/>
          </a:xfrm>
          <a:prstGeom prst="rect">
            <a:avLst/>
          </a:prstGeom>
          <a:noFill/>
        </p:spPr>
        <p:txBody>
          <a:bodyPr wrap="square" rtlCol="0">
            <a:spAutoFit/>
          </a:bodyPr>
          <a:lstStyle/>
          <a:p>
            <a:r>
              <a:rPr lang="en-GB" dirty="0" smtClean="0"/>
              <a:t>ESA/Giotto</a:t>
            </a:r>
            <a:endParaRPr lang="en-GB" dirty="0"/>
          </a:p>
        </p:txBody>
      </p:sp>
    </p:spTree>
    <p:extLst>
      <p:ext uri="{BB962C8B-B14F-4D97-AF65-F5344CB8AC3E}">
        <p14:creationId xmlns:p14="http://schemas.microsoft.com/office/powerpoint/2010/main" val="2247440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3D811D-EEC9-4C60-B9D1-921845D09C35}"/>
              </a:ext>
            </a:extLst>
          </p:cNvPr>
          <p:cNvSpPr>
            <a:spLocks noGrp="1"/>
          </p:cNvSpPr>
          <p:nvPr>
            <p:ph type="title"/>
          </p:nvPr>
        </p:nvSpPr>
        <p:spPr/>
        <p:txBody>
          <a:bodyPr/>
          <a:lstStyle/>
          <a:p>
            <a:r>
              <a:rPr lang="en-GB" dirty="0"/>
              <a:t>Ulysses Mission </a:t>
            </a:r>
          </a:p>
        </p:txBody>
      </p:sp>
      <p:sp>
        <p:nvSpPr>
          <p:cNvPr id="3" name="Content Placeholder 2">
            <a:extLst>
              <a:ext uri="{FF2B5EF4-FFF2-40B4-BE49-F238E27FC236}">
                <a16:creationId xmlns:a16="http://schemas.microsoft.com/office/drawing/2014/main" xmlns="" id="{184C1964-4156-4A40-B5A1-A2F3A9526B39}"/>
              </a:ext>
            </a:extLst>
          </p:cNvPr>
          <p:cNvSpPr>
            <a:spLocks noGrp="1"/>
          </p:cNvSpPr>
          <p:nvPr>
            <p:ph sz="half" idx="1"/>
          </p:nvPr>
        </p:nvSpPr>
        <p:spPr/>
        <p:txBody>
          <a:bodyPr>
            <a:normAutofit fontScale="92500" lnSpcReduction="10000"/>
          </a:bodyPr>
          <a:lstStyle/>
          <a:p>
            <a:r>
              <a:rPr lang="en-GB" dirty="0"/>
              <a:t>Ulysses Mission (formerly International Solar Polar Mission). </a:t>
            </a:r>
          </a:p>
          <a:p>
            <a:r>
              <a:rPr lang="en-GB" dirty="0"/>
              <a:t>Out to Jupiter to use its gravitational field to come out of the Solar System ecliptic plane and fly over the poles of the sun.</a:t>
            </a:r>
          </a:p>
          <a:p>
            <a:r>
              <a:rPr lang="en-GB" dirty="0"/>
              <a:t>Spacecraft rotating at 5 rpm carrying a 5 m axial flexible beam antenna and two radial 30 m long wire booms. These complicated the Euler equations a fair bit as you may guess!</a:t>
            </a:r>
          </a:p>
          <a:p>
            <a:endParaRPr lang="en-GB" dirty="0"/>
          </a:p>
        </p:txBody>
      </p:sp>
      <p:pic>
        <p:nvPicPr>
          <p:cNvPr id="6" name="Content Placeholder 5">
            <a:extLst>
              <a:ext uri="{FF2B5EF4-FFF2-40B4-BE49-F238E27FC236}">
                <a16:creationId xmlns:a16="http://schemas.microsoft.com/office/drawing/2014/main" xmlns="" id="{3AD704AC-23EC-412D-BB53-DE877539D35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154452"/>
            <a:ext cx="5181600" cy="3693684"/>
          </a:xfrm>
        </p:spPr>
      </p:pic>
      <p:sp>
        <p:nvSpPr>
          <p:cNvPr id="7" name="TextBox 6">
            <a:extLst>
              <a:ext uri="{FF2B5EF4-FFF2-40B4-BE49-F238E27FC236}">
                <a16:creationId xmlns:a16="http://schemas.microsoft.com/office/drawing/2014/main" xmlns="" id="{9F2610C0-3ECF-43D0-9B2A-4804009AF04F}"/>
              </a:ext>
            </a:extLst>
          </p:cNvPr>
          <p:cNvSpPr txBox="1"/>
          <p:nvPr/>
        </p:nvSpPr>
        <p:spPr>
          <a:xfrm>
            <a:off x="7876572" y="6176963"/>
            <a:ext cx="2222339" cy="369332"/>
          </a:xfrm>
          <a:prstGeom prst="rect">
            <a:avLst/>
          </a:prstGeom>
          <a:noFill/>
        </p:spPr>
        <p:txBody>
          <a:bodyPr wrap="square" rtlCol="0">
            <a:spAutoFit/>
          </a:bodyPr>
          <a:lstStyle/>
          <a:p>
            <a:r>
              <a:rPr lang="en-GB" dirty="0"/>
              <a:t>ESA/Ulysses</a:t>
            </a:r>
          </a:p>
        </p:txBody>
      </p:sp>
    </p:spTree>
    <p:extLst>
      <p:ext uri="{BB962C8B-B14F-4D97-AF65-F5344CB8AC3E}">
        <p14:creationId xmlns:p14="http://schemas.microsoft.com/office/powerpoint/2010/main" val="3403176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B1E945-27E9-4B88-98C9-81195D2344C9}"/>
              </a:ext>
            </a:extLst>
          </p:cNvPr>
          <p:cNvSpPr>
            <a:spLocks noGrp="1"/>
          </p:cNvSpPr>
          <p:nvPr>
            <p:ph type="title"/>
          </p:nvPr>
        </p:nvSpPr>
        <p:spPr/>
        <p:txBody>
          <a:bodyPr/>
          <a:lstStyle/>
          <a:p>
            <a:r>
              <a:rPr lang="en-GB" dirty="0"/>
              <a:t>Hubble Space Telescope</a:t>
            </a:r>
          </a:p>
        </p:txBody>
      </p:sp>
      <p:sp>
        <p:nvSpPr>
          <p:cNvPr id="3" name="Content Placeholder 2">
            <a:extLst>
              <a:ext uri="{FF2B5EF4-FFF2-40B4-BE49-F238E27FC236}">
                <a16:creationId xmlns:a16="http://schemas.microsoft.com/office/drawing/2014/main" xmlns="" id="{93D1AB98-B3C5-4039-B00E-F1B81370973C}"/>
              </a:ext>
            </a:extLst>
          </p:cNvPr>
          <p:cNvSpPr>
            <a:spLocks noGrp="1"/>
          </p:cNvSpPr>
          <p:nvPr>
            <p:ph sz="half" idx="1"/>
          </p:nvPr>
        </p:nvSpPr>
        <p:spPr/>
        <p:txBody>
          <a:bodyPr/>
          <a:lstStyle/>
          <a:p>
            <a:r>
              <a:rPr lang="en-GB" dirty="0"/>
              <a:t>Modelled the dynamics and control system of the solar arrays.</a:t>
            </a:r>
          </a:p>
          <a:p>
            <a:r>
              <a:rPr lang="en-GB" dirty="0"/>
              <a:t>Included modelling the beam-like deformation of the array as it turned</a:t>
            </a:r>
          </a:p>
          <a:p>
            <a:r>
              <a:rPr lang="en-GB" dirty="0"/>
              <a:t>and hysteresis torques from twisting the cables to the solar arrays.</a:t>
            </a:r>
          </a:p>
        </p:txBody>
      </p:sp>
      <p:pic>
        <p:nvPicPr>
          <p:cNvPr id="5" name="Content Placeholder 4">
            <a:extLst>
              <a:ext uri="{FF2B5EF4-FFF2-40B4-BE49-F238E27FC236}">
                <a16:creationId xmlns:a16="http://schemas.microsoft.com/office/drawing/2014/main" xmlns="" id="{401AF05E-CD86-4EF7-80C2-73C6B094A5F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51869" y="1825625"/>
            <a:ext cx="4822262" cy="4351338"/>
          </a:xfrm>
        </p:spPr>
      </p:pic>
      <p:sp>
        <p:nvSpPr>
          <p:cNvPr id="6" name="TextBox 5">
            <a:extLst>
              <a:ext uri="{FF2B5EF4-FFF2-40B4-BE49-F238E27FC236}">
                <a16:creationId xmlns:a16="http://schemas.microsoft.com/office/drawing/2014/main" xmlns="" id="{B70D3B5F-DA09-4799-A9B5-7C1D0ECF693E}"/>
              </a:ext>
            </a:extLst>
          </p:cNvPr>
          <p:cNvSpPr txBox="1"/>
          <p:nvPr/>
        </p:nvSpPr>
        <p:spPr>
          <a:xfrm>
            <a:off x="8096492" y="6429736"/>
            <a:ext cx="1718840" cy="369332"/>
          </a:xfrm>
          <a:prstGeom prst="rect">
            <a:avLst/>
          </a:prstGeom>
          <a:noFill/>
        </p:spPr>
        <p:txBody>
          <a:bodyPr wrap="square" rtlCol="0">
            <a:spAutoFit/>
          </a:bodyPr>
          <a:lstStyle/>
          <a:p>
            <a:r>
              <a:rPr lang="en-GB" dirty="0"/>
              <a:t>ESA/Hubble</a:t>
            </a:r>
          </a:p>
        </p:txBody>
      </p:sp>
    </p:spTree>
    <p:extLst>
      <p:ext uri="{BB962C8B-B14F-4D97-AF65-F5344CB8AC3E}">
        <p14:creationId xmlns:p14="http://schemas.microsoft.com/office/powerpoint/2010/main" val="435744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1148FD-DAD3-42CB-AE70-0D417A792152}"/>
              </a:ext>
            </a:extLst>
          </p:cNvPr>
          <p:cNvSpPr>
            <a:spLocks noGrp="1"/>
          </p:cNvSpPr>
          <p:nvPr>
            <p:ph type="title"/>
          </p:nvPr>
        </p:nvSpPr>
        <p:spPr/>
        <p:txBody>
          <a:bodyPr/>
          <a:lstStyle/>
          <a:p>
            <a:r>
              <a:rPr lang="en-GB" b="1" dirty="0"/>
              <a:t>Session 1</a:t>
            </a:r>
          </a:p>
        </p:txBody>
      </p:sp>
      <p:sp>
        <p:nvSpPr>
          <p:cNvPr id="3" name="Content Placeholder 2">
            <a:extLst>
              <a:ext uri="{FF2B5EF4-FFF2-40B4-BE49-F238E27FC236}">
                <a16:creationId xmlns:a16="http://schemas.microsoft.com/office/drawing/2014/main" xmlns="" id="{573162ED-5ACA-47E9-8B82-D8580EE3F02D}"/>
              </a:ext>
            </a:extLst>
          </p:cNvPr>
          <p:cNvSpPr>
            <a:spLocks noGrp="1"/>
          </p:cNvSpPr>
          <p:nvPr>
            <p:ph idx="1"/>
          </p:nvPr>
        </p:nvSpPr>
        <p:spPr/>
        <p:txBody>
          <a:bodyPr/>
          <a:lstStyle/>
          <a:p>
            <a:r>
              <a:rPr lang="en-GB" sz="3200" dirty="0"/>
              <a:t>A personal overview of where mathematics is applied in industry. </a:t>
            </a:r>
          </a:p>
          <a:p>
            <a:r>
              <a:rPr lang="en-GB" sz="3200" dirty="0"/>
              <a:t>Some problems of applied dynamics resulting in ordinary differential equations. </a:t>
            </a:r>
          </a:p>
          <a:p>
            <a:r>
              <a:rPr lang="en-GB" sz="3200" dirty="0"/>
              <a:t>Solution by explicit Runge-</a:t>
            </a:r>
            <a:r>
              <a:rPr lang="en-GB" sz="3200" dirty="0" err="1"/>
              <a:t>Kutta</a:t>
            </a:r>
            <a:r>
              <a:rPr lang="en-GB" sz="3200" dirty="0"/>
              <a:t> methods. </a:t>
            </a:r>
          </a:p>
          <a:p>
            <a:r>
              <a:rPr lang="en-GB" sz="3200" dirty="0"/>
              <a:t>Modelling friction.</a:t>
            </a:r>
          </a:p>
          <a:p>
            <a:pPr marL="0" indent="0">
              <a:buNone/>
            </a:pPr>
            <a:endParaRPr lang="en-GB" dirty="0"/>
          </a:p>
        </p:txBody>
      </p:sp>
    </p:spTree>
    <p:extLst>
      <p:ext uri="{BB962C8B-B14F-4D97-AF65-F5344CB8AC3E}">
        <p14:creationId xmlns:p14="http://schemas.microsoft.com/office/powerpoint/2010/main" val="37558721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A16BD5-2FC9-4BC6-97EB-DF89FCE57B0F}"/>
              </a:ext>
            </a:extLst>
          </p:cNvPr>
          <p:cNvSpPr>
            <a:spLocks noGrp="1"/>
          </p:cNvSpPr>
          <p:nvPr>
            <p:ph type="title"/>
          </p:nvPr>
        </p:nvSpPr>
        <p:spPr/>
        <p:txBody>
          <a:bodyPr/>
          <a:lstStyle/>
          <a:p>
            <a:r>
              <a:rPr lang="en-GB" dirty="0"/>
              <a:t>Images from Hubble!</a:t>
            </a:r>
          </a:p>
        </p:txBody>
      </p:sp>
      <p:pic>
        <p:nvPicPr>
          <p:cNvPr id="4" name="Picture 3">
            <a:extLst>
              <a:ext uri="{FF2B5EF4-FFF2-40B4-BE49-F238E27FC236}">
                <a16:creationId xmlns:a16="http://schemas.microsoft.com/office/drawing/2014/main" xmlns="" id="{7016FD1D-BA89-4174-93C5-12DAD2699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1569" y="1463072"/>
            <a:ext cx="7477760" cy="4650232"/>
          </a:xfrm>
          <a:prstGeom prst="rect">
            <a:avLst/>
          </a:prstGeom>
        </p:spPr>
      </p:pic>
      <p:sp>
        <p:nvSpPr>
          <p:cNvPr id="3" name="TextBox 2"/>
          <p:cNvSpPr txBox="1"/>
          <p:nvPr/>
        </p:nvSpPr>
        <p:spPr>
          <a:xfrm>
            <a:off x="1883595" y="6355080"/>
            <a:ext cx="7365734" cy="369332"/>
          </a:xfrm>
          <a:prstGeom prst="rect">
            <a:avLst/>
          </a:prstGeom>
          <a:noFill/>
        </p:spPr>
        <p:txBody>
          <a:bodyPr wrap="none" rtlCol="0">
            <a:spAutoFit/>
          </a:bodyPr>
          <a:lstStyle/>
          <a:p>
            <a:r>
              <a:rPr lang="en-GB" dirty="0" smtClean="0"/>
              <a:t>NASA Hubble Telescope Compilation: ©1997 Finley Holiday Film Corporation</a:t>
            </a:r>
            <a:endParaRPr lang="en-GB" dirty="0"/>
          </a:p>
        </p:txBody>
      </p:sp>
    </p:spTree>
    <p:extLst>
      <p:ext uri="{BB962C8B-B14F-4D97-AF65-F5344CB8AC3E}">
        <p14:creationId xmlns:p14="http://schemas.microsoft.com/office/powerpoint/2010/main" val="684606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80063B29-EBFF-4296-BE43-E9DF7A247F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6954" y="381000"/>
            <a:ext cx="4708652" cy="5608320"/>
          </a:xfrm>
          <a:prstGeom prst="rect">
            <a:avLst/>
          </a:prstGeom>
        </p:spPr>
      </p:pic>
      <p:sp>
        <p:nvSpPr>
          <p:cNvPr id="4" name="TextBox 3"/>
          <p:cNvSpPr txBox="1"/>
          <p:nvPr/>
        </p:nvSpPr>
        <p:spPr>
          <a:xfrm>
            <a:off x="2208413" y="6336792"/>
            <a:ext cx="7365734" cy="369332"/>
          </a:xfrm>
          <a:prstGeom prst="rect">
            <a:avLst/>
          </a:prstGeom>
          <a:noFill/>
        </p:spPr>
        <p:txBody>
          <a:bodyPr wrap="none" rtlCol="0">
            <a:spAutoFit/>
          </a:bodyPr>
          <a:lstStyle/>
          <a:p>
            <a:r>
              <a:rPr lang="en-GB" dirty="0" smtClean="0"/>
              <a:t>NASA Hubble Telescope Compilation: ©1997 Finley Holiday Film Corporation</a:t>
            </a:r>
            <a:endParaRPr lang="en-GB" dirty="0"/>
          </a:p>
        </p:txBody>
      </p:sp>
    </p:spTree>
    <p:extLst>
      <p:ext uri="{BB962C8B-B14F-4D97-AF65-F5344CB8AC3E}">
        <p14:creationId xmlns:p14="http://schemas.microsoft.com/office/powerpoint/2010/main" val="2251952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7DCBD66-4998-4AFE-BDC8-9C2F3821CA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698500"/>
            <a:ext cx="7640320" cy="5133340"/>
          </a:xfrm>
          <a:prstGeom prst="rect">
            <a:avLst/>
          </a:prstGeom>
        </p:spPr>
      </p:pic>
      <p:sp>
        <p:nvSpPr>
          <p:cNvPr id="4" name="TextBox 3"/>
          <p:cNvSpPr txBox="1"/>
          <p:nvPr/>
        </p:nvSpPr>
        <p:spPr>
          <a:xfrm>
            <a:off x="2306586" y="6227064"/>
            <a:ext cx="7365734" cy="369332"/>
          </a:xfrm>
          <a:prstGeom prst="rect">
            <a:avLst/>
          </a:prstGeom>
          <a:noFill/>
        </p:spPr>
        <p:txBody>
          <a:bodyPr wrap="none" rtlCol="0">
            <a:spAutoFit/>
          </a:bodyPr>
          <a:lstStyle/>
          <a:p>
            <a:r>
              <a:rPr lang="en-GB" dirty="0" smtClean="0"/>
              <a:t>NASA Hubble Telescope Compilation: ©1997 Finley Holiday Film Corporation</a:t>
            </a:r>
            <a:endParaRPr lang="en-GB" dirty="0"/>
          </a:p>
        </p:txBody>
      </p:sp>
    </p:spTree>
    <p:extLst>
      <p:ext uri="{BB962C8B-B14F-4D97-AF65-F5344CB8AC3E}">
        <p14:creationId xmlns:p14="http://schemas.microsoft.com/office/powerpoint/2010/main" val="2760265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404BF2-8A9A-4C3D-823C-1459F2FF5867}"/>
              </a:ext>
            </a:extLst>
          </p:cNvPr>
          <p:cNvSpPr>
            <a:spLocks noGrp="1"/>
          </p:cNvSpPr>
          <p:nvPr>
            <p:ph type="title"/>
          </p:nvPr>
        </p:nvSpPr>
        <p:spPr/>
        <p:txBody>
          <a:bodyPr/>
          <a:lstStyle/>
          <a:p>
            <a:r>
              <a:rPr lang="en-GB" dirty="0"/>
              <a:t>Oil Well Perforators</a:t>
            </a:r>
          </a:p>
        </p:txBody>
      </p:sp>
      <p:sp>
        <p:nvSpPr>
          <p:cNvPr id="3" name="Content Placeholder 2">
            <a:extLst>
              <a:ext uri="{FF2B5EF4-FFF2-40B4-BE49-F238E27FC236}">
                <a16:creationId xmlns:a16="http://schemas.microsoft.com/office/drawing/2014/main" xmlns="" id="{DF29D891-C7FD-4F9A-B538-1E2554686C7B}"/>
              </a:ext>
            </a:extLst>
          </p:cNvPr>
          <p:cNvSpPr>
            <a:spLocks noGrp="1"/>
          </p:cNvSpPr>
          <p:nvPr>
            <p:ph idx="1"/>
          </p:nvPr>
        </p:nvSpPr>
        <p:spPr/>
        <p:txBody>
          <a:bodyPr/>
          <a:lstStyle/>
          <a:p>
            <a:r>
              <a:rPr lang="en-GB" dirty="0"/>
              <a:t>Used by oil companies to get oil wells to yield oil.</a:t>
            </a:r>
          </a:p>
          <a:p>
            <a:r>
              <a:rPr lang="en-GB" dirty="0"/>
              <a:t>Oil well perforators are fired radially from the well bore through the cement well bore casing and into the oil-bearing rock.</a:t>
            </a:r>
          </a:p>
          <a:p>
            <a:r>
              <a:rPr lang="en-GB" dirty="0"/>
              <a:t>Generally, the deeper the penetration the greater the amount of oil that flows and hence the greater the return on the investment in drilling.</a:t>
            </a:r>
          </a:p>
          <a:p>
            <a:r>
              <a:rPr lang="en-GB" dirty="0"/>
              <a:t>Literally millions of perforators are fired every year.</a:t>
            </a:r>
          </a:p>
          <a:p>
            <a:r>
              <a:rPr lang="en-GB" dirty="0"/>
              <a:t>The mechanism how the jet is formed is described very well in G.K. Batchelor’s classic text ‘An Introduction to Fluid Mechanics.’</a:t>
            </a:r>
          </a:p>
        </p:txBody>
      </p:sp>
    </p:spTree>
    <p:extLst>
      <p:ext uri="{BB962C8B-B14F-4D97-AF65-F5344CB8AC3E}">
        <p14:creationId xmlns:p14="http://schemas.microsoft.com/office/powerpoint/2010/main" val="3926615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06C06D-C65A-4B61-BF2A-EABD2E45F8B9}"/>
              </a:ext>
            </a:extLst>
          </p:cNvPr>
          <p:cNvSpPr>
            <a:spLocks noGrp="1"/>
          </p:cNvSpPr>
          <p:nvPr>
            <p:ph type="title"/>
          </p:nvPr>
        </p:nvSpPr>
        <p:spPr>
          <a:xfrm>
            <a:off x="915894" y="358692"/>
            <a:ext cx="10515600" cy="1325563"/>
          </a:xfrm>
        </p:spPr>
        <p:txBody>
          <a:bodyPr/>
          <a:lstStyle/>
          <a:p>
            <a:r>
              <a:rPr lang="en-GB" dirty="0"/>
              <a:t>Perforator Jet Formation</a:t>
            </a:r>
          </a:p>
        </p:txBody>
      </p:sp>
      <p:sp>
        <p:nvSpPr>
          <p:cNvPr id="31" name="Rectangle 30">
            <a:extLst>
              <a:ext uri="{FF2B5EF4-FFF2-40B4-BE49-F238E27FC236}">
                <a16:creationId xmlns:a16="http://schemas.microsoft.com/office/drawing/2014/main" xmlns="" id="{81D47B7B-2732-4923-8F34-EBAD130718C1}"/>
              </a:ext>
            </a:extLst>
          </p:cNvPr>
          <p:cNvSpPr/>
          <p:nvPr/>
        </p:nvSpPr>
        <p:spPr>
          <a:xfrm>
            <a:off x="3246033" y="2605751"/>
            <a:ext cx="5124450" cy="2928938"/>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32" name="Rectangle 31">
            <a:extLst>
              <a:ext uri="{FF2B5EF4-FFF2-40B4-BE49-F238E27FC236}">
                <a16:creationId xmlns:a16="http://schemas.microsoft.com/office/drawing/2014/main" xmlns="" id="{E3F7205F-4FFF-4D82-BA30-0E3276F5EF07}"/>
              </a:ext>
            </a:extLst>
          </p:cNvPr>
          <p:cNvSpPr/>
          <p:nvPr/>
        </p:nvSpPr>
        <p:spPr>
          <a:xfrm>
            <a:off x="3495931" y="2848638"/>
            <a:ext cx="4805627" cy="2536825"/>
          </a:xfrm>
          <a:prstGeom prst="rect">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33" name="Isosceles Triangle 32">
            <a:extLst>
              <a:ext uri="{FF2B5EF4-FFF2-40B4-BE49-F238E27FC236}">
                <a16:creationId xmlns:a16="http://schemas.microsoft.com/office/drawing/2014/main" xmlns="" id="{D4E19DAA-0065-4218-8DB2-D920E14C2FB5}"/>
              </a:ext>
            </a:extLst>
          </p:cNvPr>
          <p:cNvSpPr/>
          <p:nvPr/>
        </p:nvSpPr>
        <p:spPr>
          <a:xfrm rot="16200000">
            <a:off x="4994877" y="1994646"/>
            <a:ext cx="2571528" cy="4179683"/>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dirty="0"/>
          </a:p>
        </p:txBody>
      </p:sp>
      <p:sp>
        <p:nvSpPr>
          <p:cNvPr id="34" name="Isosceles Triangle 33">
            <a:extLst>
              <a:ext uri="{FF2B5EF4-FFF2-40B4-BE49-F238E27FC236}">
                <a16:creationId xmlns:a16="http://schemas.microsoft.com/office/drawing/2014/main" xmlns="" id="{07D1595C-4A39-4029-B925-3261AF85CBCB}"/>
              </a:ext>
            </a:extLst>
          </p:cNvPr>
          <p:cNvSpPr/>
          <p:nvPr/>
        </p:nvSpPr>
        <p:spPr>
          <a:xfrm rot="16200000">
            <a:off x="5701895" y="2226339"/>
            <a:ext cx="2119313" cy="36988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cxnSp>
        <p:nvCxnSpPr>
          <p:cNvPr id="35" name="Straight Connector 34">
            <a:extLst>
              <a:ext uri="{FF2B5EF4-FFF2-40B4-BE49-F238E27FC236}">
                <a16:creationId xmlns:a16="http://schemas.microsoft.com/office/drawing/2014/main" xmlns="" id="{92521703-F49F-41EC-9290-5143E443B848}"/>
              </a:ext>
            </a:extLst>
          </p:cNvPr>
          <p:cNvCxnSpPr/>
          <p:nvPr/>
        </p:nvCxnSpPr>
        <p:spPr>
          <a:xfrm flipV="1">
            <a:off x="1993495" y="4102764"/>
            <a:ext cx="7680325" cy="14287"/>
          </a:xfrm>
          <a:prstGeom prst="line">
            <a:avLst/>
          </a:prstGeom>
          <a:ln w="12700">
            <a:solidFill>
              <a:srgbClr val="FF0000"/>
            </a:solidFill>
            <a:prstDash val="lgDashDot"/>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06876710-B9DB-4026-88C8-6B30EF3E101D}"/>
              </a:ext>
            </a:extLst>
          </p:cNvPr>
          <p:cNvCxnSpPr/>
          <p:nvPr/>
        </p:nvCxnSpPr>
        <p:spPr>
          <a:xfrm>
            <a:off x="6519458" y="3964651"/>
            <a:ext cx="2057400" cy="476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52C05C63-A9F2-4978-9DE2-8A19375B9D12}"/>
              </a:ext>
            </a:extLst>
          </p:cNvPr>
          <p:cNvCxnSpPr>
            <a:cxnSpLocks/>
          </p:cNvCxnSpPr>
          <p:nvPr/>
        </p:nvCxnSpPr>
        <p:spPr>
          <a:xfrm flipV="1">
            <a:off x="6301970" y="3202651"/>
            <a:ext cx="762000" cy="700881"/>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E4530DF9-E45A-41B5-A202-664FEC240D5B}"/>
              </a:ext>
            </a:extLst>
          </p:cNvPr>
          <p:cNvCxnSpPr/>
          <p:nvPr/>
        </p:nvCxnSpPr>
        <p:spPr>
          <a:xfrm flipV="1">
            <a:off x="6473420" y="4220239"/>
            <a:ext cx="2087563" cy="79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08586241-444B-4CBB-821C-A8F0CCA776A9}"/>
              </a:ext>
            </a:extLst>
          </p:cNvPr>
          <p:cNvCxnSpPr/>
          <p:nvPr/>
        </p:nvCxnSpPr>
        <p:spPr>
          <a:xfrm flipV="1">
            <a:off x="5814607" y="3900768"/>
            <a:ext cx="582613" cy="127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xmlns="" id="{943E2006-BC7D-46A7-AB98-6109E8A7208A}"/>
              </a:ext>
            </a:extLst>
          </p:cNvPr>
          <p:cNvCxnSpPr/>
          <p:nvPr/>
        </p:nvCxnSpPr>
        <p:spPr>
          <a:xfrm>
            <a:off x="6301970" y="4285326"/>
            <a:ext cx="785813" cy="65563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F839E5C8-9DB7-4AA0-9877-88345A2BFD65}"/>
              </a:ext>
            </a:extLst>
          </p:cNvPr>
          <p:cNvCxnSpPr/>
          <p:nvPr/>
        </p:nvCxnSpPr>
        <p:spPr>
          <a:xfrm>
            <a:off x="7075083" y="2262851"/>
            <a:ext cx="19050" cy="351631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01E2C6F5-89D5-4B59-942C-8F007D9CE8BD}"/>
              </a:ext>
            </a:extLst>
          </p:cNvPr>
          <p:cNvCxnSpPr/>
          <p:nvPr/>
        </p:nvCxnSpPr>
        <p:spPr>
          <a:xfrm flipV="1">
            <a:off x="6489295" y="3412201"/>
            <a:ext cx="574675" cy="5683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8E8E7348-CC11-45DB-9E99-F757D37DFD6E}"/>
              </a:ext>
            </a:extLst>
          </p:cNvPr>
          <p:cNvCxnSpPr/>
          <p:nvPr/>
        </p:nvCxnSpPr>
        <p:spPr>
          <a:xfrm>
            <a:off x="6497233" y="4244051"/>
            <a:ext cx="593725" cy="509588"/>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xmlns="" id="{FB4AC838-2C46-468E-93BA-9710A0C10E9A}"/>
              </a:ext>
            </a:extLst>
          </p:cNvPr>
          <p:cNvCxnSpPr/>
          <p:nvPr/>
        </p:nvCxnSpPr>
        <p:spPr>
          <a:xfrm>
            <a:off x="5898745" y="4269451"/>
            <a:ext cx="414338" cy="1587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xmlns="" id="{A87E02BF-9C8A-4097-A6E2-60FEC470D35F}"/>
              </a:ext>
            </a:extLst>
          </p:cNvPr>
          <p:cNvSpPr/>
          <p:nvPr/>
        </p:nvSpPr>
        <p:spPr>
          <a:xfrm>
            <a:off x="6298795" y="4059901"/>
            <a:ext cx="98425" cy="8413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46" name="TextBox 42">
            <a:extLst>
              <a:ext uri="{FF2B5EF4-FFF2-40B4-BE49-F238E27FC236}">
                <a16:creationId xmlns:a16="http://schemas.microsoft.com/office/drawing/2014/main" xmlns="" id="{26BB1EC8-AE94-4353-BB07-3B866D4F4FE4}"/>
              </a:ext>
            </a:extLst>
          </p:cNvPr>
          <p:cNvSpPr txBox="1"/>
          <p:nvPr/>
        </p:nvSpPr>
        <p:spPr>
          <a:xfrm>
            <a:off x="6935383" y="1800889"/>
            <a:ext cx="410690" cy="46166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2400" dirty="0"/>
              <a:t>z</a:t>
            </a:r>
            <a:r>
              <a:rPr lang="en-GB" sz="2400" baseline="-25000" dirty="0"/>
              <a:t>1</a:t>
            </a:r>
            <a:endParaRPr lang="en-GB" sz="2400" dirty="0"/>
          </a:p>
        </p:txBody>
      </p:sp>
      <p:cxnSp>
        <p:nvCxnSpPr>
          <p:cNvPr id="47" name="Straight Connector 46">
            <a:extLst>
              <a:ext uri="{FF2B5EF4-FFF2-40B4-BE49-F238E27FC236}">
                <a16:creationId xmlns:a16="http://schemas.microsoft.com/office/drawing/2014/main" xmlns="" id="{F49AFF72-901B-4183-9083-8B66D69CDD02}"/>
              </a:ext>
            </a:extLst>
          </p:cNvPr>
          <p:cNvCxnSpPr/>
          <p:nvPr/>
        </p:nvCxnSpPr>
        <p:spPr>
          <a:xfrm>
            <a:off x="6340864" y="2270788"/>
            <a:ext cx="26988" cy="3527425"/>
          </a:xfrm>
          <a:prstGeom prst="line">
            <a:avLst/>
          </a:prstGeom>
          <a:ln>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xmlns="" id="{8B2EC713-8FCF-49F4-BEB9-EEDD3B9D327B}"/>
              </a:ext>
            </a:extLst>
          </p:cNvPr>
          <p:cNvSpPr txBox="1"/>
          <p:nvPr/>
        </p:nvSpPr>
        <p:spPr>
          <a:xfrm>
            <a:off x="6105913" y="1807082"/>
            <a:ext cx="442912" cy="46166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GB" sz="2400" dirty="0" err="1"/>
              <a:t>z</a:t>
            </a:r>
            <a:r>
              <a:rPr lang="en-GB" sz="2400" baseline="-25000" dirty="0" err="1"/>
              <a:t>S</a:t>
            </a:r>
            <a:endParaRPr lang="en-GB" sz="2400" dirty="0"/>
          </a:p>
        </p:txBody>
      </p:sp>
      <p:sp>
        <p:nvSpPr>
          <p:cNvPr id="49" name="TextBox 50">
            <a:extLst>
              <a:ext uri="{FF2B5EF4-FFF2-40B4-BE49-F238E27FC236}">
                <a16:creationId xmlns:a16="http://schemas.microsoft.com/office/drawing/2014/main" xmlns="" id="{09B74B4B-AE0B-484E-ADAF-2DC75FFA3E7A}"/>
              </a:ext>
            </a:extLst>
          </p:cNvPr>
          <p:cNvSpPr txBox="1"/>
          <p:nvPr/>
        </p:nvSpPr>
        <p:spPr>
          <a:xfrm>
            <a:off x="3817533" y="2129501"/>
            <a:ext cx="785812" cy="4000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a:t>Casing</a:t>
            </a:r>
          </a:p>
        </p:txBody>
      </p:sp>
      <p:sp>
        <p:nvSpPr>
          <p:cNvPr id="50" name="TextBox 52">
            <a:extLst>
              <a:ext uri="{FF2B5EF4-FFF2-40B4-BE49-F238E27FC236}">
                <a16:creationId xmlns:a16="http://schemas.microsoft.com/office/drawing/2014/main" xmlns="" id="{6A69023A-2DF9-4153-8FEE-91280107F0FD}"/>
              </a:ext>
            </a:extLst>
          </p:cNvPr>
          <p:cNvSpPr txBox="1"/>
          <p:nvPr/>
        </p:nvSpPr>
        <p:spPr>
          <a:xfrm>
            <a:off x="3707995" y="3077239"/>
            <a:ext cx="1055688" cy="4000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a:t>Explosive</a:t>
            </a:r>
          </a:p>
        </p:txBody>
      </p:sp>
      <p:sp>
        <p:nvSpPr>
          <p:cNvPr id="51" name="TextBox 53">
            <a:extLst>
              <a:ext uri="{FF2B5EF4-FFF2-40B4-BE49-F238E27FC236}">
                <a16:creationId xmlns:a16="http://schemas.microsoft.com/office/drawing/2014/main" xmlns="" id="{D18646E0-0C80-4A7A-90D2-BCE7BF06F310}"/>
              </a:ext>
            </a:extLst>
          </p:cNvPr>
          <p:cNvSpPr txBox="1"/>
          <p:nvPr/>
        </p:nvSpPr>
        <p:spPr>
          <a:xfrm>
            <a:off x="8119658" y="3153439"/>
            <a:ext cx="769937" cy="446087"/>
          </a:xfrm>
          <a:prstGeom prst="rect">
            <a:avLst/>
          </a:prstGeom>
          <a:solidFill>
            <a:schemeClr val="lt1"/>
          </a:solidFill>
          <a:ln w="9525" cmpd="sng">
            <a:solidFill>
              <a:schemeClr val="lt1">
                <a:shade val="50000"/>
                <a:alpha val="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a:t>Liner</a:t>
            </a:r>
          </a:p>
        </p:txBody>
      </p:sp>
      <p:sp>
        <p:nvSpPr>
          <p:cNvPr id="52" name="TextBox 54">
            <a:extLst>
              <a:ext uri="{FF2B5EF4-FFF2-40B4-BE49-F238E27FC236}">
                <a16:creationId xmlns:a16="http://schemas.microsoft.com/office/drawing/2014/main" xmlns="" id="{FB370546-19B4-4B6B-AC5B-D3C39F374A0F}"/>
              </a:ext>
            </a:extLst>
          </p:cNvPr>
          <p:cNvSpPr txBox="1"/>
          <p:nvPr/>
        </p:nvSpPr>
        <p:spPr>
          <a:xfrm>
            <a:off x="7970433" y="4266276"/>
            <a:ext cx="546100" cy="4000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a:t>Jet</a:t>
            </a:r>
          </a:p>
        </p:txBody>
      </p:sp>
      <p:cxnSp>
        <p:nvCxnSpPr>
          <p:cNvPr id="53" name="Straight Connector 52">
            <a:extLst>
              <a:ext uri="{FF2B5EF4-FFF2-40B4-BE49-F238E27FC236}">
                <a16:creationId xmlns:a16="http://schemas.microsoft.com/office/drawing/2014/main" xmlns="" id="{5FB12E0D-C797-4228-9DF0-640D9ACF5703}"/>
              </a:ext>
            </a:extLst>
          </p:cNvPr>
          <p:cNvCxnSpPr/>
          <p:nvPr/>
        </p:nvCxnSpPr>
        <p:spPr>
          <a:xfrm>
            <a:off x="6992533" y="2777201"/>
            <a:ext cx="71437" cy="43338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xmlns="" id="{80E57273-45F3-42C0-B7AF-5926908A92C3}"/>
              </a:ext>
            </a:extLst>
          </p:cNvPr>
          <p:cNvCxnSpPr/>
          <p:nvPr/>
        </p:nvCxnSpPr>
        <p:spPr>
          <a:xfrm flipH="1">
            <a:off x="6995708" y="4952076"/>
            <a:ext cx="79375" cy="4000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55" name="TextBox 62">
            <a:extLst>
              <a:ext uri="{FF2B5EF4-FFF2-40B4-BE49-F238E27FC236}">
                <a16:creationId xmlns:a16="http://schemas.microsoft.com/office/drawing/2014/main" xmlns="" id="{5B6CCE5F-A516-42FA-9651-23BB00415CFE}"/>
              </a:ext>
            </a:extLst>
          </p:cNvPr>
          <p:cNvSpPr txBox="1"/>
          <p:nvPr/>
        </p:nvSpPr>
        <p:spPr>
          <a:xfrm>
            <a:off x="9369020" y="3634451"/>
            <a:ext cx="282575" cy="40005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a:t>z</a:t>
            </a:r>
          </a:p>
        </p:txBody>
      </p:sp>
      <p:sp>
        <p:nvSpPr>
          <p:cNvPr id="64" name="Explosion: 8 Points 63">
            <a:extLst>
              <a:ext uri="{FF2B5EF4-FFF2-40B4-BE49-F238E27FC236}">
                <a16:creationId xmlns:a16="http://schemas.microsoft.com/office/drawing/2014/main" xmlns="" id="{C5BF8F83-743D-457C-AB4D-8504E2E5249E}"/>
              </a:ext>
            </a:extLst>
          </p:cNvPr>
          <p:cNvSpPr/>
          <p:nvPr/>
        </p:nvSpPr>
        <p:spPr>
          <a:xfrm>
            <a:off x="3438192" y="3986876"/>
            <a:ext cx="252677" cy="279400"/>
          </a:xfrm>
          <a:prstGeom prst="irregularSeal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160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31CDE9-0CE9-4CCD-B999-7973CE3D4FB6}"/>
              </a:ext>
            </a:extLst>
          </p:cNvPr>
          <p:cNvSpPr>
            <a:spLocks noGrp="1"/>
          </p:cNvSpPr>
          <p:nvPr>
            <p:ph type="title"/>
          </p:nvPr>
        </p:nvSpPr>
        <p:spPr/>
        <p:txBody>
          <a:bodyPr/>
          <a:lstStyle/>
          <a:p>
            <a:r>
              <a:rPr lang="en-GB" dirty="0"/>
              <a:t>ODEs Governing Jet Formation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0E3BE51-CB0B-41ED-8D91-3876E80FB287}"/>
                  </a:ext>
                </a:extLst>
              </p:cNvPr>
              <p:cNvSpPr>
                <a:spLocks noGrp="1"/>
              </p:cNvSpPr>
              <p:nvPr>
                <p:ph idx="1"/>
              </p:nvPr>
            </p:nvSpPr>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𝑧</m:t>
                              </m:r>
                            </m:e>
                          </m:acc>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1</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𝑠</m:t>
                              </m:r>
                            </m:sub>
                          </m:sSub>
                          <m:r>
                            <a:rPr lang="en-GB" b="0" i="1" smtClean="0">
                              <a:latin typeface="Cambria Math" panose="02040503050406030204" pitchFamily="18" charset="0"/>
                            </a:rPr>
                            <m:t>,</m:t>
                          </m:r>
                          <m:r>
                            <a:rPr lang="en-GB" b="0" i="1" smtClean="0">
                              <a:latin typeface="Cambria Math" panose="02040503050406030204" pitchFamily="18" charset="0"/>
                            </a:rPr>
                            <m:t>𝑡</m:t>
                          </m:r>
                        </m:e>
                      </m:d>
                    </m:oMath>
                  </m:oMathPara>
                </a14:m>
                <a:endParaRPr lang="en-GB" b="0" dirty="0"/>
              </a:p>
              <a:p>
                <a:pPr marL="0" indent="0">
                  <a:buNone/>
                </a:pPr>
                <a:endParaRPr lang="en-GB" b="0" dirty="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𝑧</m:t>
                              </m:r>
                            </m:e>
                          </m:acc>
                        </m:e>
                        <m:sub>
                          <m:r>
                            <a:rPr lang="en-GB" b="0" i="1" smtClean="0">
                              <a:latin typeface="Cambria Math" panose="02040503050406030204" pitchFamily="18" charset="0"/>
                            </a:rPr>
                            <m:t>𝑆</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2</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2</m:t>
                              </m:r>
                            </m:sub>
                          </m:sSub>
                          <m:r>
                            <a:rPr lang="en-GB" b="0" i="1" smtClean="0">
                              <a:latin typeface="Cambria Math" panose="02040503050406030204" pitchFamily="18" charset="0"/>
                            </a:rPr>
                            <m:t>,</m:t>
                          </m:r>
                          <m:r>
                            <a:rPr lang="en-GB" b="0" i="1" smtClean="0">
                              <a:latin typeface="Cambria Math" panose="02040503050406030204" pitchFamily="18" charset="0"/>
                            </a:rPr>
                            <m:t>𝑡</m:t>
                          </m:r>
                        </m:e>
                      </m:d>
                    </m:oMath>
                  </m:oMathPara>
                </a14:m>
                <a:endParaRPr lang="en-GB" dirty="0"/>
              </a:p>
              <a:p>
                <a:pPr marL="0" indent="0">
                  <a:buNone/>
                </a:pPr>
                <a:endParaRPr lang="en-GB" dirty="0"/>
              </a:p>
              <a:p>
                <a:pPr>
                  <a:lnSpc>
                    <a:spcPct val="120000"/>
                  </a:lnSpc>
                </a:pPr>
                <a:r>
                  <a:rPr lang="en-GB" dirty="0"/>
                  <a:t>The time </a:t>
                </a:r>
                <a14:m>
                  <m:oMath xmlns:m="http://schemas.openxmlformats.org/officeDocument/2006/math">
                    <m:r>
                      <a:rPr lang="en-GB" b="0" i="1" smtClean="0">
                        <a:latin typeface="Cambria Math" panose="02040503050406030204" pitchFamily="18" charset="0"/>
                      </a:rPr>
                      <m:t>𝑡</m:t>
                    </m:r>
                  </m:oMath>
                </a14:m>
                <a:r>
                  <a:rPr lang="en-GB" dirty="0"/>
                  <a:t> refers to time at the stagnation point S at </a:t>
                </a:r>
                <a14:m>
                  <m:oMath xmlns:m="http://schemas.openxmlformats.org/officeDocument/2006/math">
                    <m:r>
                      <a:rPr lang="en-GB" b="0" i="1" smtClean="0">
                        <a:latin typeface="Cambria Math" panose="02040503050406030204" pitchFamily="18" charset="0"/>
                      </a:rPr>
                      <m:t>𝑟</m:t>
                    </m:r>
                    <m:r>
                      <a:rPr lang="en-GB" b="0" i="1" smtClean="0">
                        <a:latin typeface="Cambria Math" panose="02040503050406030204" pitchFamily="18" charset="0"/>
                      </a:rPr>
                      <m:t>=0, </m:t>
                    </m:r>
                    <m:r>
                      <a:rPr lang="en-GB" b="0" i="1" smtClean="0">
                        <a:latin typeface="Cambria Math" panose="02040503050406030204" pitchFamily="18" charset="0"/>
                      </a:rPr>
                      <m:t>𝑧</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𝑆</m:t>
                        </m:r>
                      </m:sub>
                    </m:sSub>
                  </m:oMath>
                </a14:m>
                <a:r>
                  <a:rPr lang="en-GB" dirty="0"/>
                  <a:t>.</a:t>
                </a:r>
              </a:p>
              <a:p>
                <a:pPr>
                  <a:lnSpc>
                    <a:spcPct val="120000"/>
                  </a:lnSpc>
                </a:pPr>
                <a:r>
                  <a:rPr lang="en-GB" dirty="0"/>
                  <a:t>The element initially at </a:t>
                </a:r>
                <a14:m>
                  <m:oMath xmlns:m="http://schemas.openxmlformats.org/officeDocument/2006/math">
                    <m:r>
                      <a:rPr lang="en-GB" b="0" i="1" smtClean="0">
                        <a:latin typeface="Cambria Math" panose="02040503050406030204" pitchFamily="18" charset="0"/>
                      </a:rPr>
                      <m:t>𝑧</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𝑧</m:t>
                        </m:r>
                      </m:e>
                      <m:sub>
                        <m:r>
                          <a:rPr lang="en-GB" b="0" i="1" smtClean="0">
                            <a:latin typeface="Cambria Math" panose="02040503050406030204" pitchFamily="18" charset="0"/>
                          </a:rPr>
                          <m:t>1</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oMath>
                </a14:m>
                <a:r>
                  <a:rPr lang="en-GB" dirty="0"/>
                  <a:t> travels to reach </a:t>
                </a:r>
                <a14:m>
                  <m:oMath xmlns:m="http://schemas.openxmlformats.org/officeDocument/2006/math">
                    <m:r>
                      <a:rPr lang="en-GB" i="1">
                        <a:latin typeface="Cambria Math" panose="02040503050406030204" pitchFamily="18" charset="0"/>
                      </a:rPr>
                      <m:t>𝑧</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𝑧</m:t>
                        </m:r>
                      </m:e>
                      <m:sub>
                        <m:r>
                          <a:rPr lang="en-GB" b="0" i="1" smtClean="0">
                            <a:latin typeface="Cambria Math" panose="02040503050406030204" pitchFamily="18" charset="0"/>
                          </a:rPr>
                          <m:t>𝑠</m:t>
                        </m:r>
                      </m:sub>
                    </m:sSub>
                    <m:d>
                      <m:dPr>
                        <m:ctrlPr>
                          <a:rPr lang="en-GB" i="1">
                            <a:latin typeface="Cambria Math" panose="02040503050406030204" pitchFamily="18" charset="0"/>
                          </a:rPr>
                        </m:ctrlPr>
                      </m:dPr>
                      <m:e>
                        <m:r>
                          <a:rPr lang="en-GB" i="1">
                            <a:latin typeface="Cambria Math" panose="02040503050406030204" pitchFamily="18" charset="0"/>
                          </a:rPr>
                          <m:t>𝑡</m:t>
                        </m:r>
                      </m:e>
                    </m:d>
                  </m:oMath>
                </a14:m>
                <a:r>
                  <a:rPr lang="en-GB" dirty="0"/>
                  <a:t> at time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m:t>
                    </m:r>
                  </m:oMath>
                </a14:m>
                <a:endParaRPr lang="en-GB" dirty="0"/>
              </a:p>
              <a:p>
                <a:pPr>
                  <a:lnSpc>
                    <a:spcPct val="120000"/>
                  </a:lnSpc>
                </a:pPr>
                <a:r>
                  <a:rPr lang="en-GB" dirty="0"/>
                  <a:t>The functions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2</m:t>
                        </m:r>
                      </m:sub>
                    </m:sSub>
                  </m:oMath>
                </a14:m>
                <a:r>
                  <a:rPr lang="en-GB" dirty="0"/>
                  <a:t> depend on the thicknesses of the liner, casing and explosive taken in a direction normal to the liner, a constant specific energy </a:t>
                </a:r>
                <a14:m>
                  <m:oMath xmlns:m="http://schemas.openxmlformats.org/officeDocument/2006/math">
                    <m:r>
                      <a:rPr lang="en-GB" b="0" i="1" smtClean="0">
                        <a:latin typeface="Cambria Math" panose="02040503050406030204" pitchFamily="18" charset="0"/>
                      </a:rPr>
                      <m:t>𝐸</m:t>
                    </m:r>
                  </m:oMath>
                </a14:m>
                <a:r>
                  <a:rPr lang="en-GB" dirty="0"/>
                  <a:t> , the ‘Gurney Constant’, and the liner projection velocity. [More on this later.]</a:t>
                </a:r>
              </a:p>
              <a:p>
                <a:pPr>
                  <a:lnSpc>
                    <a:spcPct val="120000"/>
                  </a:lnSpc>
                </a:pPr>
                <a:r>
                  <a:rPr lang="en-GB" dirty="0"/>
                  <a:t>The speed </a:t>
                </a:r>
                <a14:m>
                  <m:oMath xmlns:m="http://schemas.openxmlformats.org/officeDocument/2006/math">
                    <m:r>
                      <a:rPr lang="en-GB" b="0" i="1" smtClean="0">
                        <a:latin typeface="Cambria Math" panose="02040503050406030204" pitchFamily="18" charset="0"/>
                      </a:rPr>
                      <m:t>𝑉</m:t>
                    </m:r>
                    <m:d>
                      <m:dPr>
                        <m:ctrlPr>
                          <a:rPr lang="en-GB" b="0" i="1" smtClean="0">
                            <a:latin typeface="Cambria Math" panose="02040503050406030204" pitchFamily="18" charset="0"/>
                          </a:rPr>
                        </m:ctrlPr>
                      </m:dPr>
                      <m:e>
                        <m:r>
                          <a:rPr lang="en-GB" b="0" i="1" smtClean="0">
                            <a:latin typeface="Cambria Math" panose="02040503050406030204" pitchFamily="18" charset="0"/>
                          </a:rPr>
                          <m:t>𝑡</m:t>
                        </m:r>
                      </m:e>
                    </m:d>
                  </m:oMath>
                </a14:m>
                <a:r>
                  <a:rPr lang="en-GB" dirty="0"/>
                  <a:t> and projection direction </a:t>
                </a:r>
                <a14:m>
                  <m:oMath xmlns:m="http://schemas.openxmlformats.org/officeDocument/2006/math">
                    <m:r>
                      <a:rPr lang="en-GB" i="1" smtClean="0">
                        <a:latin typeface="Cambria Math" panose="02040503050406030204" pitchFamily="18" charset="0"/>
                        <a:ea typeface="Cambria Math" panose="02040503050406030204" pitchFamily="18" charset="0"/>
                      </a:rPr>
                      <m:t>𝜃</m:t>
                    </m:r>
                    <m:d>
                      <m:dPr>
                        <m:ctrlPr>
                          <a:rPr lang="en-GB"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𝑡</m:t>
                        </m:r>
                      </m:e>
                    </m:d>
                    <m:r>
                      <a:rPr lang="en-GB" b="0" i="1" smtClean="0">
                        <a:latin typeface="Cambria Math" panose="02040503050406030204" pitchFamily="18" charset="0"/>
                        <a:ea typeface="Cambria Math" panose="02040503050406030204" pitchFamily="18" charset="0"/>
                      </a:rPr>
                      <m:t> </m:t>
                    </m:r>
                  </m:oMath>
                </a14:m>
                <a:r>
                  <a:rPr lang="en-GB" dirty="0"/>
                  <a:t>of the collapsing liner are functions of the detonation speed </a:t>
                </a:r>
                <a14:m>
                  <m:oMath xmlns:m="http://schemas.openxmlformats.org/officeDocument/2006/math">
                    <m:r>
                      <a:rPr lang="en-GB" b="0" i="1" smtClean="0">
                        <a:latin typeface="Cambria Math" panose="02040503050406030204" pitchFamily="18" charset="0"/>
                      </a:rPr>
                      <m:t>𝐷</m:t>
                    </m:r>
                    <m:r>
                      <a:rPr lang="en-GB" b="0" i="1" smtClean="0">
                        <a:latin typeface="Cambria Math" panose="02040503050406030204" pitchFamily="18" charset="0"/>
                      </a:rPr>
                      <m:t>.</m:t>
                    </m:r>
                  </m:oMath>
                </a14:m>
                <a:endParaRPr lang="en-GB" dirty="0"/>
              </a:p>
              <a:p>
                <a:endParaRPr lang="en-GB" dirty="0"/>
              </a:p>
            </p:txBody>
          </p:sp>
        </mc:Choice>
        <mc:Fallback xmlns="">
          <p:sp>
            <p:nvSpPr>
              <p:cNvPr id="3" name="Content Placeholder 2">
                <a:extLst>
                  <a:ext uri="{FF2B5EF4-FFF2-40B4-BE49-F238E27FC236}">
                    <a16:creationId xmlns:a16="http://schemas.microsoft.com/office/drawing/2014/main" id="{30E3BE51-CB0B-41ED-8D91-3876E80FB287}"/>
                  </a:ext>
                </a:extLst>
              </p:cNvPr>
              <p:cNvSpPr>
                <a:spLocks noGrp="1" noRot="1" noChangeAspect="1" noMove="1" noResize="1" noEditPoints="1" noAdjustHandles="1" noChangeArrowheads="1" noChangeShapeType="1" noTextEdit="1"/>
              </p:cNvSpPr>
              <p:nvPr>
                <p:ph idx="1"/>
              </p:nvPr>
            </p:nvSpPr>
            <p:spPr>
              <a:blipFill>
                <a:blip r:embed="rId2"/>
                <a:stretch>
                  <a:fillRect l="-696" b="-1120"/>
                </a:stretch>
              </a:blipFill>
            </p:spPr>
            <p:txBody>
              <a:bodyPr/>
              <a:lstStyle/>
              <a:p>
                <a:r>
                  <a:rPr lang="en-GB">
                    <a:noFill/>
                  </a:rPr>
                  <a:t> </a:t>
                </a:r>
              </a:p>
            </p:txBody>
          </p:sp>
        </mc:Fallback>
      </mc:AlternateContent>
    </p:spTree>
    <p:extLst>
      <p:ext uri="{BB962C8B-B14F-4D97-AF65-F5344CB8AC3E}">
        <p14:creationId xmlns:p14="http://schemas.microsoft.com/office/powerpoint/2010/main" val="6727494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E85689-5DB4-495A-80C7-E46AF5C8AAE9}"/>
              </a:ext>
            </a:extLst>
          </p:cNvPr>
          <p:cNvSpPr>
            <a:spLocks noGrp="1"/>
          </p:cNvSpPr>
          <p:nvPr>
            <p:ph type="title"/>
          </p:nvPr>
        </p:nvSpPr>
        <p:spPr/>
        <p:txBody>
          <a:bodyPr/>
          <a:lstStyle/>
          <a:p>
            <a:r>
              <a:rPr lang="en-GB" dirty="0"/>
              <a:t>Jet Properties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1A5EE3F6-3A42-4561-8548-8A26C8245E97}"/>
                  </a:ext>
                </a:extLst>
              </p:cNvPr>
              <p:cNvSpPr>
                <a:spLocks noGrp="1"/>
              </p:cNvSpPr>
              <p:nvPr>
                <p:ph idx="1"/>
              </p:nvPr>
            </p:nvSpPr>
            <p:spPr>
              <a:xfrm>
                <a:off x="838200" y="1449448"/>
                <a:ext cx="10515600" cy="4351338"/>
              </a:xfrm>
            </p:spPr>
            <p:txBody>
              <a:bodyPr>
                <a:noAutofit/>
              </a:bodyPr>
              <a:lstStyle/>
              <a:p>
                <a:pPr>
                  <a:lnSpc>
                    <a:spcPct val="120000"/>
                  </a:lnSpc>
                </a:pPr>
                <a:r>
                  <a:rPr lang="en-GB" sz="2400" dirty="0"/>
                  <a:t>The equations of the incompressible mass and momentum conservation laws in fluid flow are used relative to the moving stagnation point (See Batchelor) to determine the radii and speeds of the jet and slug relative to the stagnation point.</a:t>
                </a:r>
              </a:p>
              <a:p>
                <a:pPr>
                  <a:lnSpc>
                    <a:spcPct val="120000"/>
                  </a:lnSpc>
                </a:pPr>
                <a:r>
                  <a:rPr lang="en-GB" sz="2400" dirty="0"/>
                  <a:t>The absolute speed of the jet is </a:t>
                </a:r>
                <a14:m>
                  <m:oMath xmlns:m="http://schemas.openxmlformats.org/officeDocument/2006/math">
                    <m:sSub>
                      <m:sSubPr>
                        <m:ctrlPr>
                          <a:rPr lang="en-GB" sz="2400" i="1" smtClean="0">
                            <a:latin typeface="Cambria Math" panose="02040503050406030204" pitchFamily="18" charset="0"/>
                          </a:rPr>
                        </m:ctrlPr>
                      </m:sSubPr>
                      <m:e>
                        <m:acc>
                          <m:accPr>
                            <m:chr m:val="̇"/>
                            <m:ctrlPr>
                              <a:rPr lang="en-GB" sz="2400" i="1" smtClean="0">
                                <a:latin typeface="Cambria Math" panose="02040503050406030204" pitchFamily="18" charset="0"/>
                              </a:rPr>
                            </m:ctrlPr>
                          </m:accPr>
                          <m:e>
                            <m:r>
                              <a:rPr lang="en-GB" sz="2400" b="0" i="1" smtClean="0">
                                <a:latin typeface="Cambria Math" panose="02040503050406030204" pitchFamily="18" charset="0"/>
                              </a:rPr>
                              <m:t>𝑧</m:t>
                            </m:r>
                          </m:e>
                        </m:acc>
                      </m:e>
                      <m:sub>
                        <m:r>
                          <a:rPr lang="en-GB" sz="2400" b="0" i="1" smtClean="0">
                            <a:latin typeface="Cambria Math" panose="02040503050406030204" pitchFamily="18" charset="0"/>
                          </a:rPr>
                          <m:t>𝑆</m:t>
                        </m:r>
                      </m:sub>
                    </m:sSub>
                    <m:r>
                      <a:rPr lang="en-GB" sz="2400" b="0" i="1" smtClean="0">
                        <a:latin typeface="Cambria Math" panose="02040503050406030204" pitchFamily="18" charset="0"/>
                      </a:rPr>
                      <m:t>+</m:t>
                    </m:r>
                    <m:r>
                      <a:rPr lang="en-GB" sz="2400" b="0" i="1" smtClean="0">
                        <a:latin typeface="Cambria Math" panose="02040503050406030204" pitchFamily="18" charset="0"/>
                      </a:rPr>
                      <m:t>𝑉</m:t>
                    </m:r>
                  </m:oMath>
                </a14:m>
                <a:r>
                  <a:rPr lang="en-GB" sz="2400" b="0" dirty="0"/>
                  <a:t>, where </a:t>
                </a:r>
                <a14:m>
                  <m:oMath xmlns:m="http://schemas.openxmlformats.org/officeDocument/2006/math">
                    <m:r>
                      <a:rPr lang="en-GB" sz="2400" b="0" i="1" smtClean="0">
                        <a:latin typeface="Cambria Math" panose="02040503050406030204" pitchFamily="18" charset="0"/>
                      </a:rPr>
                      <m:t>𝑉</m:t>
                    </m:r>
                  </m:oMath>
                </a14:m>
                <a:r>
                  <a:rPr lang="en-GB" sz="2400" b="0" dirty="0"/>
                  <a:t> is the incoming speed with which the liner approaches S.  </a:t>
                </a:r>
                <a:r>
                  <a:rPr lang="en-GB" sz="2400" dirty="0"/>
                  <a:t>The absolute speed of the slug is </a:t>
                </a:r>
                <a14:m>
                  <m:oMath xmlns:m="http://schemas.openxmlformats.org/officeDocument/2006/math">
                    <m:sSub>
                      <m:sSubPr>
                        <m:ctrlPr>
                          <a:rPr lang="en-GB" sz="2400" i="1" smtClean="0">
                            <a:latin typeface="Cambria Math" panose="02040503050406030204" pitchFamily="18" charset="0"/>
                          </a:rPr>
                        </m:ctrlPr>
                      </m:sSubPr>
                      <m:e>
                        <m:acc>
                          <m:accPr>
                            <m:chr m:val="̇"/>
                            <m:ctrlPr>
                              <a:rPr lang="en-GB" sz="2400" i="1" smtClean="0">
                                <a:latin typeface="Cambria Math" panose="02040503050406030204" pitchFamily="18" charset="0"/>
                              </a:rPr>
                            </m:ctrlPr>
                          </m:accPr>
                          <m:e>
                            <m:r>
                              <a:rPr lang="en-GB" sz="2400" b="0" i="1" smtClean="0">
                                <a:latin typeface="Cambria Math" panose="02040503050406030204" pitchFamily="18" charset="0"/>
                              </a:rPr>
                              <m:t>𝑧</m:t>
                            </m:r>
                          </m:e>
                        </m:acc>
                      </m:e>
                      <m:sub>
                        <m:r>
                          <a:rPr lang="en-GB" sz="2400" b="0" i="1" smtClean="0">
                            <a:latin typeface="Cambria Math" panose="02040503050406030204" pitchFamily="18" charset="0"/>
                          </a:rPr>
                          <m:t>𝑆</m:t>
                        </m:r>
                      </m:sub>
                    </m:sSub>
                    <m:r>
                      <a:rPr lang="en-GB" sz="2400" b="0" i="1" smtClean="0">
                        <a:latin typeface="Cambria Math" panose="02040503050406030204" pitchFamily="18" charset="0"/>
                      </a:rPr>
                      <m:t>−</m:t>
                    </m:r>
                    <m:r>
                      <a:rPr lang="en-GB" sz="2400" b="0" i="1" smtClean="0">
                        <a:latin typeface="Cambria Math" panose="02040503050406030204" pitchFamily="18" charset="0"/>
                      </a:rPr>
                      <m:t>𝑉</m:t>
                    </m:r>
                  </m:oMath>
                </a14:m>
                <a:r>
                  <a:rPr lang="en-GB" sz="2400" dirty="0"/>
                  <a:t>.</a:t>
                </a:r>
              </a:p>
              <a:p>
                <a:pPr>
                  <a:lnSpc>
                    <a:spcPct val="120000"/>
                  </a:lnSpc>
                </a:pPr>
                <a:r>
                  <a:rPr lang="en-GB" sz="2400" dirty="0"/>
                  <a:t>With the density of the liner material the penetration of the jet can be calculated.</a:t>
                </a:r>
              </a:p>
              <a:p>
                <a:pPr>
                  <a:lnSpc>
                    <a:spcPct val="120000"/>
                  </a:lnSpc>
                </a:pPr>
                <a:r>
                  <a:rPr lang="en-GB" sz="2400" b="1" dirty="0">
                    <a:solidFill>
                      <a:srgbClr val="0070C0"/>
                    </a:solidFill>
                  </a:rPr>
                  <a:t>Once again, relatively simple ODEs offer an extremely useful mathematical model for the important industrial application of formation of oil well perforator jets. Remarkably only two equations are needed.</a:t>
                </a:r>
              </a:p>
            </p:txBody>
          </p:sp>
        </mc:Choice>
        <mc:Fallback xmlns="">
          <p:sp>
            <p:nvSpPr>
              <p:cNvPr id="3" name="Content Placeholder 2">
                <a:extLst>
                  <a:ext uri="{FF2B5EF4-FFF2-40B4-BE49-F238E27FC236}">
                    <a16:creationId xmlns:a16="http://schemas.microsoft.com/office/drawing/2014/main" id="{1A5EE3F6-3A42-4561-8548-8A26C8245E97}"/>
                  </a:ext>
                </a:extLst>
              </p:cNvPr>
              <p:cNvSpPr>
                <a:spLocks noGrp="1" noRot="1" noChangeAspect="1" noMove="1" noResize="1" noEditPoints="1" noAdjustHandles="1" noChangeArrowheads="1" noChangeShapeType="1" noTextEdit="1"/>
              </p:cNvSpPr>
              <p:nvPr>
                <p:ph idx="1"/>
              </p:nvPr>
            </p:nvSpPr>
            <p:spPr>
              <a:xfrm>
                <a:off x="838200" y="1449448"/>
                <a:ext cx="10515600" cy="4351338"/>
              </a:xfrm>
              <a:blipFill>
                <a:blip r:embed="rId2"/>
                <a:stretch>
                  <a:fillRect l="-812" t="-140" r="-638" b="-14286"/>
                </a:stretch>
              </a:blipFill>
            </p:spPr>
            <p:txBody>
              <a:bodyPr/>
              <a:lstStyle/>
              <a:p>
                <a:r>
                  <a:rPr lang="en-GB">
                    <a:noFill/>
                  </a:rPr>
                  <a:t> </a:t>
                </a:r>
              </a:p>
            </p:txBody>
          </p:sp>
        </mc:Fallback>
      </mc:AlternateContent>
    </p:spTree>
    <p:extLst>
      <p:ext uri="{BB962C8B-B14F-4D97-AF65-F5344CB8AC3E}">
        <p14:creationId xmlns:p14="http://schemas.microsoft.com/office/powerpoint/2010/main" val="855349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B30974-31E3-4CEB-888D-7166879F6813}"/>
              </a:ext>
            </a:extLst>
          </p:cNvPr>
          <p:cNvSpPr>
            <a:spLocks noGrp="1"/>
          </p:cNvSpPr>
          <p:nvPr>
            <p:ph type="title"/>
          </p:nvPr>
        </p:nvSpPr>
        <p:spPr/>
        <p:txBody>
          <a:bodyPr/>
          <a:lstStyle/>
          <a:p>
            <a:r>
              <a:rPr lang="en-GB" dirty="0"/>
              <a:t>Chemical Reactions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FD6A7332-C222-49AB-8736-4999827096A6}"/>
                  </a:ext>
                </a:extLst>
              </p:cNvPr>
              <p:cNvSpPr>
                <a:spLocks noGrp="1"/>
              </p:cNvSpPr>
              <p:nvPr>
                <p:ph idx="1"/>
              </p:nvPr>
            </p:nvSpPr>
            <p:spPr/>
            <p:txBody>
              <a:bodyPr/>
              <a:lstStyle/>
              <a:p>
                <a:r>
                  <a:rPr lang="en-GB" dirty="0"/>
                  <a:t>A single simple chemical reaction is typically modelled by a kinetics equation of the form:</a:t>
                </a:r>
              </a:p>
              <a:p>
                <a:pPr marL="0" indent="0" algn="ctr">
                  <a:buNone/>
                </a:pPr>
                <a14:m>
                  <m:oMath xmlns:m="http://schemas.openxmlformats.org/officeDocument/2006/math">
                    <m:f>
                      <m:fPr>
                        <m:ctrlPr>
                          <a:rPr lang="en-GB" i="1" smtClean="0">
                            <a:latin typeface="Cambria Math" panose="02040503050406030204" pitchFamily="18" charset="0"/>
                          </a:rPr>
                        </m:ctrlPr>
                      </m:fPr>
                      <m:num>
                        <m:r>
                          <a:rPr lang="en-GB" i="1" smtClean="0">
                            <a:latin typeface="Cambria Math" panose="02040503050406030204" pitchFamily="18" charset="0"/>
                          </a:rPr>
                          <m:t>𝑑</m:t>
                        </m:r>
                        <m:r>
                          <a:rPr lang="en-GB" i="1" smtClean="0">
                            <a:latin typeface="Cambria Math" panose="02040503050406030204" pitchFamily="18" charset="0"/>
                            <a:ea typeface="Cambria Math" panose="02040503050406030204" pitchFamily="18" charset="0"/>
                          </a:rPr>
                          <m:t>𝛼</m:t>
                        </m:r>
                      </m:num>
                      <m:den>
                        <m:r>
                          <a:rPr lang="en-GB" i="1" smtClean="0">
                            <a:latin typeface="Cambria Math" panose="02040503050406030204" pitchFamily="18" charset="0"/>
                          </a:rPr>
                          <m:t>𝑑</m:t>
                        </m:r>
                        <m:r>
                          <a:rPr lang="en-GB" b="0" i="1" smtClean="0">
                            <a:latin typeface="Cambria Math" panose="02040503050406030204" pitchFamily="18" charset="0"/>
                          </a:rPr>
                          <m:t>𝑡</m:t>
                        </m:r>
                      </m:den>
                    </m:f>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𝑓</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𝛼</m:t>
                        </m:r>
                      </m:e>
                    </m:d>
                    <m:r>
                      <a:rPr lang="en-GB" b="0" i="1" smtClean="0">
                        <a:latin typeface="Cambria Math" panose="02040503050406030204" pitchFamily="18" charset="0"/>
                        <a:ea typeface="Cambria Math" panose="02040503050406030204" pitchFamily="18" charset="0"/>
                      </a:rPr>
                      <m:t>𝑒𝑥𝑝</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m:t>
                        </m:r>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𝐸</m:t>
                            </m:r>
                          </m:num>
                          <m:den>
                            <m:r>
                              <a:rPr lang="en-GB" b="0" i="1" smtClean="0">
                                <a:latin typeface="Cambria Math" panose="02040503050406030204" pitchFamily="18" charset="0"/>
                                <a:ea typeface="Cambria Math" panose="02040503050406030204" pitchFamily="18" charset="0"/>
                              </a:rPr>
                              <m:t>𝑅𝑇</m:t>
                            </m:r>
                          </m:den>
                        </m:f>
                      </m:e>
                    </m:d>
                  </m:oMath>
                </a14:m>
                <a:r>
                  <a:rPr lang="en-GB" dirty="0"/>
                  <a:t>.</a:t>
                </a:r>
              </a:p>
              <a:p>
                <a:endParaRPr lang="en-GB" dirty="0"/>
              </a:p>
              <a:p>
                <a:r>
                  <a:rPr lang="en-GB" dirty="0"/>
                  <a:t>Here </a:t>
                </a:r>
                <a14:m>
                  <m:oMath xmlns:m="http://schemas.openxmlformats.org/officeDocument/2006/math">
                    <m:r>
                      <a:rPr lang="en-GB" i="1" smtClean="0">
                        <a:latin typeface="Cambria Math" panose="02040503050406030204" pitchFamily="18" charset="0"/>
                        <a:ea typeface="Cambria Math" panose="02040503050406030204" pitchFamily="18" charset="0"/>
                      </a:rPr>
                      <m:t>𝛼</m:t>
                    </m:r>
                  </m:oMath>
                </a14:m>
                <a:r>
                  <a:rPr lang="en-GB" dirty="0"/>
                  <a:t> is the extent of reaction, with </a:t>
                </a:r>
                <a14:m>
                  <m:oMath xmlns:m="http://schemas.openxmlformats.org/officeDocument/2006/math">
                    <m:r>
                      <a:rPr lang="en-GB"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=0</m:t>
                    </m:r>
                  </m:oMath>
                </a14:m>
                <a:r>
                  <a:rPr lang="en-GB" dirty="0"/>
                  <a:t> corresponding to the unreacted state and </a:t>
                </a:r>
                <a14:m>
                  <m:oMath xmlns:m="http://schemas.openxmlformats.org/officeDocument/2006/math">
                    <m:r>
                      <a:rPr lang="en-GB" i="1" smtClean="0">
                        <a:latin typeface="Cambria Math" panose="02040503050406030204" pitchFamily="18" charset="0"/>
                        <a:ea typeface="Cambria Math" panose="02040503050406030204" pitchFamily="18" charset="0"/>
                      </a:rPr>
                      <m:t>𝛼</m:t>
                    </m:r>
                    <m:r>
                      <a:rPr lang="en-GB" b="0" i="1" smtClean="0">
                        <a:latin typeface="Cambria Math" panose="02040503050406030204" pitchFamily="18" charset="0"/>
                        <a:ea typeface="Cambria Math" panose="02040503050406030204" pitchFamily="18" charset="0"/>
                      </a:rPr>
                      <m:t>=1</m:t>
                    </m:r>
                  </m:oMath>
                </a14:m>
                <a:r>
                  <a:rPr lang="en-GB" dirty="0"/>
                  <a:t> corresponding to the fully reacted state, </a:t>
                </a:r>
                <a14:m>
                  <m:oMath xmlns:m="http://schemas.openxmlformats.org/officeDocument/2006/math">
                    <m:r>
                      <a:rPr lang="en-GB" b="0" i="1" smtClean="0">
                        <a:latin typeface="Cambria Math" panose="02040503050406030204" pitchFamily="18" charset="0"/>
                      </a:rPr>
                      <m:t>𝑡</m:t>
                    </m:r>
                  </m:oMath>
                </a14:m>
                <a:r>
                  <a:rPr lang="en-GB" dirty="0"/>
                  <a:t> is time, </a:t>
                </a:r>
                <a14:m>
                  <m:oMath xmlns:m="http://schemas.openxmlformats.org/officeDocument/2006/math">
                    <m:r>
                      <a:rPr lang="en-GB" b="0" i="1" smtClean="0">
                        <a:latin typeface="Cambria Math" panose="02040503050406030204" pitchFamily="18" charset="0"/>
                      </a:rPr>
                      <m:t>𝐸</m:t>
                    </m:r>
                  </m:oMath>
                </a14:m>
                <a:r>
                  <a:rPr lang="en-GB" dirty="0"/>
                  <a:t> is activation energy, </a:t>
                </a:r>
                <a14:m>
                  <m:oMath xmlns:m="http://schemas.openxmlformats.org/officeDocument/2006/math">
                    <m:r>
                      <a:rPr lang="en-GB" b="0" i="1" smtClean="0">
                        <a:latin typeface="Cambria Math" panose="02040503050406030204" pitchFamily="18" charset="0"/>
                      </a:rPr>
                      <m:t>𝑅</m:t>
                    </m:r>
                  </m:oMath>
                </a14:m>
                <a:r>
                  <a:rPr lang="en-GB" dirty="0"/>
                  <a:t> is the universal gas constant, and </a:t>
                </a:r>
                <a14:m>
                  <m:oMath xmlns:m="http://schemas.openxmlformats.org/officeDocument/2006/math">
                    <m:r>
                      <a:rPr lang="en-GB" b="0" i="1" smtClean="0">
                        <a:latin typeface="Cambria Math" panose="02040503050406030204" pitchFamily="18" charset="0"/>
                      </a:rPr>
                      <m:t>𝑇</m:t>
                    </m:r>
                  </m:oMath>
                </a14:m>
                <a:r>
                  <a:rPr lang="en-GB" dirty="0"/>
                  <a:t> the absolute temperature.</a:t>
                </a:r>
              </a:p>
            </p:txBody>
          </p:sp>
        </mc:Choice>
        <mc:Fallback xmlns="">
          <p:sp>
            <p:nvSpPr>
              <p:cNvPr id="3" name="Content Placeholder 2">
                <a:extLst>
                  <a:ext uri="{FF2B5EF4-FFF2-40B4-BE49-F238E27FC236}">
                    <a16:creationId xmlns:a16="http://schemas.microsoft.com/office/drawing/2014/main" id="{FD6A7332-C222-49AB-8736-4999827096A6}"/>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1491886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1CBEACF-2048-4326-A883-6A301B4741F2}"/>
              </a:ext>
            </a:extLst>
          </p:cNvPr>
          <p:cNvSpPr>
            <a:spLocks noGrp="1"/>
          </p:cNvSpPr>
          <p:nvPr>
            <p:ph type="title"/>
          </p:nvPr>
        </p:nvSpPr>
        <p:spPr/>
        <p:txBody>
          <a:bodyPr/>
          <a:lstStyle/>
          <a:p>
            <a:r>
              <a:rPr lang="en-GB" dirty="0"/>
              <a:t>Models of Kinetics - 1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957A08E7-1729-4F3E-97A6-19DC239D17D0}"/>
                  </a:ext>
                </a:extLst>
              </p:cNvPr>
              <p:cNvSpPr>
                <a:spLocks noGrp="1"/>
              </p:cNvSpPr>
              <p:nvPr>
                <p:ph idx="1"/>
              </p:nvPr>
            </p:nvSpPr>
            <p:spPr/>
            <p:txBody>
              <a:bodyPr>
                <a:normAutofit fontScale="92500" lnSpcReduction="10000"/>
              </a:bodyPr>
              <a:lstStyle/>
              <a:p>
                <a:r>
                  <a:rPr lang="en-GB" dirty="0"/>
                  <a:t>Various forms of the function </a:t>
                </a:r>
                <a14:m>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𝛼</m:t>
                        </m:r>
                      </m:e>
                    </m:d>
                  </m:oMath>
                </a14:m>
                <a:r>
                  <a:rPr lang="en-GB" dirty="0"/>
                  <a:t> are used, in an attempt to represent the progression of the reaction realistically.</a:t>
                </a:r>
              </a:p>
              <a:p>
                <a:r>
                  <a:rPr lang="en-GB" dirty="0"/>
                  <a:t>A very simple one, perhaps the simplest, is </a:t>
                </a:r>
              </a:p>
              <a:p>
                <a:pPr marL="0" indent="0">
                  <a:buNone/>
                </a:pPr>
                <a:endParaRPr lang="en-GB" dirty="0"/>
              </a:p>
              <a:p>
                <a:pPr marL="0" indent="0">
                  <a:buNone/>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𝑓</m:t>
                      </m:r>
                      <m:d>
                        <m:dPr>
                          <m:ctrlPr>
                            <a:rPr lang="en-GB" b="0" i="1" smtClean="0">
                              <a:latin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𝛼</m:t>
                          </m:r>
                        </m:e>
                      </m:d>
                      <m:r>
                        <a:rPr lang="en-GB" b="0" i="1" smtClean="0">
                          <a:latin typeface="Cambria Math" panose="02040503050406030204" pitchFamily="18" charset="0"/>
                        </a:rPr>
                        <m:t>=</m:t>
                      </m:r>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i="1">
                              <a:latin typeface="Cambria Math" panose="02040503050406030204" pitchFamily="18" charset="0"/>
                            </a:rPr>
                            <m:t>1−</m:t>
                          </m:r>
                          <m:r>
                            <a:rPr lang="en-GB" i="1">
                              <a:latin typeface="Cambria Math" panose="02040503050406030204" pitchFamily="18" charset="0"/>
                              <a:ea typeface="Cambria Math" panose="02040503050406030204" pitchFamily="18" charset="0"/>
                            </a:rPr>
                            <m:t>𝛼</m:t>
                          </m:r>
                        </m:e>
                      </m:d>
                      <m:r>
                        <a:rPr lang="en-GB" b="0" i="1" smtClean="0">
                          <a:latin typeface="Cambria Math" panose="02040503050406030204" pitchFamily="18" charset="0"/>
                        </a:rPr>
                        <m:t>.</m:t>
                      </m:r>
                    </m:oMath>
                  </m:oMathPara>
                </a14:m>
                <a:endParaRPr lang="en-GB" dirty="0"/>
              </a:p>
              <a:p>
                <a:pPr marL="0" indent="0">
                  <a:buNone/>
                </a:pPr>
                <a:endParaRPr lang="en-GB" dirty="0"/>
              </a:p>
              <a:p>
                <a:r>
                  <a:rPr lang="en-GB" dirty="0"/>
                  <a:t>The constant </a:t>
                </a:r>
                <a14:m>
                  <m:oMath xmlns:m="http://schemas.openxmlformats.org/officeDocument/2006/math">
                    <m:r>
                      <a:rPr lang="en-GB" b="0" i="1" smtClean="0">
                        <a:latin typeface="Cambria Math" panose="02040503050406030204" pitchFamily="18" charset="0"/>
                      </a:rPr>
                      <m:t>𝐴</m:t>
                    </m:r>
                  </m:oMath>
                </a14:m>
                <a:r>
                  <a:rPr lang="en-GB" dirty="0"/>
                  <a:t> is known as the pre-exponential constant.</a:t>
                </a:r>
              </a:p>
              <a:p>
                <a:r>
                  <a:rPr lang="en-GB" dirty="0"/>
                  <a:t>As the reaction nears completion, </a:t>
                </a:r>
                <a:r>
                  <a:rPr lang="en-GB" i="1" dirty="0"/>
                  <a:t>i.e. </a:t>
                </a:r>
                <a:r>
                  <a:rPr lang="en-GB" dirty="0"/>
                  <a:t>as </a:t>
                </a:r>
                <a14:m>
                  <m:oMath xmlns:m="http://schemas.openxmlformats.org/officeDocument/2006/math">
                    <m:r>
                      <a:rPr lang="en-GB" i="1" smtClean="0">
                        <a:latin typeface="Cambria Math" panose="02040503050406030204" pitchFamily="18" charset="0"/>
                        <a:ea typeface="Cambria Math" panose="02040503050406030204" pitchFamily="18" charset="0"/>
                      </a:rPr>
                      <m:t>𝛼</m:t>
                    </m:r>
                    <m:r>
                      <a:rPr lang="en-GB" i="1" smtClean="0">
                        <a:latin typeface="Cambria Math" panose="02040503050406030204" pitchFamily="18" charset="0"/>
                        <a:ea typeface="Cambria Math" panose="02040503050406030204" pitchFamily="18" charset="0"/>
                      </a:rPr>
                      <m:t>→1, </m:t>
                    </m:r>
                    <m:r>
                      <a:rPr lang="en-GB" b="0" i="1" smtClean="0">
                        <a:latin typeface="Cambria Math" panose="02040503050406030204" pitchFamily="18" charset="0"/>
                        <a:ea typeface="Cambria Math" panose="02040503050406030204" pitchFamily="18" charset="0"/>
                      </a:rPr>
                      <m:t>𝑓</m:t>
                    </m:r>
                    <m:d>
                      <m:dPr>
                        <m:ctrlPr>
                          <a:rPr lang="en-GB" b="0" i="1" smtClean="0">
                            <a:latin typeface="Cambria Math" panose="02040503050406030204" pitchFamily="18" charset="0"/>
                            <a:ea typeface="Cambria Math" panose="02040503050406030204" pitchFamily="18" charset="0"/>
                          </a:rPr>
                        </m:ctrlPr>
                      </m:dPr>
                      <m:e>
                        <m:r>
                          <a:rPr lang="en-GB" b="0" i="1" smtClean="0">
                            <a:latin typeface="Cambria Math" panose="02040503050406030204" pitchFamily="18" charset="0"/>
                            <a:ea typeface="Cambria Math" panose="02040503050406030204" pitchFamily="18" charset="0"/>
                          </a:rPr>
                          <m:t>𝛼</m:t>
                        </m:r>
                      </m:e>
                    </m:d>
                    <m:r>
                      <a:rPr lang="en-GB" b="0" i="1" smtClean="0">
                        <a:latin typeface="Cambria Math" panose="02040503050406030204" pitchFamily="18" charset="0"/>
                        <a:ea typeface="Cambria Math" panose="02040503050406030204" pitchFamily="18" charset="0"/>
                      </a:rPr>
                      <m:t>→0.</m:t>
                    </m:r>
                  </m:oMath>
                </a14:m>
                <a:endParaRPr lang="en-GB" b="0" dirty="0">
                  <a:ea typeface="Cambria Math" panose="02040503050406030204" pitchFamily="18" charset="0"/>
                </a:endParaRPr>
              </a:p>
              <a:p>
                <a:r>
                  <a:rPr lang="en-GB" dirty="0"/>
                  <a:t>A criticism of this form is that the reaction never actually reaches completion, but asymptotes towards it. </a:t>
                </a:r>
              </a:p>
            </p:txBody>
          </p:sp>
        </mc:Choice>
        <mc:Fallback xmlns="">
          <p:sp>
            <p:nvSpPr>
              <p:cNvPr id="3" name="Content Placeholder 2">
                <a:extLst>
                  <a:ext uri="{FF2B5EF4-FFF2-40B4-BE49-F238E27FC236}">
                    <a16:creationId xmlns:a16="http://schemas.microsoft.com/office/drawing/2014/main" id="{957A08E7-1729-4F3E-97A6-19DC239D17D0}"/>
                  </a:ext>
                </a:extLst>
              </p:cNvPr>
              <p:cNvSpPr>
                <a:spLocks noGrp="1" noRot="1" noChangeAspect="1" noMove="1" noResize="1" noEditPoints="1" noAdjustHandles="1" noChangeArrowheads="1" noChangeShapeType="1" noTextEdit="1"/>
              </p:cNvSpPr>
              <p:nvPr>
                <p:ph idx="1"/>
              </p:nvPr>
            </p:nvSpPr>
            <p:spPr>
              <a:blipFill>
                <a:blip r:embed="rId2"/>
                <a:stretch>
                  <a:fillRect l="-928" t="-2801"/>
                </a:stretch>
              </a:blipFill>
            </p:spPr>
            <p:txBody>
              <a:bodyPr/>
              <a:lstStyle/>
              <a:p>
                <a:r>
                  <a:rPr lang="en-GB">
                    <a:noFill/>
                  </a:rPr>
                  <a:t> </a:t>
                </a:r>
              </a:p>
            </p:txBody>
          </p:sp>
        </mc:Fallback>
      </mc:AlternateContent>
    </p:spTree>
    <p:extLst>
      <p:ext uri="{BB962C8B-B14F-4D97-AF65-F5344CB8AC3E}">
        <p14:creationId xmlns:p14="http://schemas.microsoft.com/office/powerpoint/2010/main" val="1169051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8CD749-0B7E-4606-92C7-01E74D41F324}"/>
              </a:ext>
            </a:extLst>
          </p:cNvPr>
          <p:cNvSpPr>
            <a:spLocks noGrp="1"/>
          </p:cNvSpPr>
          <p:nvPr>
            <p:ph type="title"/>
          </p:nvPr>
        </p:nvSpPr>
        <p:spPr/>
        <p:txBody>
          <a:bodyPr/>
          <a:lstStyle/>
          <a:p>
            <a:r>
              <a:rPr lang="en-GB" dirty="0"/>
              <a:t>Models of Kinetics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882A5514-03EE-47AE-B385-F0BE2873A22D}"/>
                  </a:ext>
                </a:extLst>
              </p:cNvPr>
              <p:cNvSpPr>
                <a:spLocks noGrp="1"/>
              </p:cNvSpPr>
              <p:nvPr>
                <p:ph idx="1"/>
              </p:nvPr>
            </p:nvSpPr>
            <p:spPr/>
            <p:txBody>
              <a:bodyPr>
                <a:normAutofit fontScale="92500"/>
              </a:bodyPr>
              <a:lstStyle/>
              <a:p>
                <a:r>
                  <a:rPr lang="en-GB" dirty="0"/>
                  <a:t>Most real chemical processes have many reactions </a:t>
                </a:r>
                <a:r>
                  <a:rPr lang="en-GB" dirty="0" err="1"/>
                  <a:t>onging</a:t>
                </a:r>
                <a:r>
                  <a:rPr lang="en-GB" dirty="0"/>
                  <a:t> simultaneously.</a:t>
                </a:r>
              </a:p>
              <a:p>
                <a:r>
                  <a:rPr lang="en-GB" dirty="0"/>
                  <a:t>Products of one reaction form the fuel for subsequent reactions. </a:t>
                </a:r>
              </a:p>
              <a:p>
                <a:r>
                  <a:rPr lang="en-GB" dirty="0"/>
                  <a:t>Typically the reactions are highly coupled.</a:t>
                </a:r>
              </a:p>
              <a:p>
                <a:r>
                  <a:rPr lang="en-GB" dirty="0"/>
                  <a:t>Under these circumstances it is common to work with mass fractions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r>
                      <a:rPr lang="en-GB" i="1">
                        <a:latin typeface="Cambria Math" panose="02040503050406030204" pitchFamily="18" charset="0"/>
                      </a:rPr>
                      <m:t>, </m:t>
                    </m:r>
                    <m:r>
                      <a:rPr lang="en-GB" b="0" i="1" smtClean="0">
                        <a:latin typeface="Cambria Math" panose="02040503050406030204" pitchFamily="18" charset="0"/>
                      </a:rPr>
                      <m:t> </m:t>
                    </m:r>
                    <m:r>
                      <a:rPr lang="en-GB" i="1">
                        <a:latin typeface="Cambria Math" panose="02040503050406030204" pitchFamily="18" charset="0"/>
                      </a:rPr>
                      <m:t>𝑖</m:t>
                    </m:r>
                    <m:r>
                      <a:rPr lang="en-GB" i="1">
                        <a:latin typeface="Cambria Math" panose="02040503050406030204" pitchFamily="18" charset="0"/>
                      </a:rPr>
                      <m:t>=1,2,…</m:t>
                    </m:r>
                    <m:r>
                      <a:rPr lang="en-GB" i="1">
                        <a:latin typeface="Cambria Math" panose="02040503050406030204" pitchFamily="18" charset="0"/>
                      </a:rPr>
                      <m:t>𝑁</m:t>
                    </m:r>
                  </m:oMath>
                </a14:m>
                <a:r>
                  <a:rPr lang="en-GB" dirty="0"/>
                  <a:t>, of the N different constituents occurring throughout the entire history of the reaction. </a:t>
                </a:r>
              </a:p>
              <a:p>
                <a:r>
                  <a:rPr lang="en-GB" dirty="0"/>
                  <a:t>At any time</a:t>
                </a:r>
              </a:p>
              <a:p>
                <a:pPr marL="0" indent="0">
                  <a:buNone/>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𝑖</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𝑖</m:t>
                              </m:r>
                            </m:sub>
                          </m:sSub>
                        </m:e>
                      </m:nary>
                      <m:r>
                        <a:rPr lang="en-GB" b="0" i="1" smtClean="0">
                          <a:latin typeface="Cambria Math" panose="02040503050406030204" pitchFamily="18" charset="0"/>
                        </a:rPr>
                        <m:t>=1</m:t>
                      </m:r>
                    </m:oMath>
                  </m:oMathPara>
                </a14:m>
                <a:endParaRPr lang="en-GB" dirty="0"/>
              </a:p>
              <a:p>
                <a:endParaRPr lang="en-GB" dirty="0"/>
              </a:p>
            </p:txBody>
          </p:sp>
        </mc:Choice>
        <mc:Fallback xmlns="">
          <p:sp>
            <p:nvSpPr>
              <p:cNvPr id="3" name="Content Placeholder 2">
                <a:extLst>
                  <a:ext uri="{FF2B5EF4-FFF2-40B4-BE49-F238E27FC236}">
                    <a16:creationId xmlns:a16="http://schemas.microsoft.com/office/drawing/2014/main" id="{882A5514-03EE-47AE-B385-F0BE2873A22D}"/>
                  </a:ext>
                </a:extLst>
              </p:cNvPr>
              <p:cNvSpPr>
                <a:spLocks noGrp="1" noRot="1" noChangeAspect="1" noMove="1" noResize="1" noEditPoints="1" noAdjustHandles="1" noChangeArrowheads="1" noChangeShapeType="1" noTextEdit="1"/>
              </p:cNvSpPr>
              <p:nvPr>
                <p:ph idx="1"/>
              </p:nvPr>
            </p:nvSpPr>
            <p:spPr>
              <a:blipFill>
                <a:blip r:embed="rId2"/>
                <a:stretch>
                  <a:fillRect l="-928" t="-2101"/>
                </a:stretch>
              </a:blipFill>
            </p:spPr>
            <p:txBody>
              <a:bodyPr/>
              <a:lstStyle/>
              <a:p>
                <a:r>
                  <a:rPr lang="en-GB">
                    <a:noFill/>
                  </a:rPr>
                  <a:t> </a:t>
                </a:r>
              </a:p>
            </p:txBody>
          </p:sp>
        </mc:Fallback>
      </mc:AlternateContent>
    </p:spTree>
    <p:extLst>
      <p:ext uri="{BB962C8B-B14F-4D97-AF65-F5344CB8AC3E}">
        <p14:creationId xmlns:p14="http://schemas.microsoft.com/office/powerpoint/2010/main" val="1302962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3BCAEC5-02BC-4487-BC78-2F4AAB7A8580}"/>
              </a:ext>
            </a:extLst>
          </p:cNvPr>
          <p:cNvSpPr txBox="1"/>
          <p:nvPr/>
        </p:nvSpPr>
        <p:spPr>
          <a:xfrm>
            <a:off x="4456328" y="3046711"/>
            <a:ext cx="2378598" cy="1384995"/>
          </a:xfrm>
          <a:prstGeom prst="rect">
            <a:avLst/>
          </a:prstGeom>
          <a:solidFill>
            <a:schemeClr val="accent6">
              <a:lumMod val="40000"/>
              <a:lumOff val="60000"/>
            </a:schemeClr>
          </a:solidFill>
          <a:effectLst>
            <a:glow rad="228600">
              <a:schemeClr val="accent6">
                <a:satMod val="175000"/>
                <a:alpha val="40000"/>
              </a:schemeClr>
            </a:glow>
          </a:effectLst>
          <a:scene3d>
            <a:camera prst="orthographicFront"/>
            <a:lightRig rig="threePt" dir="t"/>
          </a:scene3d>
          <a:sp3d>
            <a:bevelT prst="convex"/>
          </a:sp3d>
        </p:spPr>
        <p:txBody>
          <a:bodyPr wrap="square" rtlCol="0">
            <a:spAutoFit/>
          </a:bodyPr>
          <a:lstStyle/>
          <a:p>
            <a:pPr algn="ctr"/>
            <a:r>
              <a:rPr lang="en-GB" sz="2800" dirty="0"/>
              <a:t>INDUSTRIAL MATHEMATICS USED BY JC</a:t>
            </a:r>
          </a:p>
        </p:txBody>
      </p:sp>
      <p:sp>
        <p:nvSpPr>
          <p:cNvPr id="3" name="TextBox 2">
            <a:extLst>
              <a:ext uri="{FF2B5EF4-FFF2-40B4-BE49-F238E27FC236}">
                <a16:creationId xmlns:a16="http://schemas.microsoft.com/office/drawing/2014/main" xmlns="" id="{987AD68E-4529-4E60-9508-530E556BC17B}"/>
              </a:ext>
            </a:extLst>
          </p:cNvPr>
          <p:cNvSpPr txBox="1"/>
          <p:nvPr/>
        </p:nvSpPr>
        <p:spPr>
          <a:xfrm>
            <a:off x="7276767" y="1816042"/>
            <a:ext cx="1816848" cy="461665"/>
          </a:xfrm>
          <a:prstGeom prst="rect">
            <a:avLst/>
          </a:prstGeom>
          <a:solidFill>
            <a:schemeClr val="accent4">
              <a:lumMod val="60000"/>
              <a:lumOff val="40000"/>
            </a:schemeClr>
          </a:solidFill>
          <a:effectLst/>
          <a:scene3d>
            <a:camera prst="orthographicFront"/>
            <a:lightRig rig="threePt" dir="t"/>
          </a:scene3d>
          <a:sp3d>
            <a:bevelT w="139700" h="139700" prst="divot"/>
          </a:sp3d>
        </p:spPr>
        <p:txBody>
          <a:bodyPr wrap="square" rtlCol="0">
            <a:spAutoFit/>
          </a:bodyPr>
          <a:lstStyle/>
          <a:p>
            <a:r>
              <a:rPr lang="en-GB" sz="2400" dirty="0"/>
              <a:t>MECHANICS</a:t>
            </a:r>
          </a:p>
        </p:txBody>
      </p:sp>
      <p:sp>
        <p:nvSpPr>
          <p:cNvPr id="4" name="TextBox 3">
            <a:extLst>
              <a:ext uri="{FF2B5EF4-FFF2-40B4-BE49-F238E27FC236}">
                <a16:creationId xmlns:a16="http://schemas.microsoft.com/office/drawing/2014/main" xmlns="" id="{8F189295-6F51-4B7D-9AD2-CAD638388F7D}"/>
              </a:ext>
            </a:extLst>
          </p:cNvPr>
          <p:cNvSpPr txBox="1"/>
          <p:nvPr/>
        </p:nvSpPr>
        <p:spPr>
          <a:xfrm>
            <a:off x="9660128" y="4354911"/>
            <a:ext cx="1733176" cy="461665"/>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r>
              <a:rPr lang="en-GB" sz="2400" dirty="0"/>
              <a:t>CHEMISTRY</a:t>
            </a:r>
          </a:p>
        </p:txBody>
      </p:sp>
      <p:sp>
        <p:nvSpPr>
          <p:cNvPr id="5" name="TextBox 4">
            <a:extLst>
              <a:ext uri="{FF2B5EF4-FFF2-40B4-BE49-F238E27FC236}">
                <a16:creationId xmlns:a16="http://schemas.microsoft.com/office/drawing/2014/main" xmlns="" id="{74C2F283-0961-46CF-BCE4-83ADB8C3A12F}"/>
              </a:ext>
            </a:extLst>
          </p:cNvPr>
          <p:cNvSpPr txBox="1"/>
          <p:nvPr/>
        </p:nvSpPr>
        <p:spPr>
          <a:xfrm>
            <a:off x="7339103" y="3502354"/>
            <a:ext cx="1816848" cy="461665"/>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r>
              <a:rPr lang="en-GB" sz="2400" dirty="0"/>
              <a:t>SIMULATION</a:t>
            </a:r>
          </a:p>
        </p:txBody>
      </p:sp>
      <p:sp>
        <p:nvSpPr>
          <p:cNvPr id="6" name="TextBox 5">
            <a:extLst>
              <a:ext uri="{FF2B5EF4-FFF2-40B4-BE49-F238E27FC236}">
                <a16:creationId xmlns:a16="http://schemas.microsoft.com/office/drawing/2014/main" xmlns="" id="{08AA4C93-70C9-46C6-A506-099DFD13E8A3}"/>
              </a:ext>
            </a:extLst>
          </p:cNvPr>
          <p:cNvSpPr txBox="1"/>
          <p:nvPr/>
        </p:nvSpPr>
        <p:spPr>
          <a:xfrm>
            <a:off x="914400" y="1862209"/>
            <a:ext cx="2811930" cy="830997"/>
          </a:xfrm>
          <a:prstGeom prst="rect">
            <a:avLst/>
          </a:prstGeom>
          <a:solidFill>
            <a:srgbClr val="FF0000">
              <a:alpha val="50000"/>
            </a:srgbClr>
          </a:solidFill>
          <a:scene3d>
            <a:camera prst="orthographicFront"/>
            <a:lightRig rig="threePt" dir="t"/>
          </a:scene3d>
          <a:sp3d>
            <a:bevelT w="139700" h="139700" prst="divot"/>
          </a:sp3d>
        </p:spPr>
        <p:txBody>
          <a:bodyPr wrap="square" rtlCol="0">
            <a:spAutoFit/>
          </a:bodyPr>
          <a:lstStyle/>
          <a:p>
            <a:pPr algn="ctr"/>
            <a:r>
              <a:rPr lang="en-GB" sz="2400" dirty="0"/>
              <a:t>ELECTROMAGNETIC THEORY</a:t>
            </a:r>
          </a:p>
        </p:txBody>
      </p:sp>
      <p:sp>
        <p:nvSpPr>
          <p:cNvPr id="7" name="TextBox 6">
            <a:extLst>
              <a:ext uri="{FF2B5EF4-FFF2-40B4-BE49-F238E27FC236}">
                <a16:creationId xmlns:a16="http://schemas.microsoft.com/office/drawing/2014/main" xmlns="" id="{E172FC83-A56E-4DF1-89B2-F6A1CF5DA2D9}"/>
              </a:ext>
            </a:extLst>
          </p:cNvPr>
          <p:cNvSpPr txBox="1"/>
          <p:nvPr/>
        </p:nvSpPr>
        <p:spPr>
          <a:xfrm>
            <a:off x="914400" y="2894666"/>
            <a:ext cx="2811930" cy="461665"/>
          </a:xfrm>
          <a:prstGeom prst="rect">
            <a:avLst/>
          </a:prstGeom>
          <a:solidFill>
            <a:srgbClr val="FF0000">
              <a:alpha val="50000"/>
            </a:srgbClr>
          </a:solidFill>
          <a:scene3d>
            <a:camera prst="orthographicFront"/>
            <a:lightRig rig="threePt" dir="t"/>
          </a:scene3d>
          <a:sp3d>
            <a:bevelT w="139700" h="139700" prst="divot"/>
          </a:sp3d>
        </p:spPr>
        <p:txBody>
          <a:bodyPr wrap="square" rtlCol="0">
            <a:spAutoFit/>
          </a:bodyPr>
          <a:lstStyle/>
          <a:p>
            <a:pPr algn="ctr"/>
            <a:r>
              <a:rPr lang="en-GB" sz="2400" dirty="0"/>
              <a:t>CONTROL THEORY</a:t>
            </a:r>
          </a:p>
        </p:txBody>
      </p:sp>
      <p:sp>
        <p:nvSpPr>
          <p:cNvPr id="8" name="Title 7">
            <a:extLst>
              <a:ext uri="{FF2B5EF4-FFF2-40B4-BE49-F238E27FC236}">
                <a16:creationId xmlns:a16="http://schemas.microsoft.com/office/drawing/2014/main" xmlns="" id="{91EF3D1C-C961-4764-AFB0-C3777967DB0C}"/>
              </a:ext>
            </a:extLst>
          </p:cNvPr>
          <p:cNvSpPr>
            <a:spLocks noGrp="1"/>
          </p:cNvSpPr>
          <p:nvPr>
            <p:ph type="title"/>
          </p:nvPr>
        </p:nvSpPr>
        <p:spPr>
          <a:xfrm>
            <a:off x="959223" y="476291"/>
            <a:ext cx="10515600" cy="1325563"/>
          </a:xfrm>
        </p:spPr>
        <p:txBody>
          <a:bodyPr/>
          <a:lstStyle/>
          <a:p>
            <a:r>
              <a:rPr lang="en-GB" b="1" dirty="0"/>
              <a:t>Industrial Mathematics Encountered by JC </a:t>
            </a:r>
          </a:p>
        </p:txBody>
      </p:sp>
      <p:sp>
        <p:nvSpPr>
          <p:cNvPr id="9" name="TextBox 8">
            <a:extLst>
              <a:ext uri="{FF2B5EF4-FFF2-40B4-BE49-F238E27FC236}">
                <a16:creationId xmlns:a16="http://schemas.microsoft.com/office/drawing/2014/main" xmlns="" id="{2284A7CD-00F3-4E69-A504-0D7C4A88D3B9}"/>
              </a:ext>
            </a:extLst>
          </p:cNvPr>
          <p:cNvSpPr txBox="1"/>
          <p:nvPr/>
        </p:nvSpPr>
        <p:spPr>
          <a:xfrm>
            <a:off x="930835" y="3583828"/>
            <a:ext cx="2811930" cy="461665"/>
          </a:xfrm>
          <a:prstGeom prst="rect">
            <a:avLst/>
          </a:prstGeom>
          <a:solidFill>
            <a:srgbClr val="FF0000">
              <a:alpha val="50000"/>
            </a:srgbClr>
          </a:solidFill>
          <a:scene3d>
            <a:camera prst="orthographicFront"/>
            <a:lightRig rig="threePt" dir="t"/>
          </a:scene3d>
          <a:sp3d>
            <a:bevelT w="139700" h="139700" prst="divot"/>
          </a:sp3d>
        </p:spPr>
        <p:txBody>
          <a:bodyPr wrap="square" rtlCol="0">
            <a:spAutoFit/>
          </a:bodyPr>
          <a:lstStyle/>
          <a:p>
            <a:pPr algn="ctr"/>
            <a:r>
              <a:rPr lang="en-GB" sz="2400" dirty="0"/>
              <a:t>SIGNAL PROCESSING</a:t>
            </a:r>
          </a:p>
        </p:txBody>
      </p:sp>
      <p:sp>
        <p:nvSpPr>
          <p:cNvPr id="11" name="TextBox 10">
            <a:extLst>
              <a:ext uri="{FF2B5EF4-FFF2-40B4-BE49-F238E27FC236}">
                <a16:creationId xmlns:a16="http://schemas.microsoft.com/office/drawing/2014/main" xmlns="" id="{F4A0C9B2-482F-4C81-8BEA-3F89DFC8B913}"/>
              </a:ext>
            </a:extLst>
          </p:cNvPr>
          <p:cNvSpPr txBox="1"/>
          <p:nvPr/>
        </p:nvSpPr>
        <p:spPr>
          <a:xfrm>
            <a:off x="7339103" y="5121073"/>
            <a:ext cx="2145554" cy="461665"/>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r>
              <a:rPr lang="en-GB" sz="2400" dirty="0"/>
              <a:t>OPTIMISATION</a:t>
            </a:r>
          </a:p>
        </p:txBody>
      </p:sp>
      <p:sp>
        <p:nvSpPr>
          <p:cNvPr id="12" name="TextBox 11">
            <a:extLst>
              <a:ext uri="{FF2B5EF4-FFF2-40B4-BE49-F238E27FC236}">
                <a16:creationId xmlns:a16="http://schemas.microsoft.com/office/drawing/2014/main" xmlns="" id="{0D65F688-F8A0-44B7-B167-841DA2DE4945}"/>
              </a:ext>
            </a:extLst>
          </p:cNvPr>
          <p:cNvSpPr txBox="1"/>
          <p:nvPr/>
        </p:nvSpPr>
        <p:spPr>
          <a:xfrm>
            <a:off x="1310341" y="5676563"/>
            <a:ext cx="9705788" cy="1200329"/>
          </a:xfrm>
          <a:prstGeom prst="rect">
            <a:avLst/>
          </a:prstGeom>
          <a:noFill/>
        </p:spPr>
        <p:txBody>
          <a:bodyPr wrap="square" rtlCol="0">
            <a:spAutoFit/>
          </a:bodyPr>
          <a:lstStyle/>
          <a:p>
            <a:pPr marL="285750" indent="-285750">
              <a:buFont typeface="Arial" panose="020B0604020202020204" pitchFamily="34" charset="0"/>
              <a:buChar char="•"/>
            </a:pPr>
            <a:r>
              <a:rPr lang="en-GB" sz="2400" dirty="0"/>
              <a:t>Arrows join most of the above subjects</a:t>
            </a:r>
          </a:p>
          <a:p>
            <a:pPr marL="285750" indent="-285750">
              <a:buFont typeface="Arial" panose="020B0604020202020204" pitchFamily="34" charset="0"/>
              <a:buChar char="•"/>
            </a:pPr>
            <a:r>
              <a:rPr lang="en-GB" sz="2400" b="1" dirty="0"/>
              <a:t>N.B. </a:t>
            </a:r>
            <a:r>
              <a:rPr lang="en-GB" sz="2400" dirty="0"/>
              <a:t>No attempt at definitive list of Industrial Mathematics , </a:t>
            </a:r>
            <a:r>
              <a:rPr lang="en-GB" sz="2400" i="1" dirty="0"/>
              <a:t>e.g.</a:t>
            </a:r>
            <a:r>
              <a:rPr lang="en-GB" sz="2400" dirty="0"/>
              <a:t> Image Processing, Big Data, Formal Methods, Financial Mathematics are missing.</a:t>
            </a:r>
          </a:p>
        </p:txBody>
      </p:sp>
      <p:sp>
        <p:nvSpPr>
          <p:cNvPr id="13" name="TextBox 12">
            <a:extLst>
              <a:ext uri="{FF2B5EF4-FFF2-40B4-BE49-F238E27FC236}">
                <a16:creationId xmlns:a16="http://schemas.microsoft.com/office/drawing/2014/main" xmlns="" id="{509C71CC-5F7A-4AEB-96C8-18591AF502DE}"/>
              </a:ext>
            </a:extLst>
          </p:cNvPr>
          <p:cNvSpPr txBox="1"/>
          <p:nvPr/>
        </p:nvSpPr>
        <p:spPr>
          <a:xfrm>
            <a:off x="914400" y="4275972"/>
            <a:ext cx="2811930" cy="461665"/>
          </a:xfrm>
          <a:prstGeom prst="rect">
            <a:avLst/>
          </a:prstGeom>
          <a:solidFill>
            <a:srgbClr val="FF0000">
              <a:alpha val="50000"/>
            </a:srgbClr>
          </a:solidFill>
          <a:scene3d>
            <a:camera prst="orthographicFront"/>
            <a:lightRig rig="threePt" dir="t"/>
          </a:scene3d>
          <a:sp3d>
            <a:bevelT w="139700" h="139700" prst="divot"/>
          </a:sp3d>
        </p:spPr>
        <p:txBody>
          <a:bodyPr wrap="square" rtlCol="0">
            <a:spAutoFit/>
          </a:bodyPr>
          <a:lstStyle/>
          <a:p>
            <a:pPr algn="ctr"/>
            <a:r>
              <a:rPr lang="en-GB" sz="2400" dirty="0"/>
              <a:t>STATISTICS</a:t>
            </a:r>
          </a:p>
        </p:txBody>
      </p:sp>
      <p:sp>
        <p:nvSpPr>
          <p:cNvPr id="14" name="TextBox 13">
            <a:extLst>
              <a:ext uri="{FF2B5EF4-FFF2-40B4-BE49-F238E27FC236}">
                <a16:creationId xmlns:a16="http://schemas.microsoft.com/office/drawing/2014/main" xmlns="" id="{80FD9E04-F8E0-43E1-A9C6-FD0DF33F9460}"/>
              </a:ext>
            </a:extLst>
          </p:cNvPr>
          <p:cNvSpPr txBox="1"/>
          <p:nvPr/>
        </p:nvSpPr>
        <p:spPr>
          <a:xfrm>
            <a:off x="959223" y="4960002"/>
            <a:ext cx="2811930" cy="461665"/>
          </a:xfrm>
          <a:prstGeom prst="rect">
            <a:avLst/>
          </a:prstGeom>
          <a:solidFill>
            <a:srgbClr val="FF0000">
              <a:alpha val="50000"/>
            </a:srgbClr>
          </a:solidFill>
          <a:scene3d>
            <a:camera prst="orthographicFront"/>
            <a:lightRig rig="threePt" dir="t"/>
          </a:scene3d>
          <a:sp3d>
            <a:bevelT w="139700" h="139700" prst="divot"/>
          </a:sp3d>
        </p:spPr>
        <p:txBody>
          <a:bodyPr wrap="square" rtlCol="0">
            <a:spAutoFit/>
          </a:bodyPr>
          <a:lstStyle/>
          <a:p>
            <a:pPr algn="ctr"/>
            <a:r>
              <a:rPr lang="en-GB" sz="2400" dirty="0"/>
              <a:t>PROBABILITY</a:t>
            </a:r>
          </a:p>
        </p:txBody>
      </p:sp>
      <p:sp>
        <p:nvSpPr>
          <p:cNvPr id="15" name="TextBox 14">
            <a:extLst>
              <a:ext uri="{FF2B5EF4-FFF2-40B4-BE49-F238E27FC236}">
                <a16:creationId xmlns:a16="http://schemas.microsoft.com/office/drawing/2014/main" xmlns="" id="{C5908D07-67FF-4858-9BD1-BF31D1D043F4}"/>
              </a:ext>
            </a:extLst>
          </p:cNvPr>
          <p:cNvSpPr txBox="1"/>
          <p:nvPr/>
        </p:nvSpPr>
        <p:spPr>
          <a:xfrm>
            <a:off x="7339103" y="4163180"/>
            <a:ext cx="1816848" cy="830997"/>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r>
              <a:rPr lang="en-GB" sz="2400" dirty="0"/>
              <a:t>NUMERICAL ANALYSIS</a:t>
            </a:r>
          </a:p>
        </p:txBody>
      </p:sp>
      <p:sp>
        <p:nvSpPr>
          <p:cNvPr id="16" name="TextBox 15">
            <a:extLst>
              <a:ext uri="{FF2B5EF4-FFF2-40B4-BE49-F238E27FC236}">
                <a16:creationId xmlns:a16="http://schemas.microsoft.com/office/drawing/2014/main" xmlns="" id="{31B13340-23D4-4C23-B074-3BB74B7F6703}"/>
              </a:ext>
            </a:extLst>
          </p:cNvPr>
          <p:cNvSpPr txBox="1"/>
          <p:nvPr/>
        </p:nvSpPr>
        <p:spPr>
          <a:xfrm>
            <a:off x="9660128" y="2477466"/>
            <a:ext cx="1733176" cy="830997"/>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pPr algn="ctr"/>
            <a:r>
              <a:rPr lang="en-GB" sz="2400" dirty="0"/>
              <a:t>APPLIED PHYSICS</a:t>
            </a:r>
          </a:p>
        </p:txBody>
      </p:sp>
      <p:sp>
        <p:nvSpPr>
          <p:cNvPr id="17" name="TextBox 16">
            <a:extLst>
              <a:ext uri="{FF2B5EF4-FFF2-40B4-BE49-F238E27FC236}">
                <a16:creationId xmlns:a16="http://schemas.microsoft.com/office/drawing/2014/main" xmlns="" id="{B348AE87-020C-46C4-BD59-E9E4E2E6CCCB}"/>
              </a:ext>
            </a:extLst>
          </p:cNvPr>
          <p:cNvSpPr txBox="1"/>
          <p:nvPr/>
        </p:nvSpPr>
        <p:spPr>
          <a:xfrm>
            <a:off x="9660127" y="3585709"/>
            <a:ext cx="1958132" cy="461665"/>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r>
              <a:rPr lang="en-GB" sz="2400" dirty="0"/>
              <a:t>ENGINEERING</a:t>
            </a:r>
          </a:p>
        </p:txBody>
      </p:sp>
      <p:sp>
        <p:nvSpPr>
          <p:cNvPr id="18" name="TextBox 17">
            <a:extLst>
              <a:ext uri="{FF2B5EF4-FFF2-40B4-BE49-F238E27FC236}">
                <a16:creationId xmlns:a16="http://schemas.microsoft.com/office/drawing/2014/main" xmlns="" id="{E200D97E-9F73-405A-9CE4-E1F9EEBF542F}"/>
              </a:ext>
            </a:extLst>
          </p:cNvPr>
          <p:cNvSpPr txBox="1"/>
          <p:nvPr/>
        </p:nvSpPr>
        <p:spPr>
          <a:xfrm>
            <a:off x="7276767" y="2444854"/>
            <a:ext cx="1816848" cy="830997"/>
          </a:xfrm>
          <a:prstGeom prst="rect">
            <a:avLst/>
          </a:prstGeom>
          <a:solidFill>
            <a:schemeClr val="accent4">
              <a:lumMod val="60000"/>
              <a:lumOff val="40000"/>
            </a:schemeClr>
          </a:solidFill>
          <a:scene3d>
            <a:camera prst="orthographicFront"/>
            <a:lightRig rig="threePt" dir="t"/>
          </a:scene3d>
          <a:sp3d>
            <a:bevelT w="139700" h="139700" prst="divot"/>
          </a:sp3d>
        </p:spPr>
        <p:txBody>
          <a:bodyPr wrap="square" rtlCol="0">
            <a:spAutoFit/>
          </a:bodyPr>
          <a:lstStyle/>
          <a:p>
            <a:pPr algn="ctr"/>
            <a:r>
              <a:rPr lang="en-GB" sz="2400" dirty="0"/>
              <a:t>HEAT TRANSFER</a:t>
            </a:r>
          </a:p>
        </p:txBody>
      </p:sp>
    </p:spTree>
    <p:extLst>
      <p:ext uri="{BB962C8B-B14F-4D97-AF65-F5344CB8AC3E}">
        <p14:creationId xmlns:p14="http://schemas.microsoft.com/office/powerpoint/2010/main" val="1358256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9EEE6B-9F29-4ED8-8E2A-D7BC1CADDD25}"/>
              </a:ext>
            </a:extLst>
          </p:cNvPr>
          <p:cNvSpPr>
            <a:spLocks noGrp="1"/>
          </p:cNvSpPr>
          <p:nvPr>
            <p:ph type="title"/>
          </p:nvPr>
        </p:nvSpPr>
        <p:spPr/>
        <p:txBody>
          <a:bodyPr/>
          <a:lstStyle/>
          <a:p>
            <a:r>
              <a:rPr lang="en-GB" dirty="0"/>
              <a:t>Multiple Step Reactions</a:t>
            </a:r>
          </a:p>
        </p:txBody>
      </p:sp>
      <p:sp>
        <p:nvSpPr>
          <p:cNvPr id="3" name="Content Placeholder 2">
            <a:extLst>
              <a:ext uri="{FF2B5EF4-FFF2-40B4-BE49-F238E27FC236}">
                <a16:creationId xmlns:a16="http://schemas.microsoft.com/office/drawing/2014/main" xmlns="" id="{4DA409B9-2D7C-4E4C-BCDE-34CC058A94EE}"/>
              </a:ext>
            </a:extLst>
          </p:cNvPr>
          <p:cNvSpPr>
            <a:spLocks noGrp="1"/>
          </p:cNvSpPr>
          <p:nvPr>
            <p:ph idx="1"/>
          </p:nvPr>
        </p:nvSpPr>
        <p:spPr>
          <a:xfrm>
            <a:off x="797688" y="1842987"/>
            <a:ext cx="10515600" cy="4351338"/>
          </a:xfrm>
        </p:spPr>
        <p:txBody>
          <a:bodyPr/>
          <a:lstStyle/>
          <a:p>
            <a:r>
              <a:rPr lang="en-GB" dirty="0"/>
              <a:t>Equations are typically of the form: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xmlns="" id="{7201FF42-E6FF-4C04-8D03-E57F25C7B98D}"/>
                  </a:ext>
                </a:extLst>
              </p:cNvPr>
              <p:cNvSpPr txBox="1"/>
              <p:nvPr/>
            </p:nvSpPr>
            <p:spPr>
              <a:xfrm>
                <a:off x="4569106" y="2856053"/>
                <a:ext cx="3022559" cy="3808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𝑋</m:t>
                              </m:r>
                            </m:e>
                          </m:acc>
                        </m:e>
                        <m:sub>
                          <m:r>
                            <a:rPr lang="en-GB" sz="2400" b="0" i="1" smtClean="0">
                              <a:latin typeface="Cambria Math" panose="02040503050406030204" pitchFamily="18" charset="0"/>
                            </a:rPr>
                            <m:t>𝑖</m:t>
                          </m:r>
                        </m:sub>
                      </m:sSub>
                      <m:r>
                        <a:rPr lang="en-GB" sz="2400" b="0" i="1" smtClean="0">
                          <a:latin typeface="Cambria Math" panose="02040503050406030204" pitchFamily="18" charset="0"/>
                        </a:rPr>
                        <m:t>=</m:t>
                      </m:r>
                      <m:r>
                        <a:rPr lang="en-GB" sz="2400" b="0" i="1" smtClean="0">
                          <a:latin typeface="Cambria Math" panose="02040503050406030204" pitchFamily="18" charset="0"/>
                        </a:rPr>
                        <m:t>𝑓</m:t>
                      </m:r>
                      <m:d>
                        <m:dPr>
                          <m:ctrlPr>
                            <a:rPr lang="en-GB" sz="2400" b="0" i="1" smtClean="0">
                              <a:latin typeface="Cambria Math" panose="02040503050406030204" pitchFamily="18" charset="0"/>
                            </a:rPr>
                          </m:ctrlPr>
                        </m:dPr>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𝑋</m:t>
                              </m:r>
                            </m:e>
                            <m:sub>
                              <m:r>
                                <a:rPr lang="en-GB" sz="2400" b="0" i="1" smtClean="0">
                                  <a:latin typeface="Cambria Math" panose="02040503050406030204" pitchFamily="18" charset="0"/>
                                </a:rPr>
                                <m:t>1</m:t>
                              </m:r>
                            </m:sub>
                          </m:sSub>
                          <m:r>
                            <a:rPr lang="en-GB" sz="2400" b="0" i="1" smtClean="0">
                              <a:latin typeface="Cambria Math" panose="02040503050406030204" pitchFamily="18" charset="0"/>
                            </a:rPr>
                            <m:t>, </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𝑋</m:t>
                              </m:r>
                            </m:e>
                            <m:sub>
                              <m:r>
                                <a:rPr lang="en-GB" sz="2400" b="0" i="1" smtClean="0">
                                  <a:latin typeface="Cambria Math" panose="02040503050406030204" pitchFamily="18" charset="0"/>
                                </a:rPr>
                                <m:t>2</m:t>
                              </m:r>
                            </m:sub>
                          </m:sSub>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𝑋</m:t>
                              </m:r>
                            </m:e>
                            <m:sub>
                              <m:r>
                                <a:rPr lang="en-GB" sz="2400" b="0" i="1" smtClean="0">
                                  <a:latin typeface="Cambria Math" panose="02040503050406030204" pitchFamily="18" charset="0"/>
                                </a:rPr>
                                <m:t>𝑁</m:t>
                              </m:r>
                            </m:sub>
                          </m:sSub>
                          <m:r>
                            <a:rPr lang="en-GB" sz="2400" b="0" i="1" smtClean="0">
                              <a:latin typeface="Cambria Math" panose="02040503050406030204" pitchFamily="18" charset="0"/>
                            </a:rPr>
                            <m:t>,</m:t>
                          </m:r>
                          <m:r>
                            <a:rPr lang="en-GB" sz="2400" b="0" i="1" smtClean="0">
                              <a:latin typeface="Cambria Math" panose="02040503050406030204" pitchFamily="18" charset="0"/>
                            </a:rPr>
                            <m:t>𝑇</m:t>
                          </m:r>
                        </m:e>
                      </m:d>
                    </m:oMath>
                  </m:oMathPara>
                </a14:m>
                <a:endParaRPr lang="en-GB" sz="2400" dirty="0"/>
              </a:p>
            </p:txBody>
          </p:sp>
        </mc:Choice>
        <mc:Fallback xmlns="">
          <p:sp>
            <p:nvSpPr>
              <p:cNvPr id="5" name="TextBox 4">
                <a:extLst>
                  <a:ext uri="{FF2B5EF4-FFF2-40B4-BE49-F238E27FC236}">
                    <a16:creationId xmlns:a16="http://schemas.microsoft.com/office/drawing/2014/main" id="{7201FF42-E6FF-4C04-8D03-E57F25C7B98D}"/>
                  </a:ext>
                </a:extLst>
              </p:cNvPr>
              <p:cNvSpPr txBox="1">
                <a:spLocks noRot="1" noChangeAspect="1" noMove="1" noResize="1" noEditPoints="1" noAdjustHandles="1" noChangeArrowheads="1" noChangeShapeType="1" noTextEdit="1"/>
              </p:cNvSpPr>
              <p:nvPr/>
            </p:nvSpPr>
            <p:spPr>
              <a:xfrm>
                <a:off x="4569106" y="2856053"/>
                <a:ext cx="3022559" cy="380873"/>
              </a:xfrm>
              <a:prstGeom prst="rect">
                <a:avLst/>
              </a:prstGeom>
              <a:blipFill>
                <a:blip r:embed="rId2"/>
                <a:stretch>
                  <a:fillRect l="-2020" t="-17742" b="-33871"/>
                </a:stretch>
              </a:blipFill>
            </p:spPr>
            <p:txBody>
              <a:bodyPr/>
              <a:lstStyle/>
              <a:p>
                <a:r>
                  <a:rPr lang="en-GB">
                    <a:noFill/>
                  </a:rPr>
                  <a:t> </a:t>
                </a:r>
              </a:p>
            </p:txBody>
          </p:sp>
        </mc:Fallback>
      </mc:AlternateContent>
    </p:spTree>
    <p:extLst>
      <p:ext uri="{BB962C8B-B14F-4D97-AF65-F5344CB8AC3E}">
        <p14:creationId xmlns:p14="http://schemas.microsoft.com/office/powerpoint/2010/main" val="3376173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94CF5E-6042-47FA-ADAF-BD0E0D48250A}"/>
              </a:ext>
            </a:extLst>
          </p:cNvPr>
          <p:cNvSpPr>
            <a:spLocks noGrp="1"/>
          </p:cNvSpPr>
          <p:nvPr>
            <p:ph type="title"/>
          </p:nvPr>
        </p:nvSpPr>
        <p:spPr/>
        <p:txBody>
          <a:bodyPr/>
          <a:lstStyle/>
          <a:p>
            <a:r>
              <a:rPr lang="en-GB" dirty="0"/>
              <a:t>Example Reaction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31FB5392-648F-490E-83CC-CE0132098169}"/>
                  </a:ext>
                </a:extLst>
              </p:cNvPr>
              <p:cNvSpPr>
                <a:spLocks noGrp="1"/>
              </p:cNvSpPr>
              <p:nvPr>
                <p:ph idx="1"/>
              </p:nvPr>
            </p:nvSpPr>
            <p:spPr/>
            <p:txBody>
              <a:bodyPr>
                <a:normAutofit fontScale="70000" lnSpcReduction="20000"/>
              </a:bodyPr>
              <a:lstStyle/>
              <a:p>
                <a:r>
                  <a:rPr lang="en-GB" dirty="0"/>
                  <a:t>Vyazovkhin </a:t>
                </a:r>
                <a:r>
                  <a:rPr lang="en-GB" i="1" dirty="0"/>
                  <a:t>et al. </a:t>
                </a:r>
                <a:r>
                  <a:rPr lang="en-GB" dirty="0"/>
                  <a:t>present a useful review of widely used kinetics models, with information of how to implement them in numerical codes.</a:t>
                </a:r>
              </a:p>
              <a:p>
                <a:r>
                  <a:rPr lang="en-GB" dirty="0"/>
                  <a:t>An example from my work on explosives safety – HMX:</a:t>
                </a:r>
              </a:p>
              <a:p>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𝑋</m:t>
                              </m:r>
                            </m:e>
                          </m:acc>
                        </m:e>
                        <m:sub>
                          <m:r>
                            <a:rPr lang="en-GB" b="0" i="1" smtClean="0">
                              <a:latin typeface="Cambria Math" panose="02040503050406030204" pitchFamily="18" charset="0"/>
                            </a:rPr>
                            <m:t>1</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1</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𝑍</m:t>
                              </m:r>
                            </m:e>
                            <m:sub>
                              <m:r>
                                <a:rPr lang="en-GB" b="0" i="1" smtClean="0">
                                  <a:latin typeface="Cambria Math" panose="02040503050406030204" pitchFamily="18" charset="0"/>
                                </a:rPr>
                                <m:t>1</m:t>
                              </m:r>
                            </m:sub>
                          </m:sSub>
                        </m:num>
                        <m:den>
                          <m:r>
                            <a:rPr lang="en-GB" b="0" i="1" smtClean="0">
                              <a:latin typeface="Cambria Math" panose="02040503050406030204" pitchFamily="18" charset="0"/>
                              <a:ea typeface="Cambria Math" panose="02040503050406030204" pitchFamily="18" charset="0"/>
                            </a:rPr>
                            <m:t>𝜌</m:t>
                          </m:r>
                        </m:den>
                      </m:f>
                      <m:r>
                        <a:rPr lang="en-GB" b="0" i="0"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𝑒</m:t>
                          </m:r>
                        </m:e>
                        <m:sup>
                          <m:d>
                            <m:dPr>
                              <m:ctrlPr>
                                <a:rPr lang="en-GB" b="0" i="1" smtClean="0">
                                  <a:latin typeface="Cambria Math" panose="02040503050406030204" pitchFamily="18" charset="0"/>
                                </a:rPr>
                              </m:ctrlPr>
                            </m:dPr>
                            <m:e>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𝐸</m:t>
                                      </m:r>
                                    </m:e>
                                    <m:sub>
                                      <m:r>
                                        <a:rPr lang="en-GB" b="0" i="1" smtClean="0">
                                          <a:latin typeface="Cambria Math" panose="02040503050406030204" pitchFamily="18" charset="0"/>
                                        </a:rPr>
                                        <m:t>1</m:t>
                                      </m:r>
                                    </m:sub>
                                  </m:sSub>
                                </m:num>
                                <m:den>
                                  <m:r>
                                    <a:rPr lang="en-GB" b="0" i="1" smtClean="0">
                                      <a:latin typeface="Cambria Math" panose="02040503050406030204" pitchFamily="18" charset="0"/>
                                    </a:rPr>
                                    <m:t>𝑅𝑇</m:t>
                                  </m:r>
                                </m:den>
                              </m:f>
                            </m:e>
                          </m:d>
                        </m:sup>
                      </m:sSup>
                    </m:oMath>
                  </m:oMathPara>
                </a14:m>
                <a:endParaRPr lang="en-GB" b="0" dirty="0"/>
              </a:p>
              <a:p>
                <a:pPr marL="0" indent="0">
                  <a:buNone/>
                </a:pPr>
                <a:endParaRPr lang="en-GB" b="0"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𝑋</m:t>
                              </m:r>
                            </m:e>
                          </m:acc>
                        </m:e>
                        <m:sub>
                          <m:r>
                            <a:rPr lang="en-GB" b="0" i="1" smtClean="0">
                              <a:latin typeface="Cambria Math" panose="02040503050406030204" pitchFamily="18" charset="0"/>
                            </a:rPr>
                            <m:t>2</m:t>
                          </m:r>
                        </m:sub>
                      </m:sSub>
                      <m:r>
                        <a:rPr lang="en-GB" i="1">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i="1">
                                  <a:latin typeface="Cambria Math" panose="02040503050406030204" pitchFamily="18" charset="0"/>
                                </a:rPr>
                                <m:t>1</m:t>
                              </m:r>
                            </m:sub>
                          </m:sSub>
                          <m:sSub>
                            <m:sSubPr>
                              <m:ctrlPr>
                                <a:rPr lang="en-GB" i="1">
                                  <a:latin typeface="Cambria Math" panose="02040503050406030204" pitchFamily="18" charset="0"/>
                                </a:rPr>
                              </m:ctrlPr>
                            </m:sSubPr>
                            <m:e>
                              <m:r>
                                <a:rPr lang="en-GB" i="1">
                                  <a:latin typeface="Cambria Math" panose="02040503050406030204" pitchFamily="18" charset="0"/>
                                </a:rPr>
                                <m:t>𝑍</m:t>
                              </m:r>
                            </m:e>
                            <m:sub>
                              <m:r>
                                <a:rPr lang="en-GB" i="1">
                                  <a:latin typeface="Cambria Math" panose="02040503050406030204" pitchFamily="18" charset="0"/>
                                </a:rPr>
                                <m:t>1</m:t>
                              </m:r>
                            </m:sub>
                          </m:sSub>
                        </m:num>
                        <m:den>
                          <m:r>
                            <a:rPr lang="en-GB" i="1">
                              <a:latin typeface="Cambria Math" panose="02040503050406030204" pitchFamily="18" charset="0"/>
                              <a:ea typeface="Cambria Math" panose="02040503050406030204" pitchFamily="18" charset="0"/>
                            </a:rPr>
                            <m:t>𝜌</m:t>
                          </m:r>
                        </m:den>
                      </m:f>
                      <m:r>
                        <a:rPr lang="en-GB">
                          <a:latin typeface="Cambria Math" panose="02040503050406030204" pitchFamily="18" charset="0"/>
                        </a:rPr>
                        <m:t> </m:t>
                      </m:r>
                      <m:sSup>
                        <m:sSupPr>
                          <m:ctrlPr>
                            <a:rPr lang="en-GB" i="1">
                              <a:latin typeface="Cambria Math" panose="02040503050406030204" pitchFamily="18" charset="0"/>
                            </a:rPr>
                          </m:ctrlPr>
                        </m:sSupPr>
                        <m:e>
                          <m:r>
                            <a:rPr lang="en-GB" i="1">
                              <a:latin typeface="Cambria Math" panose="02040503050406030204" pitchFamily="18" charset="0"/>
                            </a:rPr>
                            <m:t>𝑒</m:t>
                          </m:r>
                        </m:e>
                        <m:sup>
                          <m:d>
                            <m:dPr>
                              <m:ctrlPr>
                                <a:rPr lang="en-GB" i="1">
                                  <a:latin typeface="Cambria Math" panose="02040503050406030204" pitchFamily="18" charset="0"/>
                                </a:rPr>
                              </m:ctrlPr>
                            </m:dPr>
                            <m:e>
                              <m:r>
                                <a:rPr lang="en-GB" i="1">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i="1">
                                          <a:latin typeface="Cambria Math" panose="02040503050406030204" pitchFamily="18" charset="0"/>
                                        </a:rPr>
                                        <m:t>1</m:t>
                                      </m:r>
                                    </m:sub>
                                  </m:sSub>
                                </m:num>
                                <m:den>
                                  <m:r>
                                    <a:rPr lang="en-GB" i="1">
                                      <a:latin typeface="Cambria Math" panose="02040503050406030204" pitchFamily="18" charset="0"/>
                                    </a:rPr>
                                    <m:t>𝑅𝑇</m:t>
                                  </m:r>
                                </m:den>
                              </m:f>
                            </m:e>
                          </m:d>
                        </m:sup>
                      </m:sSup>
                      <m:r>
                        <a:rPr lang="en-GB" b="0" i="1" smtClean="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b="0" i="1" smtClean="0">
                                  <a:latin typeface="Cambria Math" panose="02040503050406030204" pitchFamily="18" charset="0"/>
                                </a:rPr>
                                <m:t>2</m:t>
                              </m:r>
                            </m:sub>
                          </m:sSub>
                          <m:sSub>
                            <m:sSubPr>
                              <m:ctrlPr>
                                <a:rPr lang="en-GB" i="1">
                                  <a:latin typeface="Cambria Math" panose="02040503050406030204" pitchFamily="18" charset="0"/>
                                </a:rPr>
                              </m:ctrlPr>
                            </m:sSubPr>
                            <m:e>
                              <m:r>
                                <a:rPr lang="en-GB" i="1">
                                  <a:latin typeface="Cambria Math" panose="02040503050406030204" pitchFamily="18" charset="0"/>
                                </a:rPr>
                                <m:t>𝑍</m:t>
                              </m:r>
                            </m:e>
                            <m:sub>
                              <m:r>
                                <a:rPr lang="en-GB" b="0" i="1" smtClean="0">
                                  <a:latin typeface="Cambria Math" panose="02040503050406030204" pitchFamily="18" charset="0"/>
                                </a:rPr>
                                <m:t>2</m:t>
                              </m:r>
                            </m:sub>
                          </m:sSub>
                        </m:num>
                        <m:den>
                          <m:r>
                            <a:rPr lang="en-GB" i="1">
                              <a:latin typeface="Cambria Math" panose="02040503050406030204" pitchFamily="18" charset="0"/>
                              <a:ea typeface="Cambria Math" panose="02040503050406030204" pitchFamily="18" charset="0"/>
                            </a:rPr>
                            <m:t>𝜌</m:t>
                          </m:r>
                        </m:den>
                      </m:f>
                      <m:r>
                        <a:rPr lang="en-GB">
                          <a:latin typeface="Cambria Math" panose="02040503050406030204" pitchFamily="18" charset="0"/>
                        </a:rPr>
                        <m:t> </m:t>
                      </m:r>
                      <m:sSup>
                        <m:sSupPr>
                          <m:ctrlPr>
                            <a:rPr lang="en-GB" i="1">
                              <a:latin typeface="Cambria Math" panose="02040503050406030204" pitchFamily="18" charset="0"/>
                            </a:rPr>
                          </m:ctrlPr>
                        </m:sSupPr>
                        <m:e>
                          <m:r>
                            <a:rPr lang="en-GB" i="1">
                              <a:latin typeface="Cambria Math" panose="02040503050406030204" pitchFamily="18" charset="0"/>
                            </a:rPr>
                            <m:t>𝑒</m:t>
                          </m:r>
                        </m:e>
                        <m:sup>
                          <m:d>
                            <m:dPr>
                              <m:ctrlPr>
                                <a:rPr lang="en-GB" i="1">
                                  <a:latin typeface="Cambria Math" panose="02040503050406030204" pitchFamily="18" charset="0"/>
                                </a:rPr>
                              </m:ctrlPr>
                            </m:dPr>
                            <m:e>
                              <m:r>
                                <a:rPr lang="en-GB" i="1">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b="0" i="1" smtClean="0">
                                          <a:latin typeface="Cambria Math" panose="02040503050406030204" pitchFamily="18" charset="0"/>
                                        </a:rPr>
                                        <m:t>2</m:t>
                                      </m:r>
                                    </m:sub>
                                  </m:sSub>
                                </m:num>
                                <m:den>
                                  <m:r>
                                    <a:rPr lang="en-GB" i="1">
                                      <a:latin typeface="Cambria Math" panose="02040503050406030204" pitchFamily="18" charset="0"/>
                                    </a:rPr>
                                    <m:t>𝑅𝑇</m:t>
                                  </m:r>
                                </m:den>
                              </m:f>
                            </m:e>
                          </m:d>
                        </m:sup>
                      </m:sSup>
                    </m:oMath>
                  </m:oMathPara>
                </a14:m>
                <a:endParaRPr lang="en-GB" dirty="0"/>
              </a:p>
              <a:p>
                <a:pPr marL="0" indent="0">
                  <a:buNone/>
                </a:pPr>
                <a:endParaRPr lang="en-GB" dirty="0"/>
              </a:p>
              <a:p>
                <a:endParaRPr lang="en-GB" dirty="0"/>
              </a:p>
              <a:p>
                <a:pPr marL="0" indent="0">
                  <a:buNone/>
                </a:pPr>
                <a14:m>
                  <m:oMathPara xmlns:m="http://schemas.openxmlformats.org/officeDocument/2006/math">
                    <m:oMathParaPr>
                      <m:jc m:val="centerGroup"/>
                    </m:oMathParaPr>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𝑋</m:t>
                              </m:r>
                            </m:e>
                          </m:acc>
                        </m:e>
                        <m:sub>
                          <m:r>
                            <a:rPr lang="en-GB" b="0" i="1" smtClean="0">
                              <a:latin typeface="Cambria Math" panose="02040503050406030204" pitchFamily="18" charset="0"/>
                            </a:rPr>
                            <m:t>3</m:t>
                          </m:r>
                        </m:sub>
                      </m:sSub>
                      <m:r>
                        <a:rPr lang="en-GB" i="1">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𝑋</m:t>
                              </m:r>
                            </m:e>
                            <m:sub>
                              <m:r>
                                <a:rPr lang="en-GB" b="0" i="1" smtClean="0">
                                  <a:latin typeface="Cambria Math" panose="02040503050406030204" pitchFamily="18" charset="0"/>
                                </a:rPr>
                                <m:t>2</m:t>
                              </m:r>
                            </m:sub>
                          </m:sSub>
                          <m:sSub>
                            <m:sSubPr>
                              <m:ctrlPr>
                                <a:rPr lang="en-GB" i="1">
                                  <a:latin typeface="Cambria Math" panose="02040503050406030204" pitchFamily="18" charset="0"/>
                                </a:rPr>
                              </m:ctrlPr>
                            </m:sSubPr>
                            <m:e>
                              <m:r>
                                <a:rPr lang="en-GB" i="1">
                                  <a:latin typeface="Cambria Math" panose="02040503050406030204" pitchFamily="18" charset="0"/>
                                </a:rPr>
                                <m:t>𝑍</m:t>
                              </m:r>
                            </m:e>
                            <m:sub>
                              <m:r>
                                <a:rPr lang="en-GB" b="0" i="1" smtClean="0">
                                  <a:latin typeface="Cambria Math" panose="02040503050406030204" pitchFamily="18" charset="0"/>
                                </a:rPr>
                                <m:t>2</m:t>
                              </m:r>
                            </m:sub>
                          </m:sSub>
                        </m:num>
                        <m:den>
                          <m:r>
                            <a:rPr lang="en-GB" i="1">
                              <a:latin typeface="Cambria Math" panose="02040503050406030204" pitchFamily="18" charset="0"/>
                              <a:ea typeface="Cambria Math" panose="02040503050406030204" pitchFamily="18" charset="0"/>
                            </a:rPr>
                            <m:t>𝜌</m:t>
                          </m:r>
                        </m:den>
                      </m:f>
                      <m:r>
                        <a:rPr lang="en-GB">
                          <a:latin typeface="Cambria Math" panose="02040503050406030204" pitchFamily="18" charset="0"/>
                        </a:rPr>
                        <m:t> </m:t>
                      </m:r>
                      <m:sSup>
                        <m:sSupPr>
                          <m:ctrlPr>
                            <a:rPr lang="en-GB" i="1">
                              <a:latin typeface="Cambria Math" panose="02040503050406030204" pitchFamily="18" charset="0"/>
                            </a:rPr>
                          </m:ctrlPr>
                        </m:sSupPr>
                        <m:e>
                          <m:r>
                            <a:rPr lang="en-GB" i="1">
                              <a:latin typeface="Cambria Math" panose="02040503050406030204" pitchFamily="18" charset="0"/>
                            </a:rPr>
                            <m:t>𝑒</m:t>
                          </m:r>
                        </m:e>
                        <m:sup>
                          <m:d>
                            <m:dPr>
                              <m:ctrlPr>
                                <a:rPr lang="en-GB" i="1">
                                  <a:latin typeface="Cambria Math" panose="02040503050406030204" pitchFamily="18" charset="0"/>
                                </a:rPr>
                              </m:ctrlPr>
                            </m:dPr>
                            <m:e>
                              <m:r>
                                <a:rPr lang="en-GB" i="1">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b="0" i="1" smtClean="0">
                                          <a:latin typeface="Cambria Math" panose="02040503050406030204" pitchFamily="18" charset="0"/>
                                        </a:rPr>
                                        <m:t>2</m:t>
                                      </m:r>
                                    </m:sub>
                                  </m:sSub>
                                </m:num>
                                <m:den>
                                  <m:r>
                                    <a:rPr lang="en-GB" i="1">
                                      <a:latin typeface="Cambria Math" panose="02040503050406030204" pitchFamily="18" charset="0"/>
                                    </a:rPr>
                                    <m:t>𝑅𝑇</m:t>
                                  </m:r>
                                </m:den>
                              </m:f>
                            </m:e>
                          </m:d>
                        </m:sup>
                      </m:sSup>
                      <m:r>
                        <a:rPr lang="en-GB" i="1">
                          <a:latin typeface="Cambria Math" panose="02040503050406030204" pitchFamily="18" charset="0"/>
                        </a:rPr>
                        <m:t>−</m:t>
                      </m:r>
                      <m:f>
                        <m:fPr>
                          <m:ctrlPr>
                            <a:rPr lang="en-GB" i="1">
                              <a:latin typeface="Cambria Math" panose="02040503050406030204" pitchFamily="18" charset="0"/>
                            </a:rPr>
                          </m:ctrlPr>
                        </m:fPr>
                        <m:num>
                          <m:sSubSup>
                            <m:sSubSupPr>
                              <m:ctrlPr>
                                <a:rPr lang="en-GB" i="1" smtClean="0">
                                  <a:latin typeface="Cambria Math" panose="02040503050406030204" pitchFamily="18" charset="0"/>
                                </a:rPr>
                              </m:ctrlPr>
                            </m:sSubSupPr>
                            <m:e>
                              <m:r>
                                <a:rPr lang="en-GB" b="0" i="1" smtClean="0">
                                  <a:latin typeface="Cambria Math" panose="02040503050406030204" pitchFamily="18" charset="0"/>
                                </a:rPr>
                                <m:t>𝑋</m:t>
                              </m:r>
                            </m:e>
                            <m:sub>
                              <m:r>
                                <a:rPr lang="en-GB" b="0" i="1" smtClean="0">
                                  <a:latin typeface="Cambria Math" panose="02040503050406030204" pitchFamily="18" charset="0"/>
                                </a:rPr>
                                <m:t>3</m:t>
                              </m:r>
                            </m:sub>
                            <m:sup>
                              <m:r>
                                <a:rPr lang="en-GB" b="0" i="1" smtClean="0">
                                  <a:latin typeface="Cambria Math" panose="02040503050406030204" pitchFamily="18" charset="0"/>
                                </a:rPr>
                                <m:t>2</m:t>
                              </m:r>
                            </m:sup>
                          </m:sSubSup>
                          <m:sSub>
                            <m:sSubPr>
                              <m:ctrlPr>
                                <a:rPr lang="en-GB" i="1">
                                  <a:latin typeface="Cambria Math" panose="02040503050406030204" pitchFamily="18" charset="0"/>
                                </a:rPr>
                              </m:ctrlPr>
                            </m:sSubPr>
                            <m:e>
                              <m:r>
                                <a:rPr lang="en-GB" i="1">
                                  <a:latin typeface="Cambria Math" panose="02040503050406030204" pitchFamily="18" charset="0"/>
                                </a:rPr>
                                <m:t>𝑍</m:t>
                              </m:r>
                            </m:e>
                            <m:sub>
                              <m:r>
                                <a:rPr lang="en-GB" b="0" i="1" smtClean="0">
                                  <a:latin typeface="Cambria Math" panose="02040503050406030204" pitchFamily="18" charset="0"/>
                                </a:rPr>
                                <m:t>3</m:t>
                              </m:r>
                            </m:sub>
                          </m:sSub>
                        </m:num>
                        <m:den>
                          <m:r>
                            <a:rPr lang="en-GB" i="1">
                              <a:latin typeface="Cambria Math" panose="02040503050406030204" pitchFamily="18" charset="0"/>
                              <a:ea typeface="Cambria Math" panose="02040503050406030204" pitchFamily="18" charset="0"/>
                            </a:rPr>
                            <m:t>𝜌</m:t>
                          </m:r>
                        </m:den>
                      </m:f>
                      <m:r>
                        <a:rPr lang="en-GB">
                          <a:latin typeface="Cambria Math" panose="02040503050406030204" pitchFamily="18" charset="0"/>
                        </a:rPr>
                        <m:t> </m:t>
                      </m:r>
                      <m:sSup>
                        <m:sSupPr>
                          <m:ctrlPr>
                            <a:rPr lang="en-GB" i="1">
                              <a:latin typeface="Cambria Math" panose="02040503050406030204" pitchFamily="18" charset="0"/>
                            </a:rPr>
                          </m:ctrlPr>
                        </m:sSupPr>
                        <m:e>
                          <m:r>
                            <a:rPr lang="en-GB" i="1">
                              <a:latin typeface="Cambria Math" panose="02040503050406030204" pitchFamily="18" charset="0"/>
                            </a:rPr>
                            <m:t>𝑒</m:t>
                          </m:r>
                        </m:e>
                        <m:sup>
                          <m:d>
                            <m:dPr>
                              <m:ctrlPr>
                                <a:rPr lang="en-GB" i="1">
                                  <a:latin typeface="Cambria Math" panose="02040503050406030204" pitchFamily="18" charset="0"/>
                                </a:rPr>
                              </m:ctrlPr>
                            </m:dPr>
                            <m:e>
                              <m:r>
                                <a:rPr lang="en-GB" i="1">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𝐸</m:t>
                                      </m:r>
                                    </m:e>
                                    <m:sub>
                                      <m:r>
                                        <a:rPr lang="en-GB" b="0" i="1" smtClean="0">
                                          <a:latin typeface="Cambria Math" panose="02040503050406030204" pitchFamily="18" charset="0"/>
                                        </a:rPr>
                                        <m:t>3</m:t>
                                      </m:r>
                                    </m:sub>
                                  </m:sSub>
                                </m:num>
                                <m:den>
                                  <m:r>
                                    <a:rPr lang="en-GB" i="1">
                                      <a:latin typeface="Cambria Math" panose="02040503050406030204" pitchFamily="18" charset="0"/>
                                    </a:rPr>
                                    <m:t>𝑅𝑇</m:t>
                                  </m:r>
                                </m:den>
                              </m:f>
                            </m:e>
                          </m:d>
                        </m:sup>
                      </m:sSup>
                    </m:oMath>
                  </m:oMathPara>
                </a14:m>
                <a:endParaRPr lang="en-GB" dirty="0"/>
              </a:p>
              <a:p>
                <a:pPr marL="0" indent="0">
                  <a:buNone/>
                </a:pPr>
                <a:r>
                  <a:rPr lang="en-GB" dirty="0"/>
                  <a:t> </a:t>
                </a:r>
              </a:p>
              <a:p>
                <a:endParaRPr lang="en-GB" dirty="0"/>
              </a:p>
            </p:txBody>
          </p:sp>
        </mc:Choice>
        <mc:Fallback xmlns="">
          <p:sp>
            <p:nvSpPr>
              <p:cNvPr id="3" name="Content Placeholder 2">
                <a:extLst>
                  <a:ext uri="{FF2B5EF4-FFF2-40B4-BE49-F238E27FC236}">
                    <a16:creationId xmlns:a16="http://schemas.microsoft.com/office/drawing/2014/main" id="{31FB5392-648F-490E-83CC-CE0132098169}"/>
                  </a:ext>
                </a:extLst>
              </p:cNvPr>
              <p:cNvSpPr>
                <a:spLocks noGrp="1" noRot="1" noChangeAspect="1" noMove="1" noResize="1" noEditPoints="1" noAdjustHandles="1" noChangeArrowheads="1" noChangeShapeType="1" noTextEdit="1"/>
              </p:cNvSpPr>
              <p:nvPr>
                <p:ph idx="1"/>
              </p:nvPr>
            </p:nvSpPr>
            <p:spPr>
              <a:blipFill>
                <a:blip r:embed="rId2"/>
                <a:stretch>
                  <a:fillRect l="-522" t="-2521" r="-348"/>
                </a:stretch>
              </a:blipFill>
            </p:spPr>
            <p:txBody>
              <a:bodyPr/>
              <a:lstStyle/>
              <a:p>
                <a:r>
                  <a:rPr lang="en-GB">
                    <a:noFill/>
                  </a:rPr>
                  <a:t> </a:t>
                </a:r>
              </a:p>
            </p:txBody>
          </p:sp>
        </mc:Fallback>
      </mc:AlternateContent>
    </p:spTree>
    <p:extLst>
      <p:ext uri="{BB962C8B-B14F-4D97-AF65-F5344CB8AC3E}">
        <p14:creationId xmlns:p14="http://schemas.microsoft.com/office/powerpoint/2010/main" val="55465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GB" altLang="en-US" dirty="0"/>
              <a:t>Powder Coarsening Model</a:t>
            </a:r>
          </a:p>
        </p:txBody>
      </p:sp>
      <p:sp>
        <p:nvSpPr>
          <p:cNvPr id="4100" name="Rectangle 3"/>
          <p:cNvSpPr>
            <a:spLocks noGrp="1" noChangeArrowheads="1"/>
          </p:cNvSpPr>
          <p:nvPr>
            <p:ph type="body" idx="1"/>
          </p:nvPr>
        </p:nvSpPr>
        <p:spPr/>
        <p:txBody>
          <a:bodyPr/>
          <a:lstStyle/>
          <a:p>
            <a:pPr eaLnBrk="1" hangingPunct="1"/>
            <a:r>
              <a:rPr lang="en-GB" altLang="en-US" sz="2000" dirty="0"/>
              <a:t>PETN is both an explosive and heart drug!</a:t>
            </a:r>
          </a:p>
          <a:p>
            <a:pPr eaLnBrk="1" hangingPunct="1"/>
            <a:r>
              <a:rPr lang="en-GB" altLang="en-US" sz="2000" dirty="0"/>
              <a:t>PETN is required to have a high specific surface area (SSA) to facilitate the desired reactions in both applications, and therefore, is manufactured with a small average particle size.</a:t>
            </a:r>
          </a:p>
          <a:p>
            <a:pPr eaLnBrk="1" hangingPunct="1"/>
            <a:r>
              <a:rPr lang="en-GB" altLang="en-US" sz="2000" dirty="0"/>
              <a:t>High surface area PETN is thermodynamically unstable (high Gibbs Free Energy) and coarsens undesirably with time through evaporation and condensation.</a:t>
            </a:r>
          </a:p>
          <a:p>
            <a:pPr eaLnBrk="1" hangingPunct="1"/>
            <a:r>
              <a:rPr lang="en-GB" altLang="en-US" sz="2000" dirty="0"/>
              <a:t>An understanding of PETN growth processes is required in order to predict changes, both in the loose powder, and more importantly when it is compacted as an explosive or drug.</a:t>
            </a:r>
          </a:p>
          <a:p>
            <a:pPr eaLnBrk="1" hangingPunct="1"/>
            <a:r>
              <a:rPr lang="en-GB" altLang="en-US" sz="2000" dirty="0"/>
              <a:t>Loose powder is simpler to model than compacted powder.</a:t>
            </a:r>
          </a:p>
          <a:p>
            <a:pPr eaLnBrk="1" hangingPunct="1"/>
            <a:r>
              <a:rPr lang="en-GB" altLang="en-US" sz="2000" dirty="0"/>
              <a:t>Maiti and Gee’s simple condensation-evaporation model has been incorporated by AWE into the </a:t>
            </a:r>
            <a:r>
              <a:rPr lang="en-US" altLang="en-US" sz="2000" dirty="0"/>
              <a:t>MAGIC (FORTRAN) code.</a:t>
            </a:r>
            <a:endParaRPr lang="en-GB" altLang="en-US" sz="2000" dirty="0"/>
          </a:p>
          <a:p>
            <a:pPr eaLnBrk="1" hangingPunct="1"/>
            <a:r>
              <a:rPr lang="en-GB" altLang="en-US" sz="2000" dirty="0"/>
              <a:t>Output from MAGIC has been compared with previously obtained experimental data.</a:t>
            </a:r>
          </a:p>
          <a:p>
            <a:pPr eaLnBrk="1" hangingPunct="1"/>
            <a:endParaRPr lang="en-GB" altLang="en-US" sz="2000" dirty="0"/>
          </a:p>
        </p:txBody>
      </p:sp>
    </p:spTree>
    <p:extLst>
      <p:ext uri="{BB962C8B-B14F-4D97-AF65-F5344CB8AC3E}">
        <p14:creationId xmlns:p14="http://schemas.microsoft.com/office/powerpoint/2010/main" val="1019927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GB" altLang="en-US" dirty="0" err="1"/>
              <a:t>Expt</a:t>
            </a:r>
            <a:r>
              <a:rPr lang="en-GB" altLang="en-US" dirty="0"/>
              <a:t>: Specific Surface Area by </a:t>
            </a:r>
            <a:r>
              <a:rPr lang="en-GB" altLang="en-US" dirty="0" err="1"/>
              <a:t>Lötzsch</a:t>
            </a:r>
            <a:r>
              <a:rPr lang="en-GB" altLang="en-US" dirty="0"/>
              <a:t> </a:t>
            </a:r>
            <a:r>
              <a:rPr lang="en-GB" altLang="en-US" dirty="0" err="1"/>
              <a:t>Permeammetry</a:t>
            </a:r>
            <a:endParaRPr lang="en-GB" altLang="en-US" dirty="0"/>
          </a:p>
        </p:txBody>
      </p:sp>
      <p:pic>
        <p:nvPicPr>
          <p:cNvPr id="922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t="11313"/>
          <a:stretch>
            <a:fillRect/>
          </a:stretch>
        </p:blipFill>
        <p:spPr bwMode="auto">
          <a:xfrm>
            <a:off x="1865314" y="1947863"/>
            <a:ext cx="8461375"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221" name="Object 8"/>
          <p:cNvGraphicFramePr>
            <a:graphicFrameLocks noChangeAspect="1"/>
          </p:cNvGraphicFramePr>
          <p:nvPr/>
        </p:nvGraphicFramePr>
        <p:xfrm>
          <a:off x="6276976" y="2933700"/>
          <a:ext cx="3419475" cy="484188"/>
        </p:xfrm>
        <a:graphic>
          <a:graphicData uri="http://schemas.openxmlformats.org/presentationml/2006/ole">
            <mc:AlternateContent xmlns:mc="http://schemas.openxmlformats.org/markup-compatibility/2006">
              <mc:Choice xmlns:v="urn:schemas-microsoft-com:vml" Requires="v">
                <p:oleObj spid="_x0000_s2090" name="Equation" r:id="rId5" imgW="1612900" imgH="228600" progId="Equation.3">
                  <p:embed/>
                </p:oleObj>
              </mc:Choice>
              <mc:Fallback>
                <p:oleObj name="Equation" r:id="rId5" imgW="1612900" imgH="228600" progId="Equation.3">
                  <p:embed/>
                  <p:pic>
                    <p:nvPicPr>
                      <p:cNvPr id="9221"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6976" y="2933700"/>
                        <a:ext cx="3419475" cy="48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22" name="Text Box 9"/>
          <p:cNvSpPr txBox="1">
            <a:spLocks noChangeArrowheads="1"/>
          </p:cNvSpPr>
          <p:nvPr/>
        </p:nvSpPr>
        <p:spPr bwMode="auto">
          <a:xfrm>
            <a:off x="3981451" y="1757363"/>
            <a:ext cx="4645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GB" altLang="en-US" sz="1800"/>
              <a:t>PETN Heating Study - SSA vs Time at 98°C</a:t>
            </a:r>
          </a:p>
        </p:txBody>
      </p:sp>
      <p:sp>
        <p:nvSpPr>
          <p:cNvPr id="9223" name="Text Box 10"/>
          <p:cNvSpPr txBox="1">
            <a:spLocks noChangeArrowheads="1"/>
          </p:cNvSpPr>
          <p:nvPr/>
        </p:nvSpPr>
        <p:spPr bwMode="auto">
          <a:xfrm>
            <a:off x="3529013" y="2484438"/>
            <a:ext cx="1981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GB" altLang="en-US" sz="1800"/>
              <a:t>Initial rapid particle growth</a:t>
            </a:r>
          </a:p>
        </p:txBody>
      </p:sp>
      <p:sp>
        <p:nvSpPr>
          <p:cNvPr id="9224" name="Line 11"/>
          <p:cNvSpPr>
            <a:spLocks noChangeShapeType="1"/>
          </p:cNvSpPr>
          <p:nvPr/>
        </p:nvSpPr>
        <p:spPr bwMode="auto">
          <a:xfrm flipH="1">
            <a:off x="3170238" y="3125789"/>
            <a:ext cx="811212" cy="5286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5" name="Text Box 12"/>
          <p:cNvSpPr txBox="1">
            <a:spLocks noChangeArrowheads="1"/>
          </p:cNvSpPr>
          <p:nvPr/>
        </p:nvSpPr>
        <p:spPr bwMode="auto">
          <a:xfrm>
            <a:off x="7400925" y="3654425"/>
            <a:ext cx="1981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GB" altLang="en-US" sz="1800"/>
              <a:t>Particle size equilibrium reached</a:t>
            </a:r>
          </a:p>
        </p:txBody>
      </p:sp>
      <p:sp>
        <p:nvSpPr>
          <p:cNvPr id="9226" name="Line 13"/>
          <p:cNvSpPr>
            <a:spLocks noChangeShapeType="1"/>
          </p:cNvSpPr>
          <p:nvPr/>
        </p:nvSpPr>
        <p:spPr bwMode="auto">
          <a:xfrm>
            <a:off x="8391525" y="4419600"/>
            <a:ext cx="234950" cy="630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281699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xfrm>
            <a:off x="8075614" y="6437314"/>
            <a:ext cx="2592387" cy="268287"/>
          </a:xfrm>
        </p:spPr>
        <p:txBody>
          <a:bodyP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FontTx/>
              <a:buNone/>
            </a:pPr>
            <a:fld id="{042BF95D-41D1-418C-AD18-1F6657C17B4A}" type="slidenum">
              <a:rPr lang="en-GB" altLang="en-US" sz="1200"/>
              <a:pPr algn="r" eaLnBrk="1" hangingPunct="1">
                <a:spcBef>
                  <a:spcPct val="0"/>
                </a:spcBef>
                <a:buClrTx/>
                <a:buFontTx/>
                <a:buNone/>
              </a:pPr>
              <a:t>34</a:t>
            </a:fld>
            <a:endParaRPr lang="en-GB" altLang="en-US" sz="1200"/>
          </a:p>
        </p:txBody>
      </p:sp>
      <p:sp>
        <p:nvSpPr>
          <p:cNvPr id="10243" name="Rectangle 2"/>
          <p:cNvSpPr>
            <a:spLocks noGrp="1" noChangeArrowheads="1"/>
          </p:cNvSpPr>
          <p:nvPr>
            <p:ph type="title"/>
          </p:nvPr>
        </p:nvSpPr>
        <p:spPr/>
        <p:txBody>
          <a:bodyPr/>
          <a:lstStyle/>
          <a:p>
            <a:pPr eaLnBrk="1" hangingPunct="1"/>
            <a:r>
              <a:rPr lang="en-GB" altLang="en-US"/>
              <a:t>Scanning Electron Microscopy</a:t>
            </a:r>
          </a:p>
        </p:txBody>
      </p:sp>
      <p:pic>
        <p:nvPicPr>
          <p:cNvPr id="10244" name="Picture 4" descr="0 hours greyscale"/>
          <p:cNvPicPr>
            <a:picLocks noChangeAspect="1" noChangeArrowheads="1"/>
          </p:cNvPicPr>
          <p:nvPr/>
        </p:nvPicPr>
        <p:blipFill>
          <a:blip r:embed="rId3" cstate="print">
            <a:extLst>
              <a:ext uri="{28A0092B-C50C-407E-A947-70E740481C1C}">
                <a14:useLocalDpi xmlns:a14="http://schemas.microsoft.com/office/drawing/2010/main" val="0"/>
              </a:ext>
            </a:extLst>
          </a:blip>
          <a:srcRect l="2029" t="3249" r="2243" b="5257"/>
          <a:stretch>
            <a:fillRect/>
          </a:stretch>
        </p:blipFill>
        <p:spPr bwMode="auto">
          <a:xfrm>
            <a:off x="1685925" y="3168650"/>
            <a:ext cx="2844800"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15" descr="SEM image - 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0100" y="3159125"/>
            <a:ext cx="2844800"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21" descr="18 hours x 2000"/>
          <p:cNvPicPr>
            <a:picLocks noChangeAspect="1" noChangeArrowheads="1"/>
          </p:cNvPicPr>
          <p:nvPr/>
        </p:nvPicPr>
        <p:blipFill>
          <a:blip r:embed="rId5" cstate="print">
            <a:extLst>
              <a:ext uri="{28A0092B-C50C-407E-A947-70E740481C1C}">
                <a14:useLocalDpi xmlns:a14="http://schemas.microsoft.com/office/drawing/2010/main" val="0"/>
              </a:ext>
            </a:extLst>
          </a:blip>
          <a:srcRect l="2196" t="3925" r="3294" b="3139"/>
          <a:stretch>
            <a:fillRect/>
          </a:stretch>
        </p:blipFill>
        <p:spPr bwMode="auto">
          <a:xfrm>
            <a:off x="7545389" y="3159126"/>
            <a:ext cx="2960687"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23"/>
          <p:cNvSpPr txBox="1">
            <a:spLocks noChangeArrowheads="1"/>
          </p:cNvSpPr>
          <p:nvPr/>
        </p:nvSpPr>
        <p:spPr bwMode="auto">
          <a:xfrm>
            <a:off x="2540000" y="2754313"/>
            <a:ext cx="946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800"/>
              <a:t>0 hours</a:t>
            </a:r>
          </a:p>
        </p:txBody>
      </p:sp>
      <p:sp>
        <p:nvSpPr>
          <p:cNvPr id="10248" name="Text Box 25"/>
          <p:cNvSpPr txBox="1">
            <a:spLocks noChangeArrowheads="1"/>
          </p:cNvSpPr>
          <p:nvPr/>
        </p:nvSpPr>
        <p:spPr bwMode="auto">
          <a:xfrm>
            <a:off x="8518525" y="2754313"/>
            <a:ext cx="1073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800"/>
              <a:t>18 hours</a:t>
            </a:r>
          </a:p>
        </p:txBody>
      </p:sp>
      <p:sp>
        <p:nvSpPr>
          <p:cNvPr id="10249" name="Text Box 26"/>
          <p:cNvSpPr txBox="1">
            <a:spLocks noChangeArrowheads="1"/>
          </p:cNvSpPr>
          <p:nvPr/>
        </p:nvSpPr>
        <p:spPr bwMode="auto">
          <a:xfrm>
            <a:off x="5510213" y="2754313"/>
            <a:ext cx="113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800"/>
              <a:t>0.5 hours</a:t>
            </a:r>
          </a:p>
        </p:txBody>
      </p:sp>
      <p:sp>
        <p:nvSpPr>
          <p:cNvPr id="10250" name="Rectangle 27"/>
          <p:cNvSpPr>
            <a:spLocks noGrp="1" noChangeArrowheads="1"/>
          </p:cNvSpPr>
          <p:nvPr>
            <p:ph type="body" idx="1"/>
          </p:nvPr>
        </p:nvSpPr>
        <p:spPr>
          <a:xfrm>
            <a:off x="1865313" y="1844675"/>
            <a:ext cx="46277212" cy="4464050"/>
          </a:xfrm>
        </p:spPr>
        <p:txBody>
          <a:bodyPr/>
          <a:lstStyle/>
          <a:p>
            <a:pPr eaLnBrk="1" hangingPunct="1"/>
            <a:r>
              <a:rPr lang="en-GB" altLang="en-US" sz="2400" dirty="0"/>
              <a:t>Significant growth in initial ½ hour</a:t>
            </a:r>
          </a:p>
          <a:p>
            <a:pPr eaLnBrk="1" hangingPunct="1"/>
            <a:r>
              <a:rPr lang="en-GB" altLang="en-US" sz="2400" dirty="0"/>
              <a:t>Large angular tetragonal crystals develop eventually (</a:t>
            </a:r>
            <a:r>
              <a:rPr lang="en-GB" altLang="en-US" sz="2400" dirty="0" err="1"/>
              <a:t>nb.</a:t>
            </a:r>
            <a:r>
              <a:rPr lang="en-GB" altLang="en-US" sz="2400" dirty="0"/>
              <a:t> not very spherical!)</a:t>
            </a:r>
          </a:p>
        </p:txBody>
      </p:sp>
      <p:sp>
        <p:nvSpPr>
          <p:cNvPr id="10251" name="TextBox 1"/>
          <p:cNvSpPr txBox="1">
            <a:spLocks noChangeArrowheads="1"/>
          </p:cNvSpPr>
          <p:nvPr/>
        </p:nvSpPr>
        <p:spPr bwMode="auto">
          <a:xfrm>
            <a:off x="1685925" y="5686425"/>
            <a:ext cx="28448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600"/>
              <a:t>High SSA and small “blocky” particles.</a:t>
            </a:r>
          </a:p>
        </p:txBody>
      </p:sp>
      <p:sp>
        <p:nvSpPr>
          <p:cNvPr id="10252" name="TextBox 11"/>
          <p:cNvSpPr txBox="1">
            <a:spLocks noChangeArrowheads="1"/>
          </p:cNvSpPr>
          <p:nvPr/>
        </p:nvSpPr>
        <p:spPr bwMode="auto">
          <a:xfrm>
            <a:off x="4600575" y="5664200"/>
            <a:ext cx="2844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600"/>
              <a:t>Reduction in SSA &amp; increase in particle size.</a:t>
            </a:r>
          </a:p>
        </p:txBody>
      </p:sp>
      <p:sp>
        <p:nvSpPr>
          <p:cNvPr id="10253" name="TextBox 12"/>
          <p:cNvSpPr txBox="1">
            <a:spLocks noChangeArrowheads="1"/>
          </p:cNvSpPr>
          <p:nvPr/>
        </p:nvSpPr>
        <p:spPr bwMode="auto">
          <a:xfrm>
            <a:off x="7535863" y="5686425"/>
            <a:ext cx="2844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600"/>
              <a:t>Much reduced SSA &amp;  significant increase in particle size. Tetragonal crystals.</a:t>
            </a:r>
          </a:p>
        </p:txBody>
      </p:sp>
    </p:spTree>
    <p:extLst>
      <p:ext uri="{BB962C8B-B14F-4D97-AF65-F5344CB8AC3E}">
        <p14:creationId xmlns:p14="http://schemas.microsoft.com/office/powerpoint/2010/main" val="420823344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GB" altLang="en-US"/>
              <a:t>The Maiti and Gee model</a:t>
            </a:r>
          </a:p>
        </p:txBody>
      </p:sp>
      <p:sp>
        <p:nvSpPr>
          <p:cNvPr id="11268" name="Rectangle 3"/>
          <p:cNvSpPr>
            <a:spLocks noGrp="1" noChangeArrowheads="1"/>
          </p:cNvSpPr>
          <p:nvPr>
            <p:ph type="body" idx="1"/>
          </p:nvPr>
        </p:nvSpPr>
        <p:spPr>
          <a:xfrm>
            <a:off x="1865314" y="1844675"/>
            <a:ext cx="4905375" cy="4464050"/>
          </a:xfrm>
        </p:spPr>
        <p:txBody>
          <a:bodyPr>
            <a:normAutofit fontScale="85000" lnSpcReduction="20000"/>
          </a:bodyPr>
          <a:lstStyle/>
          <a:p>
            <a:pPr eaLnBrk="1" hangingPunct="1">
              <a:lnSpc>
                <a:spcPct val="80000"/>
              </a:lnSpc>
            </a:pPr>
            <a:r>
              <a:rPr lang="en-GB" altLang="en-US" sz="1900" dirty="0"/>
              <a:t>The Maiti and Gee model </a:t>
            </a:r>
          </a:p>
          <a:p>
            <a:pPr lvl="1" eaLnBrk="1" hangingPunct="1">
              <a:lnSpc>
                <a:spcPct val="80000"/>
              </a:lnSpc>
            </a:pPr>
            <a:r>
              <a:rPr lang="en-GB" altLang="en-US" sz="1900" dirty="0"/>
              <a:t>assumes spherical, detached particles</a:t>
            </a:r>
          </a:p>
          <a:p>
            <a:pPr lvl="1" eaLnBrk="1" hangingPunct="1">
              <a:lnSpc>
                <a:spcPct val="80000"/>
              </a:lnSpc>
            </a:pPr>
            <a:r>
              <a:rPr lang="en-GB" altLang="en-US" sz="1900" dirty="0"/>
              <a:t>assumes the driving force behind coarsening process is </a:t>
            </a:r>
            <a:r>
              <a:rPr lang="en-GB" altLang="en-US" sz="1900" i="1" dirty="0"/>
              <a:t>evaporation - condensation</a:t>
            </a:r>
            <a:r>
              <a:rPr lang="en-GB" altLang="en-US" sz="1900" dirty="0"/>
              <a:t>, driven by the </a:t>
            </a:r>
            <a:r>
              <a:rPr lang="en-GB" altLang="en-US" sz="1900" i="1" dirty="0"/>
              <a:t>Gibbs-Thompson effect</a:t>
            </a:r>
            <a:r>
              <a:rPr lang="en-GB" altLang="en-US" sz="1900" dirty="0"/>
              <a:t>. </a:t>
            </a:r>
          </a:p>
          <a:p>
            <a:pPr lvl="1" eaLnBrk="1" hangingPunct="1">
              <a:lnSpc>
                <a:spcPct val="80000"/>
              </a:lnSpc>
            </a:pPr>
            <a:endParaRPr lang="en-GB" altLang="en-US" sz="1900" dirty="0"/>
          </a:p>
          <a:p>
            <a:pPr eaLnBrk="1" hangingPunct="1">
              <a:lnSpc>
                <a:spcPct val="80000"/>
              </a:lnSpc>
              <a:buFont typeface="Wingdings" panose="05000000000000000000" pitchFamily="2" charset="2"/>
              <a:buNone/>
            </a:pPr>
            <a:r>
              <a:rPr lang="en-GB" altLang="en-US" sz="1900" u="sng" dirty="0"/>
              <a:t>The Gibbs-Thompson Effect</a:t>
            </a:r>
          </a:p>
          <a:p>
            <a:pPr eaLnBrk="1" hangingPunct="1">
              <a:lnSpc>
                <a:spcPct val="80000"/>
              </a:lnSpc>
            </a:pPr>
            <a:r>
              <a:rPr lang="en-GB" altLang="en-US" sz="1900" dirty="0"/>
              <a:t>Take a collection of spherical particles of varying sizes</a:t>
            </a:r>
          </a:p>
          <a:p>
            <a:pPr eaLnBrk="1" hangingPunct="1">
              <a:lnSpc>
                <a:spcPct val="80000"/>
              </a:lnSpc>
            </a:pPr>
            <a:r>
              <a:rPr lang="en-GB" altLang="en-US" sz="1900" dirty="0"/>
              <a:t>Small particles with higher degree of curvature have a higher vapour pressure </a:t>
            </a:r>
          </a:p>
          <a:p>
            <a:pPr lvl="1" eaLnBrk="1" hangingPunct="1">
              <a:lnSpc>
                <a:spcPct val="80000"/>
              </a:lnSpc>
            </a:pPr>
            <a:r>
              <a:rPr lang="en-GB" altLang="en-US" sz="1900" dirty="0"/>
              <a:t>Molecules detach from a particle surface, diffuse through the gas phase and condense of the surface of a different molecule.</a:t>
            </a:r>
          </a:p>
          <a:p>
            <a:pPr lvl="1" eaLnBrk="1" hangingPunct="1">
              <a:lnSpc>
                <a:spcPct val="80000"/>
              </a:lnSpc>
            </a:pPr>
            <a:endParaRPr lang="en-GB" altLang="en-US" sz="1900" dirty="0"/>
          </a:p>
          <a:p>
            <a:pPr lvl="1" eaLnBrk="1" hangingPunct="1">
              <a:lnSpc>
                <a:spcPct val="80000"/>
              </a:lnSpc>
            </a:pPr>
            <a:endParaRPr lang="en-GB" altLang="en-US" sz="1900" dirty="0"/>
          </a:p>
          <a:p>
            <a:pPr lvl="1" eaLnBrk="1" hangingPunct="1">
              <a:lnSpc>
                <a:spcPct val="80000"/>
              </a:lnSpc>
            </a:pPr>
            <a:endParaRPr lang="en-GB" altLang="en-US" sz="1900" dirty="0"/>
          </a:p>
          <a:p>
            <a:pPr lvl="1" eaLnBrk="1" hangingPunct="1">
              <a:lnSpc>
                <a:spcPct val="80000"/>
              </a:lnSpc>
            </a:pPr>
            <a:endParaRPr lang="en-GB" altLang="en-US" sz="1900" dirty="0"/>
          </a:p>
          <a:p>
            <a:pPr lvl="1" eaLnBrk="1" hangingPunct="1">
              <a:lnSpc>
                <a:spcPct val="80000"/>
              </a:lnSpc>
            </a:pPr>
            <a:endParaRPr lang="en-GB" altLang="en-US" sz="1900" dirty="0"/>
          </a:p>
          <a:p>
            <a:pPr lvl="1" eaLnBrk="1" hangingPunct="1">
              <a:lnSpc>
                <a:spcPct val="80000"/>
              </a:lnSpc>
            </a:pPr>
            <a:r>
              <a:rPr lang="en-GB" altLang="en-US" sz="1900" dirty="0"/>
              <a:t>Over time, the larger particles increase in size, at the expense of the smaller particles which eventually disappear.</a:t>
            </a:r>
          </a:p>
          <a:p>
            <a:pPr eaLnBrk="1" hangingPunct="1">
              <a:lnSpc>
                <a:spcPct val="80000"/>
              </a:lnSpc>
              <a:buFont typeface="Wingdings" panose="05000000000000000000" pitchFamily="2" charset="2"/>
              <a:buNone/>
            </a:pPr>
            <a:endParaRPr lang="en-GB" altLang="en-US" sz="1600" dirty="0"/>
          </a:p>
        </p:txBody>
      </p:sp>
      <p:sp>
        <p:nvSpPr>
          <p:cNvPr id="11269" name="Rectangle 5"/>
          <p:cNvSpPr>
            <a:spLocks noChangeArrowheads="1"/>
          </p:cNvSpPr>
          <p:nvPr/>
        </p:nvSpPr>
        <p:spPr bwMode="auto">
          <a:xfrm>
            <a:off x="6003635" y="3035886"/>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endParaRPr lang="en-US" altLang="en-US" sz="1600"/>
          </a:p>
        </p:txBody>
      </p:sp>
      <p:sp>
        <p:nvSpPr>
          <p:cNvPr id="11270" name="Rectangle 7"/>
          <p:cNvSpPr>
            <a:spLocks noChangeArrowheads="1"/>
          </p:cNvSpPr>
          <p:nvPr/>
        </p:nvSpPr>
        <p:spPr bwMode="auto">
          <a:xfrm>
            <a:off x="6913563" y="1808163"/>
            <a:ext cx="3459162" cy="4546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00"/>
                </a:solidFill>
              </a14:hiddenFill>
            </a:ext>
          </a:extLst>
        </p:spPr>
        <p:txBody>
          <a:bodyPr wrap="none" anchor="ct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endParaRPr lang="en-US" altLang="en-US" sz="1600"/>
          </a:p>
        </p:txBody>
      </p:sp>
      <p:graphicFrame>
        <p:nvGraphicFramePr>
          <p:cNvPr id="11271" name="Object 7"/>
          <p:cNvGraphicFramePr>
            <a:graphicFrameLocks noChangeAspect="1"/>
          </p:cNvGraphicFramePr>
          <p:nvPr/>
        </p:nvGraphicFramePr>
        <p:xfrm>
          <a:off x="6913564" y="2214564"/>
          <a:ext cx="3368675" cy="1468437"/>
        </p:xfrm>
        <a:graphic>
          <a:graphicData uri="http://schemas.openxmlformats.org/presentationml/2006/ole">
            <mc:AlternateContent xmlns:mc="http://schemas.openxmlformats.org/markup-compatibility/2006">
              <mc:Choice xmlns:v="urn:schemas-microsoft-com:vml" Requires="v">
                <p:oleObj spid="_x0000_s4138" name="Equation" r:id="rId4" imgW="990170" imgH="431613" progId="Equation.3">
                  <p:embed/>
                </p:oleObj>
              </mc:Choice>
              <mc:Fallback>
                <p:oleObj name="Equation" r:id="rId4" imgW="990170" imgH="431613" progId="Equation.3">
                  <p:embed/>
                  <p:pic>
                    <p:nvPicPr>
                      <p:cNvPr id="11271"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3564" y="2214564"/>
                        <a:ext cx="3368675" cy="1468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2" name="Text Box 6"/>
          <p:cNvSpPr txBox="1">
            <a:spLocks noChangeArrowheads="1"/>
          </p:cNvSpPr>
          <p:nvPr/>
        </p:nvSpPr>
        <p:spPr bwMode="auto">
          <a:xfrm>
            <a:off x="6958014" y="3654426"/>
            <a:ext cx="3368675"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9263" indent="-449263" algn="l" eaLnBrk="0" hangingPunct="0">
              <a:spcBef>
                <a:spcPct val="20000"/>
              </a:spcBef>
              <a:buClr>
                <a:srgbClr val="00747A"/>
              </a:buClr>
              <a:buFont typeface="Wingdings" panose="05000000000000000000" pitchFamily="2" charset="2"/>
              <a:buChar char="§"/>
              <a:tabLst>
                <a:tab pos="266700" algn="l"/>
              </a:tabLst>
              <a:defRPr sz="2800">
                <a:solidFill>
                  <a:schemeClr val="tx1"/>
                </a:solidFill>
                <a:latin typeface="Arial" panose="020B0604020202020204" pitchFamily="34" charset="0"/>
              </a:defRPr>
            </a:lvl1pPr>
            <a:lvl2pPr marL="1006475" indent="-285750" algn="l" eaLnBrk="0" hangingPunct="0">
              <a:spcBef>
                <a:spcPct val="20000"/>
              </a:spcBef>
              <a:buClr>
                <a:srgbClr val="00747A"/>
              </a:buClr>
              <a:buFont typeface="Wingdings" panose="05000000000000000000" pitchFamily="2" charset="2"/>
              <a:buChar char="§"/>
              <a:tabLst>
                <a:tab pos="266700" algn="l"/>
              </a:tabLst>
              <a:defRPr sz="2400">
                <a:solidFill>
                  <a:schemeClr val="tx1"/>
                </a:solidFill>
                <a:latin typeface="Arial" panose="020B0604020202020204" pitchFamily="34" charset="0"/>
              </a:defRPr>
            </a:lvl2pPr>
            <a:lvl3pPr marL="1414463" indent="-228600" algn="l" eaLnBrk="0" hangingPunct="0">
              <a:spcBef>
                <a:spcPct val="20000"/>
              </a:spcBef>
              <a:buClr>
                <a:srgbClr val="00747A"/>
              </a:buClr>
              <a:buFont typeface="Wingdings" panose="05000000000000000000" pitchFamily="2" charset="2"/>
              <a:buChar char="§"/>
              <a:tabLst>
                <a:tab pos="266700" algn="l"/>
              </a:tabLst>
              <a:defRPr sz="2000">
                <a:solidFill>
                  <a:schemeClr val="tx1"/>
                </a:solidFill>
                <a:latin typeface="Arial" panose="020B0604020202020204" pitchFamily="34" charset="0"/>
              </a:defRPr>
            </a:lvl3pPr>
            <a:lvl4pPr marL="1822450" indent="-228600" algn="l" eaLnBrk="0" hangingPunct="0">
              <a:spcBef>
                <a:spcPct val="20000"/>
              </a:spcBef>
              <a:buChar char="–"/>
              <a:tabLst>
                <a:tab pos="266700" algn="l"/>
              </a:tabLst>
              <a:defRPr sz="2000">
                <a:solidFill>
                  <a:schemeClr val="tx1"/>
                </a:solidFill>
                <a:latin typeface="Arial" panose="020B0604020202020204" pitchFamily="34" charset="0"/>
              </a:defRPr>
            </a:lvl4pPr>
            <a:lvl5pPr marL="2230438" indent="-228600" algn="l" eaLnBrk="0" hangingPunct="0">
              <a:spcBef>
                <a:spcPct val="20000"/>
              </a:spcBef>
              <a:buChar char="»"/>
              <a:tabLst>
                <a:tab pos="266700" algn="l"/>
              </a:tabLst>
              <a:defRPr sz="2000">
                <a:solidFill>
                  <a:schemeClr val="tx1"/>
                </a:solidFill>
                <a:latin typeface="Arial" panose="020B0604020202020204" pitchFamily="34" charset="0"/>
              </a:defRPr>
            </a:lvl5pPr>
            <a:lvl6pPr marL="2687638"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6pPr>
            <a:lvl7pPr marL="3144838"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7pPr>
            <a:lvl8pPr marL="3602038"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8pPr>
            <a:lvl9pPr marL="4059238" indent="-228600" eaLnBrk="0" fontAlgn="base" hangingPunct="0">
              <a:spcBef>
                <a:spcPct val="20000"/>
              </a:spcBef>
              <a:spcAft>
                <a:spcPct val="0"/>
              </a:spcAft>
              <a:buChar char="»"/>
              <a:tabLst>
                <a:tab pos="266700" algn="l"/>
              </a:tabLst>
              <a:defRPr sz="2000">
                <a:solidFill>
                  <a:schemeClr val="tx1"/>
                </a:solidFill>
                <a:latin typeface="Arial" panose="020B0604020202020204" pitchFamily="34" charset="0"/>
              </a:defRPr>
            </a:lvl9pPr>
          </a:lstStyle>
          <a:p>
            <a:pPr eaLnBrk="1" hangingPunct="1">
              <a:spcBef>
                <a:spcPct val="0"/>
              </a:spcBef>
              <a:buClrTx/>
              <a:buFontTx/>
              <a:buNone/>
            </a:pPr>
            <a:r>
              <a:rPr lang="en-GB" altLang="en-US" sz="1600" i="1">
                <a:latin typeface="Times New Roman" panose="02020603050405020304" pitchFamily="18" charset="0"/>
              </a:rPr>
              <a:t>r  	= radius of particle</a:t>
            </a:r>
          </a:p>
          <a:p>
            <a:pPr eaLnBrk="1" hangingPunct="1">
              <a:spcBef>
                <a:spcPct val="0"/>
              </a:spcBef>
              <a:buClrTx/>
              <a:buFontTx/>
              <a:buNone/>
            </a:pPr>
            <a:r>
              <a:rPr lang="en-GB" altLang="en-US" sz="1600" i="1">
                <a:latin typeface="Times New Roman" panose="02020603050405020304" pitchFamily="18" charset="0"/>
              </a:rPr>
              <a:t>P</a:t>
            </a:r>
            <a:r>
              <a:rPr lang="en-GB" altLang="en-US" sz="1600" i="1" baseline="-25000">
                <a:latin typeface="Times New Roman" panose="02020603050405020304" pitchFamily="18" charset="0"/>
              </a:rPr>
              <a:t>r</a:t>
            </a:r>
            <a:r>
              <a:rPr lang="en-GB" altLang="en-US" sz="1600" i="1">
                <a:latin typeface="Times New Roman" panose="02020603050405020304" pitchFamily="18" charset="0"/>
              </a:rPr>
              <a:t> 	= equilibrium pressure of particle, radius r</a:t>
            </a:r>
          </a:p>
          <a:p>
            <a:pPr eaLnBrk="1" hangingPunct="1">
              <a:spcBef>
                <a:spcPct val="0"/>
              </a:spcBef>
              <a:buClrTx/>
              <a:buFontTx/>
              <a:buNone/>
            </a:pPr>
            <a:r>
              <a:rPr lang="en-GB" altLang="en-US" sz="1600" i="1">
                <a:latin typeface="Times New Roman" panose="02020603050405020304" pitchFamily="18" charset="0"/>
              </a:rPr>
              <a:t>P</a:t>
            </a:r>
            <a:r>
              <a:rPr lang="en-GB" altLang="en-US" sz="1600" i="1" baseline="-25000">
                <a:latin typeface="Times New Roman" panose="02020603050405020304" pitchFamily="18" charset="0"/>
                <a:cs typeface="Times New Roman" panose="02020603050405020304" pitchFamily="18" charset="0"/>
              </a:rPr>
              <a:t>∞	</a:t>
            </a:r>
            <a:r>
              <a:rPr lang="en-GB" altLang="en-US" sz="1600" i="1">
                <a:latin typeface="Times New Roman" panose="02020603050405020304" pitchFamily="18" charset="0"/>
              </a:rPr>
              <a:t>= equilibrium pressure of bulk PETN</a:t>
            </a:r>
          </a:p>
          <a:p>
            <a:pPr eaLnBrk="1" hangingPunct="1">
              <a:spcBef>
                <a:spcPct val="0"/>
              </a:spcBef>
              <a:buClrTx/>
              <a:buFontTx/>
              <a:buNone/>
            </a:pPr>
            <a:r>
              <a:rPr lang="el-GR" altLang="en-US" sz="1600" i="1">
                <a:latin typeface="Times New Roman" panose="02020603050405020304" pitchFamily="18" charset="0"/>
                <a:cs typeface="Times New Roman" panose="02020603050405020304" pitchFamily="18" charset="0"/>
              </a:rPr>
              <a:t>ν</a:t>
            </a:r>
            <a:r>
              <a:rPr lang="en-GB" altLang="en-US" sz="1600" i="1">
                <a:latin typeface="Times New Roman" panose="02020603050405020304" pitchFamily="18" charset="0"/>
                <a:cs typeface="Times New Roman" panose="02020603050405020304" pitchFamily="18" charset="0"/>
              </a:rPr>
              <a:t> 	= volume of molecule in the solid phase</a:t>
            </a:r>
          </a:p>
          <a:p>
            <a:pPr eaLnBrk="1" hangingPunct="1">
              <a:spcBef>
                <a:spcPct val="0"/>
              </a:spcBef>
              <a:buClrTx/>
              <a:buFontTx/>
              <a:buNone/>
            </a:pPr>
            <a:r>
              <a:rPr lang="el-GR" altLang="en-US" sz="1600" i="1">
                <a:latin typeface="Times New Roman" panose="02020603050405020304" pitchFamily="18" charset="0"/>
                <a:cs typeface="Times New Roman" panose="02020603050405020304" pitchFamily="18" charset="0"/>
              </a:rPr>
              <a:t>σ</a:t>
            </a:r>
            <a:r>
              <a:rPr lang="en-GB" altLang="en-US" sz="1600" i="1">
                <a:latin typeface="Times New Roman" panose="02020603050405020304" pitchFamily="18" charset="0"/>
                <a:cs typeface="Times New Roman" panose="02020603050405020304" pitchFamily="18" charset="0"/>
              </a:rPr>
              <a:t>  	= surface energy density</a:t>
            </a:r>
            <a:endParaRPr lang="el-GR" altLang="en-US" sz="1600" i="1">
              <a:latin typeface="Times New Roman" panose="02020603050405020304" pitchFamily="18" charset="0"/>
              <a:cs typeface="Times New Roman" panose="02020603050405020304" pitchFamily="18" charset="0"/>
            </a:endParaRPr>
          </a:p>
          <a:p>
            <a:pPr eaLnBrk="1" hangingPunct="1">
              <a:spcBef>
                <a:spcPct val="0"/>
              </a:spcBef>
              <a:buClrTx/>
              <a:buFontTx/>
              <a:buNone/>
            </a:pPr>
            <a:r>
              <a:rPr lang="en-GB" altLang="en-US" sz="1600" i="1">
                <a:latin typeface="Times New Roman" panose="02020603050405020304" pitchFamily="18" charset="0"/>
              </a:rPr>
              <a:t>T 	= temperature</a:t>
            </a:r>
          </a:p>
          <a:p>
            <a:pPr eaLnBrk="1" hangingPunct="1">
              <a:spcBef>
                <a:spcPct val="0"/>
              </a:spcBef>
              <a:buClrTx/>
              <a:buFontTx/>
              <a:buNone/>
            </a:pPr>
            <a:r>
              <a:rPr lang="en-GB" altLang="en-US" sz="1600" i="1">
                <a:latin typeface="Times New Roman" panose="02020603050405020304" pitchFamily="18" charset="0"/>
              </a:rPr>
              <a:t>k 	= Boltzmann constant</a:t>
            </a:r>
          </a:p>
        </p:txBody>
      </p:sp>
      <p:grpSp>
        <p:nvGrpSpPr>
          <p:cNvPr id="11273" name="Group 15"/>
          <p:cNvGrpSpPr>
            <a:grpSpLocks/>
          </p:cNvGrpSpPr>
          <p:nvPr/>
        </p:nvGrpSpPr>
        <p:grpSpPr bwMode="auto">
          <a:xfrm>
            <a:off x="3529807" y="4514056"/>
            <a:ext cx="1576388" cy="817563"/>
            <a:chOff x="753" y="2656"/>
            <a:chExt cx="2212" cy="1148"/>
          </a:xfrm>
        </p:grpSpPr>
        <p:sp>
          <p:nvSpPr>
            <p:cNvPr id="2" name="Oval 1"/>
            <p:cNvSpPr/>
            <p:nvPr/>
          </p:nvSpPr>
          <p:spPr>
            <a:xfrm>
              <a:off x="753" y="2868"/>
              <a:ext cx="766" cy="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a:p>
          </p:txBody>
        </p:sp>
        <p:sp>
          <p:nvSpPr>
            <p:cNvPr id="10" name="Oval 9"/>
            <p:cNvSpPr/>
            <p:nvPr/>
          </p:nvSpPr>
          <p:spPr>
            <a:xfrm>
              <a:off x="1804" y="2656"/>
              <a:ext cx="1161" cy="11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GB" sz="2000"/>
            </a:p>
          </p:txBody>
        </p:sp>
        <p:sp>
          <p:nvSpPr>
            <p:cNvPr id="5" name="Arc 4"/>
            <p:cNvSpPr/>
            <p:nvPr/>
          </p:nvSpPr>
          <p:spPr>
            <a:xfrm>
              <a:off x="1232" y="2868"/>
              <a:ext cx="769" cy="406"/>
            </a:xfrm>
            <a:prstGeom prst="arc">
              <a:avLst>
                <a:gd name="adj1" fmla="val 12297193"/>
                <a:gd name="adj2" fmla="val 19818510"/>
              </a:avLst>
            </a:prstGeom>
            <a:ln>
              <a:tailEnd type="triangle"/>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GB" sz="2000"/>
            </a:p>
          </p:txBody>
        </p:sp>
      </p:grpSp>
      <p:sp>
        <p:nvSpPr>
          <p:cNvPr id="11274" name="Text Box 8"/>
          <p:cNvSpPr txBox="1">
            <a:spLocks noChangeArrowheads="1"/>
          </p:cNvSpPr>
          <p:nvPr/>
        </p:nvSpPr>
        <p:spPr bwMode="auto">
          <a:xfrm>
            <a:off x="7221539" y="1854200"/>
            <a:ext cx="2871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2400" b="1"/>
              <a:t>Gibbs - Thompson</a:t>
            </a:r>
          </a:p>
        </p:txBody>
      </p:sp>
    </p:spTree>
    <p:extLst>
      <p:ext uri="{BB962C8B-B14F-4D97-AF65-F5344CB8AC3E}">
        <p14:creationId xmlns:p14="http://schemas.microsoft.com/office/powerpoint/2010/main" val="407412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GB" altLang="en-US" dirty="0"/>
              <a:t>Mathematical Model</a:t>
            </a:r>
          </a:p>
        </p:txBody>
      </p:sp>
      <p:sp>
        <p:nvSpPr>
          <p:cNvPr id="12292" name="Rectangle 5"/>
          <p:cNvSpPr>
            <a:spLocks noChangeArrowheads="1"/>
          </p:cNvSpPr>
          <p:nvPr/>
        </p:nvSpPr>
        <p:spPr bwMode="auto">
          <a:xfrm>
            <a:off x="6003635" y="-1692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endParaRPr lang="en-US" altLang="en-US" sz="1600"/>
          </a:p>
        </p:txBody>
      </p:sp>
      <p:graphicFrame>
        <p:nvGraphicFramePr>
          <p:cNvPr id="12293" name="Object 4"/>
          <p:cNvGraphicFramePr>
            <a:graphicFrameLocks noChangeAspect="1"/>
          </p:cNvGraphicFramePr>
          <p:nvPr/>
        </p:nvGraphicFramePr>
        <p:xfrm>
          <a:off x="2279650" y="2933700"/>
          <a:ext cx="5200650" cy="795338"/>
        </p:xfrm>
        <a:graphic>
          <a:graphicData uri="http://schemas.openxmlformats.org/presentationml/2006/ole">
            <mc:AlternateContent xmlns:mc="http://schemas.openxmlformats.org/markup-compatibility/2006">
              <mc:Choice xmlns:v="urn:schemas-microsoft-com:vml" Requires="v">
                <p:oleObj spid="_x0000_s5242" name="Equation" r:id="rId4" imgW="3174840" imgH="482400" progId="Equation.3">
                  <p:embed/>
                </p:oleObj>
              </mc:Choice>
              <mc:Fallback>
                <p:oleObj name="Equation" r:id="rId4" imgW="3174840" imgH="482400" progId="Equation.3">
                  <p:embed/>
                  <p:pic>
                    <p:nvPicPr>
                      <p:cNvPr id="1229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79650" y="2933700"/>
                        <a:ext cx="520065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4" name="Rectangle 7"/>
          <p:cNvSpPr>
            <a:spLocks noChangeArrowheads="1"/>
          </p:cNvSpPr>
          <p:nvPr/>
        </p:nvSpPr>
        <p:spPr bwMode="auto">
          <a:xfrm>
            <a:off x="6003635" y="-1692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endParaRPr lang="en-US" altLang="en-US" sz="1600"/>
          </a:p>
        </p:txBody>
      </p:sp>
      <p:graphicFrame>
        <p:nvGraphicFramePr>
          <p:cNvPr id="12295" name="Object 6"/>
          <p:cNvGraphicFramePr>
            <a:graphicFrameLocks noChangeAspect="1"/>
          </p:cNvGraphicFramePr>
          <p:nvPr/>
        </p:nvGraphicFramePr>
        <p:xfrm>
          <a:off x="7535863" y="5254626"/>
          <a:ext cx="449262" cy="536575"/>
        </p:xfrm>
        <a:graphic>
          <a:graphicData uri="http://schemas.openxmlformats.org/presentationml/2006/ole">
            <mc:AlternateContent xmlns:mc="http://schemas.openxmlformats.org/markup-compatibility/2006">
              <mc:Choice xmlns:v="urn:schemas-microsoft-com:vml" Requires="v">
                <p:oleObj spid="_x0000_s5243" name="Equation" r:id="rId6" imgW="634725" imgH="444307" progId="Equation.3">
                  <p:embed/>
                </p:oleObj>
              </mc:Choice>
              <mc:Fallback>
                <p:oleObj name="Equation" r:id="rId6" imgW="634725" imgH="444307" progId="Equation.3">
                  <p:embed/>
                  <p:pic>
                    <p:nvPicPr>
                      <p:cNvPr id="12295" name="Object 6"/>
                      <p:cNvPicPr>
                        <a:picLocks noChangeAspect="1" noChangeArrowheads="1"/>
                      </p:cNvPicPr>
                      <p:nvPr/>
                    </p:nvPicPr>
                    <p:blipFill>
                      <a:blip r:embed="rId7">
                        <a:extLst>
                          <a:ext uri="{28A0092B-C50C-407E-A947-70E740481C1C}">
                            <a14:useLocalDpi xmlns:a14="http://schemas.microsoft.com/office/drawing/2010/main" val="0"/>
                          </a:ext>
                        </a:extLst>
                      </a:blip>
                      <a:srcRect l="41286"/>
                      <a:stretch>
                        <a:fillRect/>
                      </a:stretch>
                    </p:blipFill>
                    <p:spPr bwMode="auto">
                      <a:xfrm>
                        <a:off x="7535863" y="5254626"/>
                        <a:ext cx="4492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6" name="Rectangle 9"/>
          <p:cNvSpPr>
            <a:spLocks noChangeArrowheads="1"/>
          </p:cNvSpPr>
          <p:nvPr/>
        </p:nvSpPr>
        <p:spPr bwMode="auto">
          <a:xfrm>
            <a:off x="6003635" y="-169277"/>
            <a:ext cx="18473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endParaRPr lang="en-US" altLang="en-US" sz="1600"/>
          </a:p>
        </p:txBody>
      </p:sp>
      <p:graphicFrame>
        <p:nvGraphicFramePr>
          <p:cNvPr id="12297" name="Object 8"/>
          <p:cNvGraphicFramePr>
            <a:graphicFrameLocks noChangeAspect="1"/>
          </p:cNvGraphicFramePr>
          <p:nvPr/>
        </p:nvGraphicFramePr>
        <p:xfrm>
          <a:off x="2130426" y="4149726"/>
          <a:ext cx="3560763" cy="828675"/>
        </p:xfrm>
        <a:graphic>
          <a:graphicData uri="http://schemas.openxmlformats.org/presentationml/2006/ole">
            <mc:AlternateContent xmlns:mc="http://schemas.openxmlformats.org/markup-compatibility/2006">
              <mc:Choice xmlns:v="urn:schemas-microsoft-com:vml" Requires="v">
                <p:oleObj spid="_x0000_s5244" name="Equation" r:id="rId8" imgW="2082800" imgH="482600" progId="Equation.3">
                  <p:embed/>
                </p:oleObj>
              </mc:Choice>
              <mc:Fallback>
                <p:oleObj name="Equation" r:id="rId8" imgW="2082800" imgH="482600" progId="Equation.3">
                  <p:embed/>
                  <p:pic>
                    <p:nvPicPr>
                      <p:cNvPr id="12297"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30426" y="4149726"/>
                        <a:ext cx="35607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298" name="Rectangle 12"/>
          <p:cNvSpPr>
            <a:spLocks noGrp="1" noChangeArrowheads="1"/>
          </p:cNvSpPr>
          <p:nvPr>
            <p:ph type="body" idx="1"/>
          </p:nvPr>
        </p:nvSpPr>
        <p:spPr>
          <a:xfrm>
            <a:off x="1865314" y="1773238"/>
            <a:ext cx="8461375" cy="4464050"/>
          </a:xfrm>
        </p:spPr>
        <p:txBody>
          <a:bodyPr/>
          <a:lstStyle/>
          <a:p>
            <a:pPr eaLnBrk="1" hangingPunct="1"/>
            <a:r>
              <a:rPr lang="en-GB" altLang="en-US" sz="2400" dirty="0"/>
              <a:t>Equations derived by Maiti and Gee</a:t>
            </a:r>
          </a:p>
          <a:p>
            <a:pPr marL="522288" lvl="1" indent="0">
              <a:buNone/>
            </a:pPr>
            <a:r>
              <a:rPr lang="en-GB" altLang="en-US" sz="1600" dirty="0"/>
              <a:t>Net addition of molecules per unit time from the surrounding gas phase onto a particle of radius </a:t>
            </a:r>
            <a:r>
              <a:rPr lang="en-GB" altLang="en-US" sz="2000" i="1" dirty="0" err="1">
                <a:latin typeface="Times New Roman" panose="02020603050405020304" pitchFamily="18" charset="0"/>
              </a:rPr>
              <a:t>r</a:t>
            </a:r>
            <a:r>
              <a:rPr lang="en-GB" altLang="en-US" sz="2000" i="1" baseline="-25000" dirty="0" err="1">
                <a:latin typeface="Times New Roman" panose="02020603050405020304" pitchFamily="18" charset="0"/>
              </a:rPr>
              <a:t>j</a:t>
            </a:r>
            <a:r>
              <a:rPr lang="en-GB" altLang="en-US" sz="1600" dirty="0">
                <a:latin typeface="Times New Roman" panose="02020603050405020304" pitchFamily="18" charset="0"/>
              </a:rPr>
              <a:t>  (j=1,2,….N) </a:t>
            </a:r>
            <a:r>
              <a:rPr lang="en-GB" altLang="en-US" sz="1600" dirty="0"/>
              <a:t>is given by:</a:t>
            </a:r>
          </a:p>
          <a:p>
            <a:pPr marL="522288" lvl="1" indent="0">
              <a:buNone/>
            </a:pPr>
            <a:endParaRPr lang="en-GB" altLang="en-US" sz="1600" dirty="0"/>
          </a:p>
          <a:p>
            <a:pPr marL="522288" lvl="1" indent="0">
              <a:buNone/>
            </a:pPr>
            <a:r>
              <a:rPr lang="en-GB" altLang="en-US" sz="1600" dirty="0"/>
              <a:t>						</a:t>
            </a:r>
          </a:p>
          <a:p>
            <a:pPr marL="522288" lvl="1" indent="0">
              <a:buNone/>
            </a:pPr>
            <a:endParaRPr lang="en-GB" altLang="en-US" sz="1600" dirty="0"/>
          </a:p>
          <a:p>
            <a:pPr marL="522288" lvl="1" indent="0">
              <a:buNone/>
            </a:pPr>
            <a:endParaRPr lang="en-GB" altLang="en-US" sz="1600" dirty="0"/>
          </a:p>
          <a:p>
            <a:pPr marL="522288" lvl="1" indent="0">
              <a:buNone/>
            </a:pPr>
            <a:r>
              <a:rPr lang="en-GB" altLang="en-US" sz="1600" dirty="0"/>
              <a:t>And rate of change of radius is given by:</a:t>
            </a:r>
          </a:p>
          <a:p>
            <a:pPr marL="522288" lvl="1" indent="0">
              <a:buNone/>
            </a:pPr>
            <a:endParaRPr lang="en-GB" altLang="en-US" sz="1600" b="1" dirty="0"/>
          </a:p>
          <a:p>
            <a:pPr marL="522288" lvl="1" indent="0">
              <a:buNone/>
            </a:pPr>
            <a:endParaRPr lang="en-GB" altLang="en-US" sz="1600" dirty="0"/>
          </a:p>
          <a:p>
            <a:pPr marL="522288" lvl="1" indent="0">
              <a:buNone/>
            </a:pPr>
            <a:r>
              <a:rPr lang="en-GB" altLang="en-US" sz="1600" dirty="0"/>
              <a:t>		</a:t>
            </a:r>
          </a:p>
          <a:p>
            <a:pPr marL="522288" lvl="1" indent="0">
              <a:buNone/>
            </a:pPr>
            <a:r>
              <a:rPr lang="en-GB" altLang="en-US" sz="1600" dirty="0"/>
              <a:t>	</a:t>
            </a:r>
          </a:p>
          <a:p>
            <a:pPr marL="522288" lvl="1" indent="0">
              <a:buNone/>
            </a:pPr>
            <a:endParaRPr lang="en-GB" altLang="en-US" sz="1600" dirty="0"/>
          </a:p>
        </p:txBody>
      </p:sp>
      <p:sp>
        <p:nvSpPr>
          <p:cNvPr id="12299" name="Text Box 13"/>
          <p:cNvSpPr txBox="1">
            <a:spLocks noChangeArrowheads="1"/>
          </p:cNvSpPr>
          <p:nvPr/>
        </p:nvSpPr>
        <p:spPr bwMode="auto">
          <a:xfrm>
            <a:off x="1685925" y="5972175"/>
            <a:ext cx="78311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400" i="1">
                <a:latin typeface="Times New Roman" panose="02020603050405020304" pitchFamily="18" charset="0"/>
              </a:rPr>
              <a:t>Ref: A. Maiti, et al., PETN Coarsening - Predictions from Accelerated Aging Data. Propellants, Explosives, Pyrotechnics, 2011. 36: p. 124 - 130.</a:t>
            </a:r>
          </a:p>
        </p:txBody>
      </p:sp>
      <p:sp>
        <p:nvSpPr>
          <p:cNvPr id="12300" name="Rectangle 15"/>
          <p:cNvSpPr>
            <a:spLocks noChangeArrowheads="1"/>
          </p:cNvSpPr>
          <p:nvPr/>
        </p:nvSpPr>
        <p:spPr bwMode="auto">
          <a:xfrm>
            <a:off x="6556376" y="3846515"/>
            <a:ext cx="4035425" cy="1946275"/>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endParaRPr lang="en-US" altLang="en-US" sz="1600"/>
          </a:p>
        </p:txBody>
      </p:sp>
      <p:sp>
        <p:nvSpPr>
          <p:cNvPr id="12301" name="Text Box 10"/>
          <p:cNvSpPr txBox="1">
            <a:spLocks noChangeArrowheads="1"/>
          </p:cNvSpPr>
          <p:nvPr/>
        </p:nvSpPr>
        <p:spPr bwMode="auto">
          <a:xfrm>
            <a:off x="6516688" y="3878263"/>
            <a:ext cx="405765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lr>
                <a:srgbClr val="00747A"/>
              </a:buClr>
              <a:buFont typeface="Wingdings" panose="05000000000000000000" pitchFamily="2" charset="2"/>
              <a:buChar char="§"/>
              <a:tabLst>
                <a:tab pos="358775" algn="l"/>
                <a:tab pos="541338" algn="l"/>
                <a:tab pos="715963" algn="l"/>
              </a:tabLst>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tabLst>
                <a:tab pos="358775" algn="l"/>
                <a:tab pos="541338" algn="l"/>
                <a:tab pos="715963" algn="l"/>
              </a:tabLst>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tabLst>
                <a:tab pos="358775" algn="l"/>
                <a:tab pos="541338" algn="l"/>
                <a:tab pos="715963" algn="l"/>
              </a:tabLst>
              <a:defRPr sz="2000">
                <a:solidFill>
                  <a:schemeClr val="tx1"/>
                </a:solidFill>
                <a:latin typeface="Arial" panose="020B0604020202020204" pitchFamily="34" charset="0"/>
              </a:defRPr>
            </a:lvl3pPr>
            <a:lvl4pPr marL="1600200" indent="-228600" algn="l" eaLnBrk="0" hangingPunct="0">
              <a:spcBef>
                <a:spcPct val="20000"/>
              </a:spcBef>
              <a:buChar char="–"/>
              <a:tabLst>
                <a:tab pos="358775" algn="l"/>
                <a:tab pos="541338" algn="l"/>
                <a:tab pos="715963" algn="l"/>
              </a:tabLst>
              <a:defRPr sz="2000">
                <a:solidFill>
                  <a:schemeClr val="tx1"/>
                </a:solidFill>
                <a:latin typeface="Arial" panose="020B0604020202020204" pitchFamily="34" charset="0"/>
              </a:defRPr>
            </a:lvl4pPr>
            <a:lvl5pPr marL="2057400" indent="-228600" algn="l" eaLnBrk="0" hangingPunct="0">
              <a:spcBef>
                <a:spcPct val="20000"/>
              </a:spcBef>
              <a:buChar char="»"/>
              <a:tabLst>
                <a:tab pos="358775" algn="l"/>
                <a:tab pos="541338" algn="l"/>
                <a:tab pos="715963"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358775" algn="l"/>
                <a:tab pos="541338" algn="l"/>
                <a:tab pos="715963"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358775" algn="l"/>
                <a:tab pos="541338" algn="l"/>
                <a:tab pos="715963"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358775" algn="l"/>
                <a:tab pos="541338" algn="l"/>
                <a:tab pos="715963"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358775" algn="l"/>
                <a:tab pos="541338" algn="l"/>
                <a:tab pos="715963" algn="l"/>
              </a:tabLst>
              <a:defRPr sz="2000">
                <a:solidFill>
                  <a:schemeClr val="tx1"/>
                </a:solidFill>
                <a:latin typeface="Arial" panose="020B0604020202020204" pitchFamily="34" charset="0"/>
              </a:defRPr>
            </a:lvl9pPr>
          </a:lstStyle>
          <a:p>
            <a:pPr eaLnBrk="1" hangingPunct="1">
              <a:spcBef>
                <a:spcPct val="0"/>
              </a:spcBef>
              <a:buClrTx/>
              <a:buFontTx/>
              <a:buNone/>
            </a:pPr>
            <a:r>
              <a:rPr lang="en-GB" altLang="en-US" sz="1600" i="1">
                <a:latin typeface="Times New Roman" panose="02020603050405020304" pitchFamily="18" charset="0"/>
              </a:rPr>
              <a:t>Assuming N sets of {N</a:t>
            </a:r>
            <a:r>
              <a:rPr lang="en-GB" altLang="en-US" sz="1600" i="1" baseline="-25000">
                <a:latin typeface="Times New Roman" panose="02020603050405020304" pitchFamily="18" charset="0"/>
              </a:rPr>
              <a:t>j</a:t>
            </a:r>
            <a:r>
              <a:rPr lang="en-GB" altLang="en-US" sz="1600" i="1">
                <a:latin typeface="Times New Roman" panose="02020603050405020304" pitchFamily="18" charset="0"/>
              </a:rPr>
              <a:t>} particles with radii {r</a:t>
            </a:r>
            <a:r>
              <a:rPr lang="en-GB" altLang="en-US" sz="1600" i="1" baseline="-25000">
                <a:latin typeface="Times New Roman" panose="02020603050405020304" pitchFamily="18" charset="0"/>
              </a:rPr>
              <a:t>j</a:t>
            </a:r>
            <a:r>
              <a:rPr lang="en-GB" altLang="en-US" sz="1600" i="1">
                <a:latin typeface="Times New Roman" panose="02020603050405020304" pitchFamily="18" charset="0"/>
              </a:rPr>
              <a:t>}</a:t>
            </a:r>
          </a:p>
          <a:p>
            <a:pPr eaLnBrk="1" hangingPunct="1">
              <a:spcBef>
                <a:spcPct val="0"/>
              </a:spcBef>
              <a:buClrTx/>
              <a:buFontTx/>
              <a:buNone/>
            </a:pPr>
            <a:r>
              <a:rPr lang="en-GB" altLang="en-US" sz="1600" i="1">
                <a:latin typeface="Times New Roman" panose="02020603050405020304" pitchFamily="18" charset="0"/>
              </a:rPr>
              <a:t>and where:</a:t>
            </a:r>
          </a:p>
          <a:p>
            <a:pPr eaLnBrk="1" hangingPunct="1">
              <a:spcBef>
                <a:spcPct val="0"/>
              </a:spcBef>
              <a:buClrTx/>
              <a:buFontTx/>
              <a:buNone/>
            </a:pPr>
            <a:r>
              <a:rPr lang="en-GB" altLang="en-US" sz="1600" i="1">
                <a:latin typeface="Times New Roman" panose="02020603050405020304" pitchFamily="18" charset="0"/>
              </a:rPr>
              <a:t>	m 	= mass of a PETN molecule</a:t>
            </a:r>
          </a:p>
          <a:p>
            <a:pPr eaLnBrk="1" hangingPunct="1">
              <a:spcBef>
                <a:spcPct val="0"/>
              </a:spcBef>
              <a:buClrTx/>
              <a:buFontTx/>
              <a:buNone/>
            </a:pPr>
            <a:r>
              <a:rPr lang="en-GB" altLang="en-US" sz="1600" i="1">
                <a:latin typeface="Times New Roman" panose="02020603050405020304" pitchFamily="18" charset="0"/>
              </a:rPr>
              <a:t>       	s  		= size independent roughness factor</a:t>
            </a:r>
          </a:p>
          <a:p>
            <a:pPr eaLnBrk="1" hangingPunct="1">
              <a:spcBef>
                <a:spcPct val="0"/>
              </a:spcBef>
              <a:buClrTx/>
              <a:buFontTx/>
              <a:buNone/>
            </a:pPr>
            <a:r>
              <a:rPr lang="en-GB" altLang="en-US" sz="1600" i="1">
                <a:latin typeface="Times New Roman" panose="02020603050405020304" pitchFamily="18" charset="0"/>
              </a:rPr>
              <a:t>       P</a:t>
            </a:r>
            <a:r>
              <a:rPr lang="en-GB" altLang="en-US" sz="1600" i="1" baseline="-25000">
                <a:latin typeface="Times New Roman" panose="02020603050405020304" pitchFamily="18" charset="0"/>
              </a:rPr>
              <a:t>eq</a:t>
            </a:r>
            <a:r>
              <a:rPr lang="en-GB" altLang="en-US" sz="1600" i="1">
                <a:latin typeface="Times New Roman" panose="02020603050405020304" pitchFamily="18" charset="0"/>
              </a:rPr>
              <a:t> 	= equilibrium pressure</a:t>
            </a:r>
          </a:p>
          <a:p>
            <a:pPr eaLnBrk="1" hangingPunct="1">
              <a:spcBef>
                <a:spcPct val="0"/>
              </a:spcBef>
              <a:buClrTx/>
              <a:buFontTx/>
              <a:buNone/>
            </a:pPr>
            <a:r>
              <a:rPr lang="en-GB" altLang="en-US" sz="1600" i="1">
                <a:latin typeface="Times New Roman" panose="02020603050405020304" pitchFamily="18" charset="0"/>
              </a:rPr>
              <a:t>	</a:t>
            </a:r>
          </a:p>
          <a:p>
            <a:pPr eaLnBrk="1" hangingPunct="1">
              <a:spcBef>
                <a:spcPct val="0"/>
              </a:spcBef>
              <a:buClrTx/>
              <a:buFontTx/>
              <a:buNone/>
            </a:pPr>
            <a:r>
              <a:rPr lang="en-GB" altLang="en-US" sz="1600" i="1">
                <a:latin typeface="Times New Roman" panose="02020603050405020304" pitchFamily="18" charset="0"/>
              </a:rPr>
              <a:t>	</a:t>
            </a:r>
            <a:r>
              <a:rPr lang="el-GR" altLang="en-US" sz="1600" i="1">
                <a:latin typeface="Times New Roman" panose="02020603050405020304" pitchFamily="18" charset="0"/>
                <a:cs typeface="Times New Roman" panose="02020603050405020304" pitchFamily="18" charset="0"/>
              </a:rPr>
              <a:t>α</a:t>
            </a:r>
            <a:r>
              <a:rPr lang="en-GB" altLang="en-US" sz="1600" i="1">
                <a:latin typeface="Times New Roman" panose="02020603050405020304" pitchFamily="18" charset="0"/>
                <a:cs typeface="Times New Roman" panose="02020603050405020304" pitchFamily="18" charset="0"/>
              </a:rPr>
              <a:t>		=	</a:t>
            </a:r>
            <a:endParaRPr lang="el-GR" altLang="en-US" sz="1600" i="1">
              <a:latin typeface="Times New Roman" panose="02020603050405020304" pitchFamily="18" charset="0"/>
              <a:cs typeface="Times New Roman" panose="02020603050405020304" pitchFamily="18" charset="0"/>
            </a:endParaRPr>
          </a:p>
        </p:txBody>
      </p:sp>
      <p:sp>
        <p:nvSpPr>
          <p:cNvPr id="2" name="TextBox 1"/>
          <p:cNvSpPr txBox="1"/>
          <p:nvPr/>
        </p:nvSpPr>
        <p:spPr>
          <a:xfrm>
            <a:off x="3637754" y="4149726"/>
            <a:ext cx="323852" cy="369332"/>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2302212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Gibbs-Thompson and Equilibrium Pressure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GB" dirty="0"/>
                  <a:t>Gibbs Thompson can be rewritten as</a:t>
                </a:r>
              </a:p>
              <a:p>
                <a:pPr marL="0" indent="0" algn="ctr">
                  <a:buNone/>
                </a:pPr>
                <a:r>
                  <a:rPr lang="en-GB" dirty="0"/>
                  <a:t> </a:t>
                </a:r>
                <a14:m>
                  <m:oMath xmlns:m="http://schemas.openxmlformats.org/officeDocument/2006/math">
                    <m:r>
                      <a:rPr lang="en-GB" b="0" i="1" smtClean="0">
                        <a:latin typeface="Cambria Math" panose="02040503050406030204" pitchFamily="18" charset="0"/>
                      </a:rPr>
                      <m:t>𝑃</m:t>
                    </m:r>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𝑗</m:t>
                            </m:r>
                          </m:sub>
                        </m:sSub>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𝑃</m:t>
                        </m:r>
                      </m:e>
                      <m:sub>
                        <m:r>
                          <a:rPr lang="en-GB" b="0" i="1" smtClean="0">
                            <a:latin typeface="Cambria Math" panose="02040503050406030204" pitchFamily="18" charset="0"/>
                            <a:ea typeface="Cambria Math" panose="02040503050406030204" pitchFamily="18" charset="0"/>
                          </a:rPr>
                          <m:t>∞</m:t>
                        </m:r>
                      </m:sub>
                    </m:sSub>
                    <m:r>
                      <a:rPr lang="en-GB" b="0" i="1" smtClean="0">
                        <a:latin typeface="Cambria Math" panose="02040503050406030204" pitchFamily="18" charset="0"/>
                      </a:rPr>
                      <m:t> </m:t>
                    </m:r>
                    <m:r>
                      <a:rPr lang="en-GB" b="0" i="1" smtClean="0">
                        <a:latin typeface="Cambria Math" panose="02040503050406030204" pitchFamily="18" charset="0"/>
                      </a:rPr>
                      <m:t>𝑒𝑥𝑝</m:t>
                    </m:r>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i="1">
                                <a:latin typeface="Cambria Math" panose="02040503050406030204" pitchFamily="18" charset="0"/>
                                <a:ea typeface="Cambria Math" panose="02040503050406030204" pitchFamily="18" charset="0"/>
                              </a:rPr>
                              <m:t>𝛼</m:t>
                            </m:r>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𝑗</m:t>
                                </m:r>
                              </m:sub>
                            </m:sSub>
                          </m:den>
                        </m:f>
                      </m:e>
                    </m:d>
                  </m:oMath>
                </a14:m>
                <a:endParaRPr lang="en-GB" dirty="0"/>
              </a:p>
              <a:p>
                <a:r>
                  <a:rPr lang="en-GB" dirty="0"/>
                  <a:t>Mass conservation implies</a:t>
                </a:r>
              </a:p>
              <a:p>
                <a:pPr marL="0" indent="0">
                  <a:buNone/>
                </a:pPr>
                <a14:m>
                  <m:oMathPara xmlns:m="http://schemas.openxmlformats.org/officeDocument/2006/math">
                    <m:oMathParaPr>
                      <m:jc m:val="centerGroup"/>
                    </m:oMathParaPr>
                    <m:oMath xmlns:m="http://schemas.openxmlformats.org/officeDocument/2006/math">
                      <m:nary>
                        <m:naryPr>
                          <m:chr m:val="∑"/>
                          <m:ctrlPr>
                            <a:rPr lang="en-GB" i="1" smtClean="0">
                              <a:latin typeface="Cambria Math" panose="02040503050406030204" pitchFamily="18" charset="0"/>
                            </a:rPr>
                          </m:ctrlPr>
                        </m:naryPr>
                        <m:sub>
                          <m:r>
                            <m:rPr>
                              <m:brk m:alnAt="23"/>
                            </m:rPr>
                            <a:rPr lang="en-GB" b="0" i="1" smtClean="0">
                              <a:latin typeface="Cambria Math" panose="02040503050406030204" pitchFamily="18" charset="0"/>
                            </a:rPr>
                            <m:t>𝑗</m:t>
                          </m:r>
                          <m:r>
                            <a:rPr lang="en-GB" b="0" i="1" smtClean="0">
                              <a:latin typeface="Cambria Math" panose="02040503050406030204" pitchFamily="18" charset="0"/>
                            </a:rPr>
                            <m:t>=1</m:t>
                          </m:r>
                        </m:sub>
                        <m:sup>
                          <m:r>
                            <a:rPr lang="en-GB" b="0" i="1" smtClean="0">
                              <a:latin typeface="Cambria Math" panose="02040503050406030204" pitchFamily="18" charset="0"/>
                            </a:rPr>
                            <m:t>𝑁</m:t>
                          </m:r>
                        </m:sup>
                        <m:e>
                          <m:sSub>
                            <m:sSubPr>
                              <m:ctrlPr>
                                <a:rPr lang="en-GB" i="1" smtClean="0">
                                  <a:latin typeface="Cambria Math" panose="02040503050406030204" pitchFamily="18" charset="0"/>
                                </a:rPr>
                              </m:ctrlPr>
                            </m:sSubPr>
                            <m:e>
                              <m:r>
                                <a:rPr lang="en-GB" b="0" i="1" smtClean="0">
                                  <a:latin typeface="Cambria Math" panose="02040503050406030204" pitchFamily="18" charset="0"/>
                                </a:rPr>
                                <m:t>𝑁</m:t>
                              </m:r>
                            </m:e>
                            <m:sub>
                              <m:r>
                                <a:rPr lang="en-GB" b="0" i="1" smtClean="0">
                                  <a:latin typeface="Cambria Math" panose="02040503050406030204" pitchFamily="18" charset="0"/>
                                </a:rPr>
                                <m:t>𝑗</m:t>
                              </m:r>
                            </m:sub>
                          </m:sSub>
                          <m:r>
                            <a:rPr lang="en-GB" i="1" smtClean="0">
                              <a:latin typeface="Cambria Math" panose="02040503050406030204" pitchFamily="18" charset="0"/>
                              <a:ea typeface="Cambria Math" panose="02040503050406030204" pitchFamily="18" charset="0"/>
                            </a:rPr>
                            <m:t>𝜑</m:t>
                          </m:r>
                          <m:d>
                            <m:dPr>
                              <m:ctrlPr>
                                <a:rPr lang="en-GB" i="1" smtClean="0">
                                  <a:latin typeface="Cambria Math" panose="02040503050406030204" pitchFamily="18" charset="0"/>
                                  <a:ea typeface="Cambria Math" panose="02040503050406030204" pitchFamily="18" charset="0"/>
                                </a:rPr>
                              </m:ctrlPr>
                            </m:dPr>
                            <m:e>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𝑟</m:t>
                                  </m:r>
                                </m:e>
                                <m:sub>
                                  <m:r>
                                    <a:rPr lang="en-GB" b="0" i="1" smtClean="0">
                                      <a:latin typeface="Cambria Math" panose="02040503050406030204" pitchFamily="18" charset="0"/>
                                      <a:ea typeface="Cambria Math" panose="02040503050406030204" pitchFamily="18" charset="0"/>
                                    </a:rPr>
                                    <m:t>𝑗</m:t>
                                  </m:r>
                                </m:sub>
                              </m:sSub>
                            </m:e>
                          </m:d>
                          <m:r>
                            <a:rPr lang="en-GB" b="0" i="1" smtClean="0">
                              <a:latin typeface="Cambria Math" panose="02040503050406030204" pitchFamily="18" charset="0"/>
                              <a:ea typeface="Cambria Math" panose="02040503050406030204" pitchFamily="18" charset="0"/>
                            </a:rPr>
                            <m:t>=0</m:t>
                          </m:r>
                        </m:e>
                      </m:nary>
                    </m:oMath>
                  </m:oMathPara>
                </a14:m>
                <a:endParaRPr lang="en-GB" dirty="0"/>
              </a:p>
              <a:p>
                <a:r>
                  <a:rPr lang="en-GB" dirty="0"/>
                  <a:t>Hence </a:t>
                </a:r>
              </a:p>
              <a:p>
                <a:pPr marL="0" indent="0">
                  <a:buNone/>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𝑃</m:t>
                          </m:r>
                        </m:e>
                        <m:sub>
                          <m:r>
                            <a:rPr lang="en-GB" b="0" i="1" smtClean="0">
                              <a:latin typeface="Cambria Math" panose="02040503050406030204" pitchFamily="18" charset="0"/>
                            </a:rPr>
                            <m:t>𝑒𝑞</m:t>
                          </m:r>
                        </m:sub>
                      </m:sSub>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𝑃</m:t>
                              </m:r>
                            </m:e>
                            <m:sub>
                              <m:r>
                                <a:rPr lang="en-GB" b="0" i="1" smtClean="0">
                                  <a:latin typeface="Cambria Math" panose="02040503050406030204" pitchFamily="18" charset="0"/>
                                  <a:ea typeface="Cambria Math" panose="02040503050406030204" pitchFamily="18" charset="0"/>
                                </a:rPr>
                                <m:t>∞</m:t>
                              </m:r>
                            </m:sub>
                          </m:sSub>
                          <m:nary>
                            <m:naryPr>
                              <m:chr m:val="∑"/>
                              <m:ctrlPr>
                                <a:rPr lang="en-GB" b="0" i="1" smtClean="0">
                                  <a:latin typeface="Cambria Math" panose="02040503050406030204" pitchFamily="18" charset="0"/>
                                  <a:ea typeface="Cambria Math" panose="02040503050406030204" pitchFamily="18" charset="0"/>
                                </a:rPr>
                              </m:ctrlPr>
                            </m:naryPr>
                            <m:sub>
                              <m:r>
                                <m:rPr>
                                  <m:brk m:alnAt="23"/>
                                </m:rPr>
                                <a:rPr lang="en-GB" b="0" i="1" smtClean="0">
                                  <a:latin typeface="Cambria Math" panose="02040503050406030204" pitchFamily="18" charset="0"/>
                                  <a:ea typeface="Cambria Math" panose="02040503050406030204" pitchFamily="18" charset="0"/>
                                </a:rPr>
                                <m:t>𝑗</m:t>
                              </m:r>
                              <m:r>
                                <a:rPr lang="en-GB" b="0" i="1" smtClean="0">
                                  <a:latin typeface="Cambria Math" panose="02040503050406030204" pitchFamily="18" charset="0"/>
                                  <a:ea typeface="Cambria Math" panose="02040503050406030204" pitchFamily="18" charset="0"/>
                                </a:rPr>
                                <m:t>=1</m:t>
                              </m:r>
                            </m:sub>
                            <m:sup>
                              <m:r>
                                <a:rPr lang="en-GB" b="0" i="1" smtClean="0">
                                  <a:latin typeface="Cambria Math" panose="02040503050406030204" pitchFamily="18" charset="0"/>
                                  <a:ea typeface="Cambria Math" panose="02040503050406030204" pitchFamily="18" charset="0"/>
                                </a:rPr>
                                <m:t>𝑁</m:t>
                              </m:r>
                            </m:sup>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𝑁</m:t>
                                  </m:r>
                                </m:e>
                                <m:sub>
                                  <m:r>
                                    <a:rPr lang="en-GB" b="0" i="1" smtClean="0">
                                      <a:latin typeface="Cambria Math" panose="02040503050406030204" pitchFamily="18" charset="0"/>
                                      <a:ea typeface="Cambria Math" panose="02040503050406030204" pitchFamily="18" charset="0"/>
                                    </a:rPr>
                                    <m:t>𝑗</m:t>
                                  </m:r>
                                </m:sub>
                              </m:sSub>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𝑟</m:t>
                                  </m:r>
                                </m:e>
                                <m:sub>
                                  <m:r>
                                    <a:rPr lang="en-GB" b="0" i="1" smtClean="0">
                                      <a:latin typeface="Cambria Math" panose="02040503050406030204" pitchFamily="18" charset="0"/>
                                      <a:ea typeface="Cambria Math" panose="02040503050406030204" pitchFamily="18" charset="0"/>
                                    </a:rPr>
                                    <m:t>𝑗</m:t>
                                  </m:r>
                                </m:sub>
                                <m:sup>
                                  <m:r>
                                    <a:rPr lang="en-GB" b="0" i="1" smtClean="0">
                                      <a:latin typeface="Cambria Math" panose="02040503050406030204" pitchFamily="18" charset="0"/>
                                      <a:ea typeface="Cambria Math" panose="02040503050406030204" pitchFamily="18" charset="0"/>
                                    </a:rPr>
                                    <m:t>2</m:t>
                                  </m:r>
                                </m:sup>
                              </m:sSubSup>
                              <m:r>
                                <a:rPr lang="en-GB" b="0" i="1" smtClean="0">
                                  <a:latin typeface="Cambria Math" panose="02040503050406030204" pitchFamily="18" charset="0"/>
                                  <a:ea typeface="Cambria Math" panose="02040503050406030204" pitchFamily="18" charset="0"/>
                                </a:rPr>
                                <m:t>𝑒𝑥𝑝</m:t>
                              </m:r>
                              <m:d>
                                <m:dPr>
                                  <m:ctrlPr>
                                    <a:rPr lang="en-GB" b="0" i="1" smtClean="0">
                                      <a:latin typeface="Cambria Math" panose="02040503050406030204" pitchFamily="18" charset="0"/>
                                      <a:ea typeface="Cambria Math" panose="02040503050406030204" pitchFamily="18" charset="0"/>
                                    </a:rPr>
                                  </m:ctrlPr>
                                </m:dPr>
                                <m:e>
                                  <m:f>
                                    <m:fPr>
                                      <m:ctrlPr>
                                        <a:rPr lang="en-GB" b="0" i="1" smtClean="0">
                                          <a:latin typeface="Cambria Math" panose="02040503050406030204" pitchFamily="18" charset="0"/>
                                          <a:ea typeface="Cambria Math" panose="02040503050406030204" pitchFamily="18" charset="0"/>
                                        </a:rPr>
                                      </m:ctrlPr>
                                    </m:fPr>
                                    <m:num>
                                      <m:r>
                                        <a:rPr lang="en-GB" b="0" i="1" smtClean="0">
                                          <a:latin typeface="Cambria Math" panose="02040503050406030204" pitchFamily="18" charset="0"/>
                                          <a:ea typeface="Cambria Math" panose="02040503050406030204" pitchFamily="18" charset="0"/>
                                        </a:rPr>
                                        <m:t>𝛼</m:t>
                                      </m:r>
                                    </m:num>
                                    <m:den>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𝑟</m:t>
                                          </m:r>
                                        </m:e>
                                        <m:sub>
                                          <m:r>
                                            <a:rPr lang="en-GB" b="0" i="1" smtClean="0">
                                              <a:latin typeface="Cambria Math" panose="02040503050406030204" pitchFamily="18" charset="0"/>
                                              <a:ea typeface="Cambria Math" panose="02040503050406030204" pitchFamily="18" charset="0"/>
                                            </a:rPr>
                                            <m:t>𝑗</m:t>
                                          </m:r>
                                        </m:sub>
                                      </m:sSub>
                                    </m:den>
                                  </m:f>
                                </m:e>
                              </m:d>
                            </m:e>
                          </m:nary>
                        </m:num>
                        <m:den>
                          <m:nary>
                            <m:naryPr>
                              <m:chr m:val="∑"/>
                              <m:ctrlPr>
                                <a:rPr lang="en-GB" b="0" i="1" smtClean="0">
                                  <a:latin typeface="Cambria Math" panose="02040503050406030204" pitchFamily="18" charset="0"/>
                                  <a:ea typeface="Cambria Math" panose="02040503050406030204" pitchFamily="18" charset="0"/>
                                </a:rPr>
                              </m:ctrlPr>
                            </m:naryPr>
                            <m:sub>
                              <m:r>
                                <m:rPr>
                                  <m:brk m:alnAt="23"/>
                                </m:rPr>
                                <a:rPr lang="en-GB" b="0" i="1" smtClean="0">
                                  <a:latin typeface="Cambria Math" panose="02040503050406030204" pitchFamily="18" charset="0"/>
                                  <a:ea typeface="Cambria Math" panose="02040503050406030204" pitchFamily="18" charset="0"/>
                                </a:rPr>
                                <m:t>𝑗</m:t>
                              </m:r>
                              <m:r>
                                <a:rPr lang="en-GB" b="0" i="1" smtClean="0">
                                  <a:latin typeface="Cambria Math" panose="02040503050406030204" pitchFamily="18" charset="0"/>
                                  <a:ea typeface="Cambria Math" panose="02040503050406030204" pitchFamily="18" charset="0"/>
                                </a:rPr>
                                <m:t>=1</m:t>
                              </m:r>
                            </m:sub>
                            <m:sup>
                              <m:r>
                                <a:rPr lang="en-GB" b="0" i="1" smtClean="0">
                                  <a:latin typeface="Cambria Math" panose="02040503050406030204" pitchFamily="18" charset="0"/>
                                  <a:ea typeface="Cambria Math" panose="02040503050406030204" pitchFamily="18" charset="0"/>
                                </a:rPr>
                                <m:t>𝑁</m:t>
                              </m:r>
                            </m:sup>
                            <m:e>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𝑁</m:t>
                                  </m:r>
                                </m:e>
                                <m:sub>
                                  <m:r>
                                    <a:rPr lang="en-GB" b="0" i="1" smtClean="0">
                                      <a:latin typeface="Cambria Math" panose="02040503050406030204" pitchFamily="18" charset="0"/>
                                      <a:ea typeface="Cambria Math" panose="02040503050406030204" pitchFamily="18" charset="0"/>
                                    </a:rPr>
                                    <m:t>𝑗</m:t>
                                  </m:r>
                                </m:sub>
                              </m:sSub>
                              <m:sSubSup>
                                <m:sSubSupPr>
                                  <m:ctrlPr>
                                    <a:rPr lang="en-GB" b="0" i="1" smtClean="0">
                                      <a:latin typeface="Cambria Math" panose="02040503050406030204" pitchFamily="18" charset="0"/>
                                      <a:ea typeface="Cambria Math" panose="02040503050406030204" pitchFamily="18" charset="0"/>
                                    </a:rPr>
                                  </m:ctrlPr>
                                </m:sSubSupPr>
                                <m:e>
                                  <m:r>
                                    <a:rPr lang="en-GB" b="0" i="1" smtClean="0">
                                      <a:latin typeface="Cambria Math" panose="02040503050406030204" pitchFamily="18" charset="0"/>
                                      <a:ea typeface="Cambria Math" panose="02040503050406030204" pitchFamily="18" charset="0"/>
                                    </a:rPr>
                                    <m:t>𝑟</m:t>
                                  </m:r>
                                </m:e>
                                <m:sub>
                                  <m:r>
                                    <a:rPr lang="en-GB" b="0" i="1" smtClean="0">
                                      <a:latin typeface="Cambria Math" panose="02040503050406030204" pitchFamily="18" charset="0"/>
                                      <a:ea typeface="Cambria Math" panose="02040503050406030204" pitchFamily="18" charset="0"/>
                                    </a:rPr>
                                    <m:t>𝑗</m:t>
                                  </m:r>
                                </m:sub>
                                <m:sup>
                                  <m:r>
                                    <a:rPr lang="en-GB" b="0" i="1" smtClean="0">
                                      <a:latin typeface="Cambria Math" panose="02040503050406030204" pitchFamily="18" charset="0"/>
                                      <a:ea typeface="Cambria Math" panose="02040503050406030204" pitchFamily="18" charset="0"/>
                                    </a:rPr>
                                    <m:t>2</m:t>
                                  </m:r>
                                </m:sup>
                              </m:sSubSup>
                            </m:e>
                          </m:nary>
                        </m:den>
                      </m:f>
                    </m:oMath>
                  </m:oMathPara>
                </a14:m>
                <a:endParaRPr lang="en-GB" dirty="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928" t="-2801"/>
                </a:stretch>
              </a:blipFill>
            </p:spPr>
            <p:txBody>
              <a:bodyPr/>
              <a:lstStyle/>
              <a:p>
                <a:r>
                  <a:rPr lang="en-GB">
                    <a:noFill/>
                  </a:rPr>
                  <a:t> </a:t>
                </a:r>
              </a:p>
            </p:txBody>
          </p:sp>
        </mc:Fallback>
      </mc:AlternateContent>
    </p:spTree>
    <p:extLst>
      <p:ext uri="{BB962C8B-B14F-4D97-AF65-F5344CB8AC3E}">
        <p14:creationId xmlns:p14="http://schemas.microsoft.com/office/powerpoint/2010/main" val="4235833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title"/>
          </p:nvPr>
        </p:nvSpPr>
        <p:spPr/>
        <p:txBody>
          <a:bodyPr/>
          <a:lstStyle/>
          <a:p>
            <a:pPr eaLnBrk="1" hangingPunct="1"/>
            <a:r>
              <a:rPr lang="en-GB" altLang="en-US" dirty="0"/>
              <a:t>Coarsening Modelled by ODEs</a:t>
            </a:r>
          </a:p>
        </p:txBody>
      </p:sp>
      <p:sp>
        <p:nvSpPr>
          <p:cNvPr id="13316" name="Rectangle 7"/>
          <p:cNvSpPr>
            <a:spLocks noGrp="1" noChangeArrowheads="1"/>
          </p:cNvSpPr>
          <p:nvPr>
            <p:ph type="body" idx="1"/>
          </p:nvPr>
        </p:nvSpPr>
        <p:spPr>
          <a:xfrm>
            <a:off x="1865314" y="2708276"/>
            <a:ext cx="8461375" cy="3509963"/>
          </a:xfrm>
        </p:spPr>
        <p:txBody>
          <a:bodyPr/>
          <a:lstStyle/>
          <a:p>
            <a:pPr marL="358775" indent="-358775"/>
            <a:r>
              <a:rPr lang="en-GB" altLang="en-US" sz="2000" dirty="0"/>
              <a:t>To predict time the evolution of particle size of PETN bulk powder, these equations are  solved using a variable time step </a:t>
            </a:r>
            <a:r>
              <a:rPr lang="en-GB" altLang="en-US" sz="2000" dirty="0" err="1"/>
              <a:t>Runge-Kutta</a:t>
            </a:r>
            <a:r>
              <a:rPr lang="en-GB" altLang="en-US" sz="2000" dirty="0"/>
              <a:t> scheme developed in FORTRAN. </a:t>
            </a:r>
          </a:p>
          <a:p>
            <a:pPr marL="358775" indent="-358775"/>
            <a:r>
              <a:rPr lang="en-GB" altLang="en-US" sz="2000" dirty="0"/>
              <a:t>This provides a particle size histogram for each time step.</a:t>
            </a:r>
          </a:p>
          <a:p>
            <a:pPr marL="358775" indent="-358775"/>
            <a:r>
              <a:rPr lang="en-GB" altLang="en-US" sz="2000" dirty="0"/>
              <a:t>SSA at each step is then calculated using:</a:t>
            </a:r>
          </a:p>
          <a:p>
            <a:pPr marL="358775" indent="-358775">
              <a:buNone/>
            </a:pPr>
            <a:endParaRPr lang="en-GB" altLang="en-US" sz="2000" dirty="0"/>
          </a:p>
          <a:p>
            <a:pPr marL="358775" indent="-358775">
              <a:buNone/>
            </a:pPr>
            <a:r>
              <a:rPr lang="en-GB" altLang="en-US" sz="2000" dirty="0"/>
              <a:t>							(3)</a:t>
            </a:r>
          </a:p>
          <a:p>
            <a:pPr marL="358775" indent="-358775">
              <a:buNone/>
            </a:pPr>
            <a:endParaRPr lang="en-GB" altLang="en-US" sz="2000" dirty="0"/>
          </a:p>
        </p:txBody>
      </p:sp>
      <p:graphicFrame>
        <p:nvGraphicFramePr>
          <p:cNvPr id="13317" name="Object 8"/>
          <p:cNvGraphicFramePr>
            <a:graphicFrameLocks noChangeAspect="1"/>
          </p:cNvGraphicFramePr>
          <p:nvPr>
            <p:extLst>
              <p:ext uri="{D42A27DB-BD31-4B8C-83A1-F6EECF244321}">
                <p14:modId xmlns:p14="http://schemas.microsoft.com/office/powerpoint/2010/main" val="4110282914"/>
              </p:ext>
            </p:extLst>
          </p:nvPr>
        </p:nvGraphicFramePr>
        <p:xfrm>
          <a:off x="3613944" y="1547627"/>
          <a:ext cx="3660775" cy="1090612"/>
        </p:xfrm>
        <a:graphic>
          <a:graphicData uri="http://schemas.openxmlformats.org/presentationml/2006/ole">
            <mc:AlternateContent xmlns:mc="http://schemas.openxmlformats.org/markup-compatibility/2006">
              <mc:Choice xmlns:v="urn:schemas-microsoft-com:vml" Requires="v">
                <p:oleObj spid="_x0000_s6228" name="Equation" r:id="rId4" imgW="2311200" imgH="685800" progId="Equation.3">
                  <p:embed/>
                </p:oleObj>
              </mc:Choice>
              <mc:Fallback>
                <p:oleObj name="Equation" r:id="rId4" imgW="2311200" imgH="685800" progId="Equation.3">
                  <p:embed/>
                  <p:pic>
                    <p:nvPicPr>
                      <p:cNvPr id="13317" name="Object 8"/>
                      <p:cNvPicPr>
                        <a:picLocks noChangeAspect="1" noChangeArrowheads="1"/>
                      </p:cNvPicPr>
                      <p:nvPr/>
                    </p:nvPicPr>
                    <p:blipFill>
                      <a:blip r:embed="rId5"/>
                      <a:srcRect/>
                      <a:stretch>
                        <a:fillRect/>
                      </a:stretch>
                    </p:blipFill>
                    <p:spPr bwMode="auto">
                      <a:xfrm>
                        <a:off x="3613944" y="1547627"/>
                        <a:ext cx="3660775" cy="1090612"/>
                      </a:xfrm>
                      <a:prstGeom prst="rect">
                        <a:avLst/>
                      </a:prstGeom>
                      <a:solidFill>
                        <a:schemeClr val="accent4">
                          <a:lumMod val="40000"/>
                          <a:lumOff val="60000"/>
                        </a:schemeClr>
                      </a:solidFill>
                      <a:ln>
                        <a:noFill/>
                      </a:ln>
                    </p:spPr>
                  </p:pic>
                </p:oleObj>
              </mc:Fallback>
            </mc:AlternateContent>
          </a:graphicData>
        </a:graphic>
      </p:graphicFrame>
      <p:graphicFrame>
        <p:nvGraphicFramePr>
          <p:cNvPr id="13318" name="Object 9"/>
          <p:cNvGraphicFramePr>
            <a:graphicFrameLocks noChangeAspect="1"/>
          </p:cNvGraphicFramePr>
          <p:nvPr>
            <p:extLst>
              <p:ext uri="{D42A27DB-BD31-4B8C-83A1-F6EECF244321}">
                <p14:modId xmlns:p14="http://schemas.microsoft.com/office/powerpoint/2010/main" val="4151949335"/>
              </p:ext>
            </p:extLst>
          </p:nvPr>
        </p:nvGraphicFramePr>
        <p:xfrm>
          <a:off x="4251326" y="4530725"/>
          <a:ext cx="2386013" cy="1193800"/>
        </p:xfrm>
        <a:graphic>
          <a:graphicData uri="http://schemas.openxmlformats.org/presentationml/2006/ole">
            <mc:AlternateContent xmlns:mc="http://schemas.openxmlformats.org/markup-compatibility/2006">
              <mc:Choice xmlns:v="urn:schemas-microsoft-com:vml" Requires="v">
                <p:oleObj spid="_x0000_s6229" name="Equation" r:id="rId6" imgW="1422400" imgH="711200" progId="Equation.3">
                  <p:embed/>
                </p:oleObj>
              </mc:Choice>
              <mc:Fallback>
                <p:oleObj name="Equation" r:id="rId6" imgW="1422400" imgH="711200" progId="Equation.3">
                  <p:embed/>
                  <p:pic>
                    <p:nvPicPr>
                      <p:cNvPr id="13318"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1326" y="4530725"/>
                        <a:ext cx="2386013" cy="1193800"/>
                      </a:xfrm>
                      <a:prstGeom prst="rect">
                        <a:avLst/>
                      </a:prstGeom>
                      <a:solidFill>
                        <a:schemeClr val="accent4">
                          <a:lumMod val="40000"/>
                          <a:lumOff val="60000"/>
                        </a:schemeClr>
                      </a:solidFill>
                      <a:ln>
                        <a:noFill/>
                      </a:ln>
                      <a:effectLst/>
                    </p:spPr>
                  </p:pic>
                </p:oleObj>
              </mc:Fallback>
            </mc:AlternateContent>
          </a:graphicData>
        </a:graphic>
      </p:graphicFrame>
      <p:sp>
        <p:nvSpPr>
          <p:cNvPr id="13319" name="Text Box 10"/>
          <p:cNvSpPr txBox="1">
            <a:spLocks noChangeArrowheads="1"/>
          </p:cNvSpPr>
          <p:nvPr/>
        </p:nvSpPr>
        <p:spPr bwMode="auto">
          <a:xfrm>
            <a:off x="1685925" y="5972175"/>
            <a:ext cx="78311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FontTx/>
              <a:buNone/>
            </a:pPr>
            <a:r>
              <a:rPr lang="en-GB" altLang="en-US" sz="1400" i="1">
                <a:latin typeface="Times New Roman" panose="02020603050405020304" pitchFamily="18" charset="0"/>
              </a:rPr>
              <a:t>Ref: A. Maiti, et al., PETN Coarsening - Predictions from Accelerated Aging Data. Propellants, Explosives, Pyrotechnics, 2011. 36: p. 124 - 130.</a:t>
            </a:r>
          </a:p>
        </p:txBody>
      </p:sp>
    </p:spTree>
    <p:extLst>
      <p:ext uri="{BB962C8B-B14F-4D97-AF65-F5344CB8AC3E}">
        <p14:creationId xmlns:p14="http://schemas.microsoft.com/office/powerpoint/2010/main" val="18062351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Grp="1" noChangeArrowheads="1"/>
          </p:cNvSpPr>
          <p:nvPr>
            <p:ph type="title"/>
          </p:nvPr>
        </p:nvSpPr>
        <p:spPr/>
        <p:txBody>
          <a:bodyPr/>
          <a:lstStyle/>
          <a:p>
            <a:pPr eaLnBrk="1" hangingPunct="1"/>
            <a:r>
              <a:rPr lang="en-GB" altLang="en-US"/>
              <a:t>Calculated fit vs experimental fit</a:t>
            </a:r>
          </a:p>
        </p:txBody>
      </p:sp>
      <p:sp>
        <p:nvSpPr>
          <p:cNvPr id="15364" name="Rectangle 7"/>
          <p:cNvSpPr>
            <a:spLocks noGrp="1" noChangeArrowheads="1"/>
          </p:cNvSpPr>
          <p:nvPr>
            <p:ph type="body" idx="1"/>
          </p:nvPr>
        </p:nvSpPr>
        <p:spPr>
          <a:xfrm>
            <a:off x="1865314" y="1689101"/>
            <a:ext cx="8461375" cy="1154113"/>
          </a:xfrm>
        </p:spPr>
        <p:txBody>
          <a:bodyPr/>
          <a:lstStyle/>
          <a:p>
            <a:pPr eaLnBrk="1" hangingPunct="1">
              <a:lnSpc>
                <a:spcPct val="80000"/>
              </a:lnSpc>
            </a:pPr>
            <a:r>
              <a:rPr lang="en-GB" altLang="en-US" sz="2000" dirty="0"/>
              <a:t>Constant values of </a:t>
            </a:r>
            <a:r>
              <a:rPr lang="en-GB" altLang="en-US" sz="2000" i="1" dirty="0">
                <a:latin typeface="Times New Roman" panose="02020603050405020304" pitchFamily="18" charset="0"/>
              </a:rPr>
              <a:t>s</a:t>
            </a:r>
            <a:r>
              <a:rPr lang="en-GB" altLang="en-US" sz="2000" dirty="0"/>
              <a:t> found which </a:t>
            </a:r>
            <a:r>
              <a:rPr lang="en-GB" altLang="en-US" sz="2000" i="1" dirty="0"/>
              <a:t>bound</a:t>
            </a:r>
            <a:r>
              <a:rPr lang="en-GB" altLang="en-US" sz="2000" dirty="0"/>
              <a:t> the experimental data.</a:t>
            </a:r>
          </a:p>
          <a:p>
            <a:pPr eaLnBrk="1" hangingPunct="1">
              <a:lnSpc>
                <a:spcPct val="80000"/>
              </a:lnSpc>
            </a:pPr>
            <a:r>
              <a:rPr lang="en-GB" altLang="en-US" sz="2000" dirty="0"/>
              <a:t>No single constant value for </a:t>
            </a:r>
            <a:r>
              <a:rPr lang="en-GB" altLang="en-US" sz="2000" i="1" dirty="0">
                <a:latin typeface="Times New Roman" panose="02020603050405020304" pitchFamily="18" charset="0"/>
              </a:rPr>
              <a:t>s</a:t>
            </a:r>
            <a:r>
              <a:rPr lang="en-GB" altLang="en-US" sz="2000" dirty="0"/>
              <a:t> which enables the calculated SSA - time profile to match the experimental data</a:t>
            </a:r>
            <a:r>
              <a:rPr lang="en-GB" altLang="en-US" sz="1400" dirty="0"/>
              <a:t>.</a:t>
            </a:r>
          </a:p>
        </p:txBody>
      </p:sp>
      <p:pic>
        <p:nvPicPr>
          <p:cNvPr id="15365"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t="11299"/>
          <a:stretch>
            <a:fillRect/>
          </a:stretch>
        </p:blipFill>
        <p:spPr bwMode="auto">
          <a:xfrm>
            <a:off x="2765426" y="2843214"/>
            <a:ext cx="7021513" cy="382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6" name="Rectangle 10"/>
          <p:cNvSpPr>
            <a:spLocks noChangeArrowheads="1"/>
          </p:cNvSpPr>
          <p:nvPr/>
        </p:nvSpPr>
        <p:spPr bwMode="auto">
          <a:xfrm>
            <a:off x="6854825" y="3024189"/>
            <a:ext cx="2166938" cy="9937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endParaRPr lang="en-US" altLang="en-US" sz="1600"/>
          </a:p>
        </p:txBody>
      </p:sp>
      <p:sp>
        <p:nvSpPr>
          <p:cNvPr id="15367" name="Line 11"/>
          <p:cNvSpPr>
            <a:spLocks noChangeShapeType="1"/>
          </p:cNvSpPr>
          <p:nvPr/>
        </p:nvSpPr>
        <p:spPr bwMode="auto">
          <a:xfrm flipH="1">
            <a:off x="6086475" y="4243388"/>
            <a:ext cx="88900" cy="3111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68" name="Text Box 13"/>
          <p:cNvSpPr txBox="1">
            <a:spLocks noChangeArrowheads="1"/>
          </p:cNvSpPr>
          <p:nvPr/>
        </p:nvSpPr>
        <p:spPr bwMode="auto">
          <a:xfrm>
            <a:off x="3846513" y="5357813"/>
            <a:ext cx="2328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GB" altLang="en-US" sz="1800"/>
              <a:t>Calculated fit, </a:t>
            </a:r>
            <a:r>
              <a:rPr lang="en-GB" altLang="en-US" sz="2400" i="1">
                <a:latin typeface="Times New Roman" panose="02020603050405020304" pitchFamily="18" charset="0"/>
              </a:rPr>
              <a:t>s</a:t>
            </a:r>
            <a:r>
              <a:rPr lang="en-GB" altLang="en-US" sz="1800"/>
              <a:t> = 0.1</a:t>
            </a:r>
          </a:p>
        </p:txBody>
      </p:sp>
      <p:sp>
        <p:nvSpPr>
          <p:cNvPr id="15369" name="Line 14"/>
          <p:cNvSpPr>
            <a:spLocks noChangeShapeType="1"/>
          </p:cNvSpPr>
          <p:nvPr/>
        </p:nvSpPr>
        <p:spPr bwMode="auto">
          <a:xfrm flipV="1">
            <a:off x="4610101" y="5164138"/>
            <a:ext cx="180975" cy="3349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70" name="Text Box 9"/>
          <p:cNvSpPr txBox="1">
            <a:spLocks noChangeArrowheads="1"/>
          </p:cNvSpPr>
          <p:nvPr/>
        </p:nvSpPr>
        <p:spPr bwMode="auto">
          <a:xfrm>
            <a:off x="5916613" y="3827463"/>
            <a:ext cx="2582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GB" altLang="en-US" sz="1800"/>
              <a:t>Calculated fit, </a:t>
            </a:r>
            <a:r>
              <a:rPr lang="en-GB" altLang="en-US" sz="2400" i="1">
                <a:latin typeface="Times New Roman" panose="02020603050405020304" pitchFamily="18" charset="0"/>
              </a:rPr>
              <a:t>s</a:t>
            </a:r>
            <a:r>
              <a:rPr lang="en-GB" altLang="en-US" sz="1800"/>
              <a:t> = 0.007</a:t>
            </a:r>
          </a:p>
        </p:txBody>
      </p:sp>
      <p:sp>
        <p:nvSpPr>
          <p:cNvPr id="15371" name="Text Box 15"/>
          <p:cNvSpPr txBox="1">
            <a:spLocks noChangeArrowheads="1"/>
          </p:cNvSpPr>
          <p:nvPr/>
        </p:nvSpPr>
        <p:spPr bwMode="auto">
          <a:xfrm>
            <a:off x="3621088" y="2573338"/>
            <a:ext cx="569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GB" altLang="en-US" sz="1800"/>
              <a:t>PETN Heating Study - experimental vs calculated data</a:t>
            </a:r>
          </a:p>
        </p:txBody>
      </p:sp>
    </p:spTree>
    <p:extLst>
      <p:ext uri="{BB962C8B-B14F-4D97-AF65-F5344CB8AC3E}">
        <p14:creationId xmlns:p14="http://schemas.microsoft.com/office/powerpoint/2010/main" val="3147518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B1C7CF28-07B5-45EE-BC41-2A2B83681B0A}"/>
              </a:ext>
            </a:extLst>
          </p:cNvPr>
          <p:cNvSpPr txBox="1"/>
          <p:nvPr/>
        </p:nvSpPr>
        <p:spPr>
          <a:xfrm>
            <a:off x="4631763" y="2372659"/>
            <a:ext cx="2856753" cy="2123658"/>
          </a:xfrm>
          <a:prstGeom prst="rect">
            <a:avLst/>
          </a:prstGeom>
          <a:solidFill>
            <a:schemeClr val="accent4">
              <a:lumMod val="60000"/>
              <a:lumOff val="40000"/>
            </a:schemeClr>
          </a:solidFill>
          <a:ln w="38100">
            <a:solidFill>
              <a:schemeClr val="tx1"/>
            </a:solidFill>
          </a:ln>
        </p:spPr>
        <p:txBody>
          <a:bodyPr wrap="square" rtlCol="0">
            <a:spAutoFit/>
          </a:bodyPr>
          <a:lstStyle/>
          <a:p>
            <a:pPr algn="ctr"/>
            <a:r>
              <a:rPr lang="en-GB" sz="6600" dirty="0"/>
              <a:t>Hilbert</a:t>
            </a:r>
          </a:p>
          <a:p>
            <a:pPr algn="ctr"/>
            <a:r>
              <a:rPr lang="en-GB" sz="6600" dirty="0"/>
              <a:t>Space</a:t>
            </a:r>
          </a:p>
        </p:txBody>
      </p:sp>
      <p:sp>
        <p:nvSpPr>
          <p:cNvPr id="5" name="&quot;Not Allowed&quot; Symbol 4">
            <a:extLst>
              <a:ext uri="{FF2B5EF4-FFF2-40B4-BE49-F238E27FC236}">
                <a16:creationId xmlns:a16="http://schemas.microsoft.com/office/drawing/2014/main" xmlns="" id="{12E51DF0-7DB6-4313-B333-87C8DBE0DB1F}"/>
              </a:ext>
            </a:extLst>
          </p:cNvPr>
          <p:cNvSpPr/>
          <p:nvPr/>
        </p:nvSpPr>
        <p:spPr>
          <a:xfrm>
            <a:off x="2976282" y="598653"/>
            <a:ext cx="6251388" cy="5671670"/>
          </a:xfrm>
          <a:prstGeom prst="noSmoking">
            <a:avLst/>
          </a:prstGeom>
          <a:solidFill>
            <a:srgbClr val="FF0000">
              <a:alpha val="6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Tree>
    <p:extLst>
      <p:ext uri="{BB962C8B-B14F-4D97-AF65-F5344CB8AC3E}">
        <p14:creationId xmlns:p14="http://schemas.microsoft.com/office/powerpoint/2010/main" val="1504066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GB" altLang="en-US"/>
              <a:t>Calculated fit vs experimental fit</a:t>
            </a:r>
          </a:p>
        </p:txBody>
      </p:sp>
      <p:sp>
        <p:nvSpPr>
          <p:cNvPr id="18436" name="Rectangle 6"/>
          <p:cNvSpPr>
            <a:spLocks noGrp="1" noChangeArrowheads="1"/>
          </p:cNvSpPr>
          <p:nvPr>
            <p:ph type="body" idx="1"/>
          </p:nvPr>
        </p:nvSpPr>
        <p:spPr>
          <a:xfrm>
            <a:off x="1865314" y="1808164"/>
            <a:ext cx="8461375" cy="674687"/>
          </a:xfrm>
        </p:spPr>
        <p:txBody>
          <a:bodyPr/>
          <a:lstStyle/>
          <a:p>
            <a:pPr eaLnBrk="1" hangingPunct="1">
              <a:lnSpc>
                <a:spcPct val="90000"/>
              </a:lnSpc>
            </a:pPr>
            <a:r>
              <a:rPr lang="en-GB" altLang="en-US" sz="2000" i="1" dirty="0">
                <a:latin typeface="Times New Roman" panose="02020603050405020304" pitchFamily="18" charset="0"/>
              </a:rPr>
              <a:t>s </a:t>
            </a:r>
            <a:r>
              <a:rPr lang="en-GB" altLang="en-US" sz="2000" dirty="0"/>
              <a:t>varied with time to minimise difference between experimental and calculated SSAs. </a:t>
            </a:r>
          </a:p>
        </p:txBody>
      </p:sp>
      <p:pic>
        <p:nvPicPr>
          <p:cNvPr id="18437"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t="11560"/>
          <a:stretch>
            <a:fillRect/>
          </a:stretch>
        </p:blipFill>
        <p:spPr bwMode="auto">
          <a:xfrm>
            <a:off x="2181226" y="2530661"/>
            <a:ext cx="7597775" cy="412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8" name="Line 8"/>
          <p:cNvSpPr>
            <a:spLocks noChangeShapeType="1"/>
          </p:cNvSpPr>
          <p:nvPr/>
        </p:nvSpPr>
        <p:spPr bwMode="auto">
          <a:xfrm flipH="1">
            <a:off x="4125913" y="3671888"/>
            <a:ext cx="258762" cy="7477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439" name="Rectangle 10"/>
          <p:cNvSpPr>
            <a:spLocks noChangeArrowheads="1"/>
          </p:cNvSpPr>
          <p:nvPr/>
        </p:nvSpPr>
        <p:spPr bwMode="auto">
          <a:xfrm>
            <a:off x="6681788" y="2754314"/>
            <a:ext cx="2070100" cy="13049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 typeface="Wingdings" panose="05000000000000000000" pitchFamily="2" charset="2"/>
              <a:buNone/>
            </a:pPr>
            <a:endParaRPr lang="en-US" altLang="en-US" sz="1600"/>
          </a:p>
        </p:txBody>
      </p:sp>
      <p:sp>
        <p:nvSpPr>
          <p:cNvPr id="18440" name="Text Box 9"/>
          <p:cNvSpPr txBox="1">
            <a:spLocks noChangeArrowheads="1"/>
          </p:cNvSpPr>
          <p:nvPr/>
        </p:nvSpPr>
        <p:spPr bwMode="auto">
          <a:xfrm>
            <a:off x="4125914" y="3305176"/>
            <a:ext cx="15183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l" eaLnBrk="0" hangingPunct="0">
              <a:spcBef>
                <a:spcPct val="20000"/>
              </a:spcBef>
              <a:buClr>
                <a:srgbClr val="00747A"/>
              </a:buClr>
              <a:buFont typeface="Wingdings" panose="05000000000000000000" pitchFamily="2" charset="2"/>
              <a:buChar char="§"/>
              <a:defRPr sz="2800">
                <a:solidFill>
                  <a:schemeClr val="tx1"/>
                </a:solidFill>
                <a:latin typeface="Arial" panose="020B0604020202020204" pitchFamily="34" charset="0"/>
              </a:defRPr>
            </a:lvl1pPr>
            <a:lvl2pPr marL="742950" indent="-285750" algn="l" eaLnBrk="0" hangingPunct="0">
              <a:spcBef>
                <a:spcPct val="20000"/>
              </a:spcBef>
              <a:buClr>
                <a:srgbClr val="00747A"/>
              </a:buClr>
              <a:buFont typeface="Wingdings" panose="05000000000000000000" pitchFamily="2" charset="2"/>
              <a:buChar char="§"/>
              <a:defRPr sz="2400">
                <a:solidFill>
                  <a:schemeClr val="tx1"/>
                </a:solidFill>
                <a:latin typeface="Arial" panose="020B0604020202020204" pitchFamily="34" charset="0"/>
              </a:defRPr>
            </a:lvl2pPr>
            <a:lvl3pPr marL="1143000" indent="-228600" algn="l" eaLnBrk="0" hangingPunct="0">
              <a:spcBef>
                <a:spcPct val="20000"/>
              </a:spcBef>
              <a:buClr>
                <a:srgbClr val="00747A"/>
              </a:buClr>
              <a:buFont typeface="Wingdings" panose="05000000000000000000" pitchFamily="2" charset="2"/>
              <a:buChar char="§"/>
              <a:defRPr sz="2000">
                <a:solidFill>
                  <a:schemeClr val="tx1"/>
                </a:solidFill>
                <a:latin typeface="Arial" panose="020B0604020202020204" pitchFamily="34" charset="0"/>
              </a:defRPr>
            </a:lvl3pPr>
            <a:lvl4pPr marL="1600200" indent="-228600" algn="l" eaLnBrk="0" hangingPunct="0">
              <a:spcBef>
                <a:spcPct val="20000"/>
              </a:spcBef>
              <a:buChar char="–"/>
              <a:defRPr sz="2000">
                <a:solidFill>
                  <a:schemeClr val="tx1"/>
                </a:solidFill>
                <a:latin typeface="Arial" panose="020B0604020202020204" pitchFamily="34" charset="0"/>
              </a:defRPr>
            </a:lvl4pPr>
            <a:lvl5pPr marL="2057400" indent="-228600" algn="l"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GB" altLang="en-US" sz="1800" dirty="0"/>
              <a:t>Calculated fit</a:t>
            </a:r>
          </a:p>
        </p:txBody>
      </p:sp>
    </p:spTree>
    <p:extLst>
      <p:ext uri="{BB962C8B-B14F-4D97-AF65-F5344CB8AC3E}">
        <p14:creationId xmlns:p14="http://schemas.microsoft.com/office/powerpoint/2010/main" val="35479085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en-GB" altLang="en-US" dirty="0"/>
              <a:t>Conclusion of Powder Modelling</a:t>
            </a:r>
          </a:p>
        </p:txBody>
      </p:sp>
      <p:sp>
        <p:nvSpPr>
          <p:cNvPr id="19460" name="Rectangle 3"/>
          <p:cNvSpPr>
            <a:spLocks noGrp="1" noChangeArrowheads="1"/>
          </p:cNvSpPr>
          <p:nvPr>
            <p:ph type="body" idx="1"/>
          </p:nvPr>
        </p:nvSpPr>
        <p:spPr/>
        <p:txBody>
          <a:bodyPr/>
          <a:lstStyle/>
          <a:p>
            <a:pPr eaLnBrk="1" hangingPunct="1"/>
            <a:r>
              <a:rPr lang="en-GB" altLang="en-US" sz="2400" dirty="0"/>
              <a:t>It has been possible to describe the experimental data using the Maiti and Gee model with a modification to incorporate time dependent surface roughness.</a:t>
            </a:r>
          </a:p>
          <a:p>
            <a:pPr eaLnBrk="1" hangingPunct="1"/>
            <a:r>
              <a:rPr lang="en-GB" altLang="en-US" sz="2400" dirty="0"/>
              <a:t>The result is a partially empirical fit</a:t>
            </a:r>
            <a:r>
              <a:rPr lang="en-US" altLang="en-US" sz="2400" dirty="0"/>
              <a:t> – progress, but…</a:t>
            </a:r>
            <a:endParaRPr lang="en-GB" altLang="en-US" sz="2400" dirty="0"/>
          </a:p>
          <a:p>
            <a:pPr eaLnBrk="1" hangingPunct="1"/>
            <a:r>
              <a:rPr lang="en-GB" altLang="en-US" sz="2400" dirty="0"/>
              <a:t>The physical interpretation of </a:t>
            </a:r>
            <a:r>
              <a:rPr lang="en-GB" altLang="en-US" i="1" dirty="0">
                <a:latin typeface="Times New Roman" panose="02020603050405020304" pitchFamily="18" charset="0"/>
              </a:rPr>
              <a:t>s</a:t>
            </a:r>
            <a:r>
              <a:rPr lang="en-GB" altLang="en-US" dirty="0">
                <a:latin typeface="Times New Roman" panose="02020603050405020304" pitchFamily="18" charset="0"/>
              </a:rPr>
              <a:t> is </a:t>
            </a:r>
            <a:r>
              <a:rPr lang="en-GB" altLang="en-US" sz="2400" dirty="0"/>
              <a:t>not yet properly understood</a:t>
            </a:r>
            <a:r>
              <a:rPr lang="en-US" altLang="en-US" sz="2400" dirty="0"/>
              <a:t> – agreement could be fortuitous.</a:t>
            </a:r>
            <a:endParaRPr lang="en-GB" altLang="en-US" sz="2400" dirty="0"/>
          </a:p>
          <a:p>
            <a:pPr eaLnBrk="1" hangingPunct="1"/>
            <a:r>
              <a:rPr lang="en-GB" altLang="en-US" sz="2400" dirty="0"/>
              <a:t>Further work is still definitely required to understand what goes on in a</a:t>
            </a:r>
            <a:r>
              <a:rPr lang="en-US" altLang="en-US" sz="2400" dirty="0"/>
              <a:t> compacted explosive</a:t>
            </a:r>
            <a:r>
              <a:rPr lang="en-GB" altLang="en-US" sz="2400" dirty="0"/>
              <a:t>.</a:t>
            </a:r>
          </a:p>
        </p:txBody>
      </p:sp>
    </p:spTree>
    <p:extLst>
      <p:ext uri="{BB962C8B-B14F-4D97-AF65-F5344CB8AC3E}">
        <p14:creationId xmlns:p14="http://schemas.microsoft.com/office/powerpoint/2010/main" val="30507478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GB" altLang="en-US"/>
              <a:t>Challenges</a:t>
            </a:r>
          </a:p>
        </p:txBody>
      </p:sp>
      <p:sp>
        <p:nvSpPr>
          <p:cNvPr id="20484" name="Rectangle 3"/>
          <p:cNvSpPr>
            <a:spLocks noGrp="1" noChangeArrowheads="1"/>
          </p:cNvSpPr>
          <p:nvPr>
            <p:ph type="body" idx="1"/>
          </p:nvPr>
        </p:nvSpPr>
        <p:spPr/>
        <p:txBody>
          <a:bodyPr/>
          <a:lstStyle/>
          <a:p>
            <a:pPr eaLnBrk="1" hangingPunct="1">
              <a:lnSpc>
                <a:spcPct val="80000"/>
              </a:lnSpc>
            </a:pPr>
            <a:r>
              <a:rPr lang="en-GB" altLang="en-US" sz="2000" b="1"/>
              <a:t>Experimental</a:t>
            </a:r>
            <a:r>
              <a:rPr lang="en-GB" altLang="en-US" sz="2000"/>
              <a:t> - Gain more experimental data with </a:t>
            </a:r>
          </a:p>
          <a:p>
            <a:pPr lvl="1" eaLnBrk="1" hangingPunct="1">
              <a:lnSpc>
                <a:spcPct val="80000"/>
              </a:lnSpc>
            </a:pPr>
            <a:r>
              <a:rPr lang="en-GB" altLang="en-US" sz="1800"/>
              <a:t>particle size determination at each time step</a:t>
            </a:r>
          </a:p>
          <a:p>
            <a:pPr lvl="1" eaLnBrk="1" hangingPunct="1">
              <a:lnSpc>
                <a:spcPct val="80000"/>
              </a:lnSpc>
            </a:pPr>
            <a:r>
              <a:rPr lang="en-GB" altLang="en-US" sz="1800"/>
              <a:t>varying temperature</a:t>
            </a:r>
          </a:p>
          <a:p>
            <a:pPr eaLnBrk="1" hangingPunct="1">
              <a:lnSpc>
                <a:spcPct val="80000"/>
              </a:lnSpc>
            </a:pPr>
            <a:r>
              <a:rPr lang="en-GB" altLang="en-US" sz="2000" b="1"/>
              <a:t>Modelling </a:t>
            </a:r>
            <a:r>
              <a:rPr lang="en-GB" altLang="en-US" sz="2000"/>
              <a:t>– investigate enhancements to Maiti and Gee model to address:</a:t>
            </a:r>
          </a:p>
          <a:p>
            <a:pPr lvl="1" eaLnBrk="1" hangingPunct="1">
              <a:lnSpc>
                <a:spcPct val="80000"/>
              </a:lnSpc>
            </a:pPr>
            <a:r>
              <a:rPr lang="en-GB" altLang="en-US" sz="1800"/>
              <a:t>Surfa</a:t>
            </a:r>
            <a:r>
              <a:rPr lang="en-US" altLang="en-US" sz="1800"/>
              <a:t>ce diffusion</a:t>
            </a:r>
            <a:endParaRPr lang="en-GB" altLang="en-US" sz="1800"/>
          </a:p>
          <a:p>
            <a:pPr lvl="1" eaLnBrk="1" hangingPunct="1">
              <a:lnSpc>
                <a:spcPct val="80000"/>
              </a:lnSpc>
            </a:pPr>
            <a:r>
              <a:rPr lang="en-GB" altLang="en-US" sz="1800"/>
              <a:t>Time dependency </a:t>
            </a:r>
          </a:p>
          <a:p>
            <a:pPr lvl="1" eaLnBrk="1" hangingPunct="1">
              <a:lnSpc>
                <a:spcPct val="80000"/>
              </a:lnSpc>
            </a:pPr>
            <a:r>
              <a:rPr lang="en-GB" altLang="en-US" sz="1800"/>
              <a:t>Curvature dependency</a:t>
            </a:r>
          </a:p>
          <a:p>
            <a:pPr lvl="1" eaLnBrk="1" hangingPunct="1">
              <a:lnSpc>
                <a:spcPct val="80000"/>
              </a:lnSpc>
            </a:pPr>
            <a:r>
              <a:rPr lang="en-GB" altLang="en-US" sz="1800"/>
              <a:t>Particle shape dependency and shape evolution</a:t>
            </a:r>
          </a:p>
          <a:p>
            <a:pPr lvl="1" eaLnBrk="1" hangingPunct="1">
              <a:lnSpc>
                <a:spcPct val="80000"/>
              </a:lnSpc>
            </a:pPr>
            <a:r>
              <a:rPr lang="en-GB" altLang="en-US" sz="1800"/>
              <a:t>Continuous distributions of dimension, e.g. radius to start</a:t>
            </a:r>
          </a:p>
          <a:p>
            <a:pPr lvl="1" eaLnBrk="1" hangingPunct="1">
              <a:lnSpc>
                <a:spcPct val="80000"/>
              </a:lnSpc>
            </a:pPr>
            <a:r>
              <a:rPr lang="en-GB" altLang="en-US" sz="1800"/>
              <a:t>Sintering (merging) of particles and awkward resulting shapes</a:t>
            </a:r>
          </a:p>
          <a:p>
            <a:pPr lvl="1" eaLnBrk="1" hangingPunct="1">
              <a:lnSpc>
                <a:spcPct val="80000"/>
              </a:lnSpc>
            </a:pPr>
            <a:r>
              <a:rPr lang="en-GB" altLang="en-US" sz="1800"/>
              <a:t>Loss of SSA by compaction as function of applied stress (Hertz-type problems across whole powder, permeability etc.)</a:t>
            </a:r>
          </a:p>
          <a:p>
            <a:pPr eaLnBrk="1" hangingPunct="1">
              <a:lnSpc>
                <a:spcPct val="80000"/>
              </a:lnSpc>
            </a:pPr>
            <a:r>
              <a:rPr lang="en-GB" altLang="en-US" sz="2000"/>
              <a:t>Variety of modelling challenges of varying complexity – which ones matter most?</a:t>
            </a:r>
          </a:p>
          <a:p>
            <a:pPr eaLnBrk="1" hangingPunct="1">
              <a:lnSpc>
                <a:spcPct val="80000"/>
              </a:lnSpc>
            </a:pPr>
            <a:endParaRPr lang="en-GB" altLang="en-US" sz="2000"/>
          </a:p>
        </p:txBody>
      </p:sp>
    </p:spTree>
    <p:extLst>
      <p:ext uri="{BB962C8B-B14F-4D97-AF65-F5344CB8AC3E}">
        <p14:creationId xmlns:p14="http://schemas.microsoft.com/office/powerpoint/2010/main" val="22512893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586F55-1873-4FBB-A21E-17D908F7FBD1}"/>
              </a:ext>
            </a:extLst>
          </p:cNvPr>
          <p:cNvSpPr>
            <a:spLocks noGrp="1"/>
          </p:cNvSpPr>
          <p:nvPr>
            <p:ph type="title"/>
          </p:nvPr>
        </p:nvSpPr>
        <p:spPr/>
        <p:txBody>
          <a:bodyPr/>
          <a:lstStyle/>
          <a:p>
            <a:r>
              <a:rPr lang="en-GB" dirty="0"/>
              <a:t>Traffic Modelling - 1</a:t>
            </a:r>
          </a:p>
        </p:txBody>
      </p:sp>
      <p:pic>
        <p:nvPicPr>
          <p:cNvPr id="5" name="Content Placeholder 4">
            <a:extLst>
              <a:ext uri="{FF2B5EF4-FFF2-40B4-BE49-F238E27FC236}">
                <a16:creationId xmlns:a16="http://schemas.microsoft.com/office/drawing/2014/main" xmlns="" id="{7EBD1D1B-C877-4372-B2A7-9482D6EF929C}"/>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3178" r="14039" b="22995"/>
          <a:stretch/>
        </p:blipFill>
        <p:spPr>
          <a:xfrm rot="5400000">
            <a:off x="3348272" y="1363767"/>
            <a:ext cx="5067802" cy="5545053"/>
          </a:xfrm>
        </p:spPr>
      </p:pic>
    </p:spTree>
    <p:extLst>
      <p:ext uri="{BB962C8B-B14F-4D97-AF65-F5344CB8AC3E}">
        <p14:creationId xmlns:p14="http://schemas.microsoft.com/office/powerpoint/2010/main" val="3685556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F9805E-AB4D-48FA-8DC5-EA7D5B683522}"/>
              </a:ext>
            </a:extLst>
          </p:cNvPr>
          <p:cNvSpPr>
            <a:spLocks noGrp="1"/>
          </p:cNvSpPr>
          <p:nvPr>
            <p:ph type="title"/>
          </p:nvPr>
        </p:nvSpPr>
        <p:spPr/>
        <p:txBody>
          <a:bodyPr/>
          <a:lstStyle/>
          <a:p>
            <a:r>
              <a:rPr lang="en-GB" dirty="0"/>
              <a:t>Traffic Modelling - 2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B37DC25B-9288-4782-9F86-F2F815142560}"/>
                  </a:ext>
                </a:extLst>
              </p:cNvPr>
              <p:cNvSpPr>
                <a:spLocks noGrp="1"/>
              </p:cNvSpPr>
              <p:nvPr>
                <p:ph idx="1"/>
              </p:nvPr>
            </p:nvSpPr>
            <p:spPr/>
            <p:txBody>
              <a:bodyPr>
                <a:normAutofit lnSpcReduction="10000"/>
              </a:bodyPr>
              <a:lstStyle/>
              <a:p>
                <a:r>
                  <a:rPr lang="en-GB" dirty="0"/>
                  <a:t>Consider first a simple model of a single car driving along a typical  infinite straight road along the x-axis with no other traffic.</a:t>
                </a:r>
              </a:p>
              <a:p>
                <a:r>
                  <a:rPr lang="en-GB" dirty="0"/>
                  <a:t>Driven by a good law-abiding driver who judges distances to perfection(!), accelerates and decelerates to comply with limits and cruises at the speed limit uniformly until he/she sees a change of speed limit. </a:t>
                </a:r>
              </a:p>
              <a:p>
                <a:r>
                  <a:rPr lang="en-GB" dirty="0"/>
                  <a:t>Always seeks stopping safe distance </a:t>
                </a:r>
                <a14:m>
                  <m:oMath xmlns:m="http://schemas.openxmlformats.org/officeDocument/2006/math">
                    <m:r>
                      <m:rPr>
                        <m:sty m:val="p"/>
                      </m:rPr>
                      <a:rPr lang="en-GB" b="0" i="0" smtClean="0">
                        <a:latin typeface="Cambria Math" panose="02040503050406030204" pitchFamily="18" charset="0"/>
                      </a:rPr>
                      <m:t>s</m:t>
                    </m:r>
                    <m:r>
                      <a:rPr lang="en-GB" b="0" i="0" smtClean="0">
                        <a:latin typeface="Cambria Math" panose="02040503050406030204" pitchFamily="18" charset="0"/>
                      </a:rPr>
                      <m:t>=</m:t>
                    </m:r>
                    <m:r>
                      <a:rPr lang="en-GB" b="0" i="1" smtClean="0">
                        <a:latin typeface="Cambria Math" panose="02040503050406030204" pitchFamily="18" charset="0"/>
                      </a:rPr>
                      <m:t>𝑐</m:t>
                    </m:r>
                    <m:r>
                      <a:rPr lang="en-GB" b="0" i="1" smtClean="0">
                        <a:latin typeface="Cambria Math" panose="02040503050406030204" pitchFamily="18" charset="0"/>
                      </a:rPr>
                      <m:t>+</m:t>
                    </m:r>
                    <m:r>
                      <a:rPr lang="en-GB" b="0" i="1" smtClean="0">
                        <a:latin typeface="Cambria Math" panose="02040503050406030204" pitchFamily="18" charset="0"/>
                      </a:rPr>
                      <m:t>𝑑</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oMath>
                </a14:m>
                <a:r>
                  <a:rPr lang="en-GB" dirty="0"/>
                  <a:t> of clear road at same limit ahead. </a:t>
                </a:r>
              </a:p>
              <a:p>
                <a:r>
                  <a:rPr lang="en-GB" dirty="0"/>
                  <a:t>Speed limits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𝑈</m:t>
                        </m:r>
                      </m:e>
                      <m:sub>
                        <m:r>
                          <a:rPr lang="en-GB" b="0" i="1" smtClean="0">
                            <a:latin typeface="Cambria Math" panose="02040503050406030204" pitchFamily="18" charset="0"/>
                          </a:rPr>
                          <m:t>𝑘</m:t>
                        </m:r>
                      </m:sub>
                    </m:sSub>
                  </m:oMath>
                </a14:m>
                <a:r>
                  <a:rPr lang="en-GB" dirty="0"/>
                  <a:t> start at positions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𝑘</m:t>
                        </m:r>
                      </m:sub>
                    </m:sSub>
                  </m:oMath>
                </a14:m>
                <a:r>
                  <a:rPr lang="en-GB" dirty="0"/>
                  <a:t> for </a:t>
                </a:r>
                <a14:m>
                  <m:oMath xmlns:m="http://schemas.openxmlformats.org/officeDocument/2006/math">
                    <m:r>
                      <a:rPr lang="en-GB" b="0" i="1" smtClean="0">
                        <a:latin typeface="Cambria Math" panose="02040503050406030204" pitchFamily="18" charset="0"/>
                      </a:rPr>
                      <m:t>𝑘</m:t>
                    </m:r>
                    <m:r>
                      <a:rPr lang="en-GB" b="0" i="1" smtClean="0">
                        <a:latin typeface="Cambria Math" panose="02040503050406030204" pitchFamily="18" charset="0"/>
                      </a:rPr>
                      <m:t>=1, 2, 3,….</m:t>
                    </m:r>
                  </m:oMath>
                </a14:m>
                <a:endParaRPr lang="en-GB" dirty="0"/>
              </a:p>
              <a:p>
                <a:r>
                  <a:rPr lang="en-GB" dirty="0"/>
                  <a:t>Speed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d>
                      <m:dPr>
                        <m:ctrlPr>
                          <a:rPr lang="en-GB" i="1" smtClean="0">
                            <a:latin typeface="Cambria Math" panose="02040503050406030204" pitchFamily="18" charset="0"/>
                          </a:rPr>
                        </m:ctrlPr>
                      </m:dPr>
                      <m:e>
                        <m:r>
                          <a:rPr lang="en-GB" b="0" i="1" smtClean="0">
                            <a:latin typeface="Cambria Math" panose="02040503050406030204" pitchFamily="18" charset="0"/>
                          </a:rPr>
                          <m:t>𝑡</m:t>
                        </m:r>
                      </m:e>
                    </m:d>
                  </m:oMath>
                </a14:m>
                <a:r>
                  <a:rPr lang="en-GB" dirty="0"/>
                  <a:t> and acceleration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d>
                      <m:dPr>
                        <m:ctrlPr>
                          <a:rPr lang="en-GB" i="1" smtClean="0">
                            <a:latin typeface="Cambria Math" panose="02040503050406030204" pitchFamily="18" charset="0"/>
                          </a:rPr>
                        </m:ctrlPr>
                      </m:dPr>
                      <m:e>
                        <m:r>
                          <a:rPr lang="en-GB" b="0" i="1" smtClean="0">
                            <a:latin typeface="Cambria Math" panose="02040503050406030204" pitchFamily="18" charset="0"/>
                          </a:rPr>
                          <m:t>𝑡</m:t>
                        </m:r>
                      </m:e>
                    </m:d>
                  </m:oMath>
                </a14:m>
                <a:r>
                  <a:rPr lang="en-GB" dirty="0"/>
                  <a:t> at time </a:t>
                </a:r>
                <a14:m>
                  <m:oMath xmlns:m="http://schemas.openxmlformats.org/officeDocument/2006/math">
                    <m:r>
                      <a:rPr lang="en-GB" b="0" i="1" smtClean="0">
                        <a:latin typeface="Cambria Math" panose="02040503050406030204" pitchFamily="18" charset="0"/>
                      </a:rPr>
                      <m:t>𝑡</m:t>
                    </m:r>
                    <m:r>
                      <a:rPr lang="en-GB" b="0" i="1" smtClean="0">
                        <a:latin typeface="Cambria Math" panose="02040503050406030204" pitchFamily="18" charset="0"/>
                      </a:rPr>
                      <m:t>.</m:t>
                    </m:r>
                  </m:oMath>
                </a14:m>
                <a:endParaRPr lang="en-GB" dirty="0"/>
              </a:p>
            </p:txBody>
          </p:sp>
        </mc:Choice>
        <mc:Fallback xmlns="">
          <p:sp>
            <p:nvSpPr>
              <p:cNvPr id="3" name="Content Placeholder 2">
                <a:extLst>
                  <a:ext uri="{FF2B5EF4-FFF2-40B4-BE49-F238E27FC236}">
                    <a16:creationId xmlns:a16="http://schemas.microsoft.com/office/drawing/2014/main" id="{B37DC25B-9288-4782-9F86-F2F815142560}"/>
                  </a:ext>
                </a:extLst>
              </p:cNvPr>
              <p:cNvSpPr>
                <a:spLocks noGrp="1" noRot="1" noChangeAspect="1" noMove="1" noResize="1" noEditPoints="1" noAdjustHandles="1" noChangeArrowheads="1" noChangeShapeType="1" noTextEdit="1"/>
              </p:cNvSpPr>
              <p:nvPr>
                <p:ph idx="1"/>
              </p:nvPr>
            </p:nvSpPr>
            <p:spPr>
              <a:blipFill>
                <a:blip r:embed="rId2"/>
                <a:stretch>
                  <a:fillRect l="-1043" t="-3081" r="-696"/>
                </a:stretch>
              </a:blipFill>
            </p:spPr>
            <p:txBody>
              <a:bodyPr/>
              <a:lstStyle/>
              <a:p>
                <a:r>
                  <a:rPr lang="en-GB">
                    <a:noFill/>
                  </a:rPr>
                  <a:t> </a:t>
                </a:r>
              </a:p>
            </p:txBody>
          </p:sp>
        </mc:Fallback>
      </mc:AlternateContent>
    </p:spTree>
    <p:extLst>
      <p:ext uri="{BB962C8B-B14F-4D97-AF65-F5344CB8AC3E}">
        <p14:creationId xmlns:p14="http://schemas.microsoft.com/office/powerpoint/2010/main" val="1263933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C486D1-A322-4A00-BC82-A898F6B705BD}"/>
              </a:ext>
            </a:extLst>
          </p:cNvPr>
          <p:cNvSpPr>
            <a:spLocks noGrp="1"/>
          </p:cNvSpPr>
          <p:nvPr>
            <p:ph type="title"/>
          </p:nvPr>
        </p:nvSpPr>
        <p:spPr/>
        <p:txBody>
          <a:bodyPr/>
          <a:lstStyle/>
          <a:p>
            <a:r>
              <a:rPr lang="en-GB" dirty="0"/>
              <a:t>Traffic Modelling - 3</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1E22BF62-1E0A-45C1-B843-AC010383C96D}"/>
                  </a:ext>
                </a:extLst>
              </p:cNvPr>
              <p:cNvSpPr>
                <a:spLocks noGrp="1"/>
              </p:cNvSpPr>
              <p:nvPr>
                <p:ph idx="1"/>
              </p:nvPr>
            </p:nvSpPr>
            <p:spPr>
              <a:xfrm>
                <a:off x="838200" y="1842987"/>
                <a:ext cx="10515600" cy="4351338"/>
              </a:xfrm>
            </p:spPr>
            <p:txBody>
              <a:bodyPr>
                <a:normAutofit/>
              </a:bodyPr>
              <a:lstStyle/>
              <a:p>
                <a:r>
                  <a:rPr lang="en-GB" dirty="0"/>
                  <a:t>Suppose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𝑘</m:t>
                        </m:r>
                      </m:sub>
                    </m:sSub>
                    <m:r>
                      <a:rPr lang="en-GB" i="1" smtClean="0">
                        <a:latin typeface="Cambria Math" panose="02040503050406030204" pitchFamily="18" charset="0"/>
                        <a:ea typeface="Cambria Math" panose="02040503050406030204" pitchFamily="18" charset="0"/>
                      </a:rPr>
                      <m:t>≤</m:t>
                    </m:r>
                    <m:r>
                      <a:rPr lang="en-GB" b="0" i="1" smtClean="0">
                        <a:latin typeface="Cambria Math" panose="02040503050406030204" pitchFamily="18" charset="0"/>
                        <a:ea typeface="Cambria Math" panose="02040503050406030204" pitchFamily="18" charset="0"/>
                      </a:rPr>
                      <m:t>𝑥</m:t>
                    </m:r>
                    <m:r>
                      <a:rPr lang="en-GB" b="0" i="1" smtClean="0">
                        <a:latin typeface="Cambria Math" panose="02040503050406030204" pitchFamily="18" charset="0"/>
                        <a:ea typeface="Cambria Math" panose="02040503050406030204" pitchFamily="18" charset="0"/>
                      </a:rPr>
                      <m:t>&lt;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𝑋</m:t>
                        </m:r>
                      </m:e>
                      <m:sub>
                        <m:r>
                          <a:rPr lang="en-GB" b="0" i="1" smtClean="0">
                            <a:latin typeface="Cambria Math" panose="02040503050406030204" pitchFamily="18" charset="0"/>
                            <a:ea typeface="Cambria Math" panose="02040503050406030204" pitchFamily="18" charset="0"/>
                          </a:rPr>
                          <m:t>𝑘</m:t>
                        </m:r>
                        <m:r>
                          <a:rPr lang="en-GB" b="0" i="1" smtClean="0">
                            <a:latin typeface="Cambria Math" panose="02040503050406030204" pitchFamily="18" charset="0"/>
                            <a:ea typeface="Cambria Math" panose="02040503050406030204" pitchFamily="18" charset="0"/>
                          </a:rPr>
                          <m:t>+1</m:t>
                        </m:r>
                      </m:sub>
                    </m:sSub>
                  </m:oMath>
                </a14:m>
                <a:r>
                  <a:rPr lang="en-GB" dirty="0"/>
                  <a:t>, </a:t>
                </a:r>
                <a:r>
                  <a:rPr lang="en-GB" i="1" dirty="0"/>
                  <a:t>i.e. </a:t>
                </a:r>
                <a:r>
                  <a:rPr lang="en-GB" dirty="0"/>
                  <a:t>speed limit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𝑈</m:t>
                        </m:r>
                      </m:e>
                      <m:sub>
                        <m:r>
                          <a:rPr lang="en-GB" b="0" i="1" smtClean="0">
                            <a:latin typeface="Cambria Math" panose="02040503050406030204" pitchFamily="18" charset="0"/>
                          </a:rPr>
                          <m:t>𝑘</m:t>
                        </m:r>
                      </m:sub>
                    </m:sSub>
                  </m:oMath>
                </a14:m>
                <a:r>
                  <a:rPr lang="en-GB" dirty="0"/>
                  <a:t> applies.</a:t>
                </a:r>
              </a:p>
              <a:p>
                <a:r>
                  <a:rPr lang="en-GB" dirty="0"/>
                  <a:t>Distance to next speed limit is </a:t>
                </a:r>
                <a14:m>
                  <m:oMath xmlns:m="http://schemas.openxmlformats.org/officeDocument/2006/math">
                    <m:sSub>
                      <m:sSubPr>
                        <m:ctrlPr>
                          <a:rPr lang="en-GB" i="1" smtClean="0">
                            <a:latin typeface="Cambria Math" panose="02040503050406030204" pitchFamily="18" charset="0"/>
                          </a:rPr>
                        </m:ctrlPr>
                      </m:sSubPr>
                      <m:e>
                        <m:sSub>
                          <m:sSubPr>
                            <m:ctrlPr>
                              <a:rPr lang="en-GB"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𝑘</m:t>
                            </m:r>
                          </m:sub>
                        </m:sSub>
                        <m:r>
                          <a:rPr lang="en-GB" b="0" i="1" smtClean="0">
                            <a:latin typeface="Cambria Math" panose="02040503050406030204" pitchFamily="18" charset="0"/>
                          </a:rPr>
                          <m:t>=</m:t>
                        </m:r>
                        <m:r>
                          <a:rPr lang="en-GB" b="0" i="1" smtClean="0">
                            <a:latin typeface="Cambria Math" panose="02040503050406030204" pitchFamily="18" charset="0"/>
                          </a:rPr>
                          <m:t>𝑋</m:t>
                        </m:r>
                      </m:e>
                      <m:sub>
                        <m:r>
                          <a:rPr lang="en-GB" b="0" i="1" smtClean="0">
                            <a:latin typeface="Cambria Math" panose="02040503050406030204" pitchFamily="18" charset="0"/>
                          </a:rPr>
                          <m:t>𝑘</m:t>
                        </m:r>
                        <m:r>
                          <a:rPr lang="en-GB" b="0" i="1" smtClean="0">
                            <a:latin typeface="Cambria Math" panose="02040503050406030204" pitchFamily="18" charset="0"/>
                          </a:rPr>
                          <m:t>+1</m:t>
                        </m:r>
                      </m:sub>
                    </m:sSub>
                    <m:r>
                      <a:rPr lang="en-GB" b="0" i="1" smtClean="0">
                        <a:latin typeface="Cambria Math" panose="02040503050406030204" pitchFamily="18" charset="0"/>
                      </a:rPr>
                      <m:t>−</m:t>
                    </m:r>
                    <m:r>
                      <a:rPr lang="en-GB" b="0" i="1" smtClean="0">
                        <a:latin typeface="Cambria Math" panose="02040503050406030204" pitchFamily="18" charset="0"/>
                      </a:rPr>
                      <m:t>𝑥</m:t>
                    </m:r>
                    <m:r>
                      <a:rPr lang="en-GB" b="0" i="1" smtClean="0">
                        <a:latin typeface="Cambria Math" panose="02040503050406030204" pitchFamily="18" charset="0"/>
                      </a:rPr>
                      <m:t>. </m:t>
                    </m:r>
                  </m:oMath>
                </a14:m>
                <a:endParaRPr lang="en-GB" b="0" dirty="0"/>
              </a:p>
              <a:p>
                <a:r>
                  <a:rPr lang="en-GB" dirty="0"/>
                  <a:t>If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𝑦</m:t>
                        </m:r>
                      </m:e>
                      <m:sub>
                        <m:r>
                          <a:rPr lang="en-GB" b="0" i="1" smtClean="0">
                            <a:latin typeface="Cambria Math" panose="02040503050406030204" pitchFamily="18" charset="0"/>
                          </a:rPr>
                          <m:t>𝑘</m:t>
                        </m:r>
                      </m:sub>
                    </m:sSub>
                    <m:r>
                      <a:rPr lang="en-GB" b="0" i="1" smtClean="0">
                        <a:latin typeface="Cambria Math" panose="02040503050406030204" pitchFamily="18" charset="0"/>
                      </a:rPr>
                      <m:t>&gt;</m:t>
                    </m:r>
                    <m:r>
                      <a:rPr lang="en-GB" b="0" i="1" smtClean="0">
                        <a:latin typeface="Cambria Math" panose="02040503050406030204" pitchFamily="18" charset="0"/>
                      </a:rPr>
                      <m:t>𝑠</m:t>
                    </m:r>
                  </m:oMath>
                </a14:m>
                <a:r>
                  <a:rPr lang="en-GB" dirty="0"/>
                  <a:t> (above safe distance) then </a:t>
                </a:r>
              </a:p>
              <a:p>
                <a:pPr lvl="1"/>
                <a:r>
                  <a:rPr lang="en-GB" dirty="0"/>
                  <a:t>If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i="1" smtClean="0">
                        <a:latin typeface="Cambria Math" panose="02040503050406030204" pitchFamily="18" charset="0"/>
                        <a:ea typeface="Cambria Math" panose="02040503050406030204" pitchFamily="18" charset="0"/>
                      </a:rPr>
                      <m:t>&lt;</m:t>
                    </m:r>
                    <m:sSub>
                      <m:sSubPr>
                        <m:ctrlPr>
                          <a:rPr lang="en-GB"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𝑈</m:t>
                        </m:r>
                      </m:e>
                      <m:sub>
                        <m:r>
                          <a:rPr lang="en-GB" b="0" i="1" smtClean="0">
                            <a:latin typeface="Cambria Math" panose="02040503050406030204" pitchFamily="18" charset="0"/>
                            <a:ea typeface="Cambria Math" panose="02040503050406030204" pitchFamily="18" charset="0"/>
                          </a:rPr>
                          <m:t>𝑘</m:t>
                        </m:r>
                      </m:sub>
                    </m:sSub>
                  </m:oMath>
                </a14:m>
                <a:r>
                  <a:rPr lang="en-GB" dirty="0"/>
                  <a:t> then</a:t>
                </a:r>
              </a:p>
              <a:p>
                <a:pPr lvl="2"/>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r>
                      <a:rPr lang="en-GB" b="0" i="1" smtClean="0">
                        <a:latin typeface="Cambria Math" panose="02040503050406030204" pitchFamily="18" charset="0"/>
                      </a:rPr>
                      <m:t>𝑎</m:t>
                    </m:r>
                    <m:r>
                      <a:rPr lang="en-GB" b="0" i="1" smtClean="0">
                        <a:latin typeface="Cambria Math" panose="02040503050406030204" pitchFamily="18" charset="0"/>
                      </a:rPr>
                      <m:t>&gt;0</m:t>
                    </m:r>
                  </m:oMath>
                </a14:m>
                <a:r>
                  <a:rPr lang="en-GB" dirty="0"/>
                  <a:t> accelerate</a:t>
                </a:r>
              </a:p>
              <a:p>
                <a:pPr lvl="1"/>
                <a:r>
                  <a:rPr lang="en-GB" dirty="0"/>
                  <a:t>Else (</a:t>
                </a:r>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𝑈</m:t>
                        </m:r>
                      </m:e>
                      <m:sub>
                        <m:r>
                          <a:rPr lang="en-GB" b="0" i="1" smtClean="0">
                            <a:latin typeface="Cambria Math" panose="02040503050406030204" pitchFamily="18" charset="0"/>
                          </a:rPr>
                          <m:t>𝑘</m:t>
                        </m:r>
                      </m:sub>
                    </m:sSub>
                    <m:r>
                      <a:rPr lang="en-GB" b="0" i="1" smtClean="0">
                        <a:latin typeface="Cambria Math" panose="02040503050406030204" pitchFamily="18" charset="0"/>
                      </a:rPr>
                      <m:t>)</m:t>
                    </m:r>
                  </m:oMath>
                </a14:m>
                <a:endParaRPr lang="en-GB" dirty="0"/>
              </a:p>
              <a:p>
                <a:pPr lvl="2"/>
                <a14:m>
                  <m:oMath xmlns:m="http://schemas.openxmlformats.org/officeDocument/2006/math">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r>
                      <a:rPr lang="en-GB" b="0" i="1" smtClean="0">
                        <a:latin typeface="Cambria Math" panose="02040503050406030204" pitchFamily="18" charset="0"/>
                      </a:rPr>
                      <m:t>=0</m:t>
                    </m:r>
                  </m:oMath>
                </a14:m>
                <a:r>
                  <a:rPr lang="en-GB" b="0" dirty="0"/>
                  <a:t> stay at speed limit</a:t>
                </a:r>
              </a:p>
              <a:p>
                <a:pPr lvl="1"/>
                <a:r>
                  <a:rPr lang="en-GB" dirty="0"/>
                  <a:t>End If</a:t>
                </a:r>
              </a:p>
              <a:p>
                <a:pPr marL="0" indent="0">
                  <a:buNone/>
                </a:pPr>
                <a:endParaRPr lang="en-GB" b="0" dirty="0"/>
              </a:p>
              <a:p>
                <a:pPr lvl="2"/>
                <a:endParaRPr lang="en-GB" dirty="0"/>
              </a:p>
            </p:txBody>
          </p:sp>
        </mc:Choice>
        <mc:Fallback xmlns="">
          <p:sp>
            <p:nvSpPr>
              <p:cNvPr id="3" name="Content Placeholder 2">
                <a:extLst>
                  <a:ext uri="{FF2B5EF4-FFF2-40B4-BE49-F238E27FC236}">
                    <a16:creationId xmlns:a16="http://schemas.microsoft.com/office/drawing/2014/main" id="{1E22BF62-1E0A-45C1-B843-AC010383C96D}"/>
                  </a:ext>
                </a:extLst>
              </p:cNvPr>
              <p:cNvSpPr>
                <a:spLocks noGrp="1" noRot="1" noChangeAspect="1" noMove="1" noResize="1" noEditPoints="1" noAdjustHandles="1" noChangeArrowheads="1" noChangeShapeType="1" noTextEdit="1"/>
              </p:cNvSpPr>
              <p:nvPr>
                <p:ph idx="1"/>
              </p:nvPr>
            </p:nvSpPr>
            <p:spPr>
              <a:xfrm>
                <a:off x="838200" y="1842987"/>
                <a:ext cx="10515600" cy="4351338"/>
              </a:xfrm>
              <a:blipFill>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16334262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24DA2A-659D-4A86-8ADD-C7E3CD56059F}"/>
              </a:ext>
            </a:extLst>
          </p:cNvPr>
          <p:cNvSpPr>
            <a:spLocks noGrp="1"/>
          </p:cNvSpPr>
          <p:nvPr>
            <p:ph type="title"/>
          </p:nvPr>
        </p:nvSpPr>
        <p:spPr/>
        <p:txBody>
          <a:bodyPr/>
          <a:lstStyle/>
          <a:p>
            <a:r>
              <a:rPr lang="en-GB" dirty="0"/>
              <a:t>Traffic Modelling - 4</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2670D495-39C0-4EF8-BBBF-8B435E9E2709}"/>
                  </a:ext>
                </a:extLst>
              </p:cNvPr>
              <p:cNvSpPr>
                <a:spLocks noGrp="1"/>
              </p:cNvSpPr>
              <p:nvPr>
                <p:ph idx="1"/>
              </p:nvPr>
            </p:nvSpPr>
            <p:spPr/>
            <p:txBody>
              <a:bodyPr>
                <a:normAutofit lnSpcReduction="10000"/>
              </a:bodyPr>
              <a:lstStyle/>
              <a:p>
                <a:r>
                  <a:rPr lang="en-GB" dirty="0"/>
                  <a:t>Else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𝑘</m:t>
                        </m:r>
                      </m:sub>
                    </m:s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𝑠</m:t>
                    </m:r>
                    <m:r>
                      <a:rPr lang="en-GB" i="1">
                        <a:latin typeface="Cambria Math" panose="02040503050406030204" pitchFamily="18" charset="0"/>
                        <a:ea typeface="Cambria Math" panose="02040503050406030204" pitchFamily="18" charset="0"/>
                      </a:rPr>
                      <m:t>)</m:t>
                    </m:r>
                  </m:oMath>
                </a14:m>
                <a:r>
                  <a:rPr lang="en-GB" dirty="0"/>
                  <a:t> (at or inside safe distance)</a:t>
                </a:r>
              </a:p>
              <a:p>
                <a:pPr lvl="1"/>
                <a:r>
                  <a:rPr lang="en-GB" dirty="0"/>
                  <a:t>If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𝑈</m:t>
                        </m:r>
                      </m:e>
                      <m:sub>
                        <m:r>
                          <a:rPr lang="en-GB" i="1">
                            <a:latin typeface="Cambria Math" panose="02040503050406030204" pitchFamily="18" charset="0"/>
                          </a:rPr>
                          <m:t>𝑘</m:t>
                        </m:r>
                        <m:r>
                          <a:rPr lang="en-GB" i="1">
                            <a:latin typeface="Cambria Math" panose="02040503050406030204" pitchFamily="18" charset="0"/>
                          </a:rPr>
                          <m:t>+1</m:t>
                        </m:r>
                      </m:sub>
                    </m:sSub>
                    <m:r>
                      <a:rPr lang="en-GB" i="1">
                        <a:latin typeface="Cambria Math" panose="02040503050406030204" pitchFamily="18" charset="0"/>
                      </a:rPr>
                      <m:t>&lt;</m:t>
                    </m:r>
                    <m:sSub>
                      <m:sSubPr>
                        <m:ctrlPr>
                          <a:rPr lang="en-GB" i="1">
                            <a:latin typeface="Cambria Math" panose="02040503050406030204" pitchFamily="18" charset="0"/>
                          </a:rPr>
                        </m:ctrlPr>
                      </m:sSubPr>
                      <m:e>
                        <m:r>
                          <a:rPr lang="en-GB" i="1">
                            <a:latin typeface="Cambria Math" panose="02040503050406030204" pitchFamily="18" charset="0"/>
                          </a:rPr>
                          <m:t>𝑈</m:t>
                        </m:r>
                      </m:e>
                      <m:sub>
                        <m:r>
                          <a:rPr lang="en-GB" i="1">
                            <a:latin typeface="Cambria Math" panose="02040503050406030204" pitchFamily="18" charset="0"/>
                          </a:rPr>
                          <m:t>𝑘</m:t>
                        </m:r>
                      </m:sub>
                    </m:sSub>
                  </m:oMath>
                </a14:m>
                <a:r>
                  <a:rPr lang="en-GB" dirty="0"/>
                  <a:t> (Speed limit decreases</a:t>
                </a:r>
              </a:p>
              <a:p>
                <a:pPr lvl="2"/>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𝑥</m:t>
                        </m:r>
                      </m:e>
                    </m:acc>
                    <m:r>
                      <a:rPr lang="en-GB" i="1">
                        <a:latin typeface="Cambria Math" panose="02040503050406030204" pitchFamily="18" charset="0"/>
                      </a:rPr>
                      <m:t>=</m:t>
                    </m:r>
                    <m:f>
                      <m:fPr>
                        <m:ctrlPr>
                          <a:rPr lang="en-GB" i="1">
                            <a:latin typeface="Cambria Math" panose="02040503050406030204" pitchFamily="18" charset="0"/>
                          </a:rPr>
                        </m:ctrlPr>
                      </m:fPr>
                      <m:num>
                        <m:d>
                          <m:dPr>
                            <m:ctrlPr>
                              <a:rPr lang="en-GB" i="1">
                                <a:latin typeface="Cambria Math" panose="02040503050406030204" pitchFamily="18" charset="0"/>
                              </a:rPr>
                            </m:ctrlPr>
                          </m:dPr>
                          <m:e>
                            <m:sSubSup>
                              <m:sSubSupPr>
                                <m:ctrlPr>
                                  <a:rPr lang="en-GB" i="1">
                                    <a:latin typeface="Cambria Math" panose="02040503050406030204" pitchFamily="18" charset="0"/>
                                  </a:rPr>
                                </m:ctrlPr>
                              </m:sSubSupPr>
                              <m:e>
                                <m:r>
                                  <a:rPr lang="en-GB" i="1">
                                    <a:latin typeface="Cambria Math" panose="02040503050406030204" pitchFamily="18" charset="0"/>
                                  </a:rPr>
                                  <m:t>𝑈</m:t>
                                </m:r>
                              </m:e>
                              <m:sub>
                                <m:r>
                                  <a:rPr lang="en-GB" i="1">
                                    <a:latin typeface="Cambria Math" panose="02040503050406030204" pitchFamily="18" charset="0"/>
                                  </a:rPr>
                                  <m:t>𝑘</m:t>
                                </m:r>
                                <m:r>
                                  <a:rPr lang="en-GB" i="1">
                                    <a:latin typeface="Cambria Math" panose="02040503050406030204" pitchFamily="18" charset="0"/>
                                  </a:rPr>
                                  <m:t>+1</m:t>
                                </m:r>
                              </m:sub>
                              <m:sup>
                                <m:r>
                                  <a:rPr lang="en-GB" i="1">
                                    <a:latin typeface="Cambria Math" panose="02040503050406030204" pitchFamily="18" charset="0"/>
                                  </a:rPr>
                                  <m:t>2</m:t>
                                </m:r>
                              </m:sup>
                            </m:sSubSup>
                            <m:r>
                              <a:rPr lang="en-GB" i="1">
                                <a:latin typeface="Cambria Math" panose="02040503050406030204" pitchFamily="18" charset="0"/>
                              </a:rPr>
                              <m:t>−</m:t>
                            </m:r>
                            <m:sSup>
                              <m:sSupPr>
                                <m:ctrlPr>
                                  <a:rPr lang="en-GB" i="1">
                                    <a:latin typeface="Cambria Math" panose="02040503050406030204" pitchFamily="18" charset="0"/>
                                  </a:rPr>
                                </m:ctrlPr>
                              </m:sSupPr>
                              <m:e>
                                <m:acc>
                                  <m:accPr>
                                    <m:chr m:val="̇"/>
                                    <m:ctrlPr>
                                      <a:rPr lang="en-GB" i="1">
                                        <a:latin typeface="Cambria Math" panose="02040503050406030204" pitchFamily="18" charset="0"/>
                                      </a:rPr>
                                    </m:ctrlPr>
                                  </m:accPr>
                                  <m:e>
                                    <m:r>
                                      <a:rPr lang="en-GB" i="1">
                                        <a:latin typeface="Cambria Math" panose="02040503050406030204" pitchFamily="18" charset="0"/>
                                      </a:rPr>
                                      <m:t>𝑥</m:t>
                                    </m:r>
                                  </m:e>
                                </m:acc>
                              </m:e>
                              <m:sup>
                                <m:r>
                                  <a:rPr lang="en-GB" i="1">
                                    <a:latin typeface="Cambria Math" panose="02040503050406030204" pitchFamily="18" charset="0"/>
                                  </a:rPr>
                                  <m:t>2</m:t>
                                </m:r>
                              </m:sup>
                            </m:sSup>
                          </m:e>
                        </m:d>
                      </m:num>
                      <m:den>
                        <m:r>
                          <a:rPr lang="en-GB" i="1">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𝑦</m:t>
                            </m:r>
                          </m:e>
                          <m:sub>
                            <m:r>
                              <a:rPr lang="en-GB" i="1">
                                <a:latin typeface="Cambria Math" panose="02040503050406030204" pitchFamily="18" charset="0"/>
                              </a:rPr>
                              <m:t>𝑘</m:t>
                            </m:r>
                          </m:sub>
                        </m:sSub>
                      </m:den>
                    </m:f>
                  </m:oMath>
                </a14:m>
                <a:r>
                  <a:rPr lang="en-GB" dirty="0"/>
                  <a:t> will bring speed down to correct speed limit.</a:t>
                </a:r>
              </a:p>
              <a:p>
                <a:pPr lvl="2"/>
                <a:endParaRPr lang="en-GB" dirty="0"/>
              </a:p>
              <a:p>
                <a:pPr lvl="1"/>
                <a:r>
                  <a:rPr lang="en-GB" dirty="0"/>
                  <a:t>Else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𝑈</m:t>
                        </m:r>
                      </m:e>
                      <m:sub>
                        <m:r>
                          <a:rPr lang="en-GB" i="1">
                            <a:latin typeface="Cambria Math" panose="02040503050406030204" pitchFamily="18" charset="0"/>
                          </a:rPr>
                          <m:t>𝑘</m:t>
                        </m:r>
                        <m:r>
                          <a:rPr lang="en-GB" i="1">
                            <a:latin typeface="Cambria Math" panose="02040503050406030204" pitchFamily="18" charset="0"/>
                          </a:rPr>
                          <m:t>+1</m:t>
                        </m:r>
                      </m:sub>
                    </m:sSub>
                    <m:r>
                      <a:rPr lang="en-GB" b="0" i="1" smtClean="0">
                        <a:latin typeface="Cambria Math" panose="02040503050406030204" pitchFamily="18" charset="0"/>
                      </a:rPr>
                      <m:t>&gt;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𝑈</m:t>
                        </m:r>
                      </m:e>
                      <m:sub>
                        <m:r>
                          <a:rPr lang="en-GB" i="1">
                            <a:latin typeface="Cambria Math" panose="02040503050406030204" pitchFamily="18" charset="0"/>
                            <a:ea typeface="Cambria Math" panose="02040503050406030204" pitchFamily="18" charset="0"/>
                          </a:rPr>
                          <m:t>𝑘</m:t>
                        </m:r>
                      </m:sub>
                    </m:sSub>
                  </m:oMath>
                </a14:m>
                <a:r>
                  <a:rPr lang="en-GB" dirty="0"/>
                  <a:t>) (Speed limit increases)</a:t>
                </a:r>
              </a:p>
              <a:p>
                <a:pPr lvl="2"/>
                <a:r>
                  <a:rPr lang="en-GB" dirty="0"/>
                  <a:t>If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𝑥</m:t>
                        </m:r>
                      </m:e>
                    </m:acc>
                    <m:r>
                      <a:rPr lang="en-GB" i="1">
                        <a:latin typeface="Cambria Math" panose="02040503050406030204" pitchFamily="18" charset="0"/>
                        <a:ea typeface="Cambria Math" panose="02040503050406030204" pitchFamily="18" charset="0"/>
                      </a:rPr>
                      <m:t>&lt;</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𝑈</m:t>
                        </m:r>
                      </m:e>
                      <m:sub>
                        <m:r>
                          <a:rPr lang="en-GB" i="1">
                            <a:latin typeface="Cambria Math" panose="02040503050406030204" pitchFamily="18" charset="0"/>
                            <a:ea typeface="Cambria Math" panose="02040503050406030204" pitchFamily="18" charset="0"/>
                          </a:rPr>
                          <m:t>𝑘</m:t>
                        </m:r>
                      </m:sub>
                    </m:sSub>
                  </m:oMath>
                </a14:m>
                <a:r>
                  <a:rPr lang="en-GB" dirty="0"/>
                  <a:t> then</a:t>
                </a:r>
              </a:p>
              <a:p>
                <a:pPr lvl="3"/>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𝑥</m:t>
                        </m:r>
                      </m:e>
                    </m:acc>
                    <m:r>
                      <a:rPr lang="en-GB" i="1">
                        <a:latin typeface="Cambria Math" panose="02040503050406030204" pitchFamily="18" charset="0"/>
                      </a:rPr>
                      <m:t>=</m:t>
                    </m:r>
                    <m:r>
                      <a:rPr lang="en-GB" i="1">
                        <a:latin typeface="Cambria Math" panose="02040503050406030204" pitchFamily="18" charset="0"/>
                      </a:rPr>
                      <m:t>𝑎</m:t>
                    </m:r>
                    <m:r>
                      <a:rPr lang="en-GB" i="1">
                        <a:latin typeface="Cambria Math" panose="02040503050406030204" pitchFamily="18" charset="0"/>
                      </a:rPr>
                      <m:t>&gt;0</m:t>
                    </m:r>
                  </m:oMath>
                </a14:m>
                <a:r>
                  <a:rPr lang="en-GB" dirty="0"/>
                  <a:t> accelerates</a:t>
                </a:r>
              </a:p>
              <a:p>
                <a:pPr lvl="2"/>
                <a:r>
                  <a:rPr lang="en-GB" dirty="0"/>
                  <a:t>Else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𝑥</m:t>
                        </m:r>
                      </m:e>
                    </m:acc>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𝑈</m:t>
                        </m:r>
                      </m:e>
                      <m:sub>
                        <m:r>
                          <a:rPr lang="en-GB" i="1">
                            <a:latin typeface="Cambria Math" panose="02040503050406030204" pitchFamily="18" charset="0"/>
                          </a:rPr>
                          <m:t>𝑘</m:t>
                        </m:r>
                      </m:sub>
                    </m:sSub>
                    <m:r>
                      <a:rPr lang="en-GB" i="1">
                        <a:latin typeface="Cambria Math" panose="02040503050406030204" pitchFamily="18" charset="0"/>
                      </a:rPr>
                      <m:t>)</m:t>
                    </m:r>
                  </m:oMath>
                </a14:m>
                <a:endParaRPr lang="en-GB" dirty="0"/>
              </a:p>
              <a:p>
                <a:pPr lvl="3"/>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𝑥</m:t>
                        </m:r>
                      </m:e>
                    </m:acc>
                    <m:r>
                      <a:rPr lang="en-GB" i="1">
                        <a:latin typeface="Cambria Math" panose="02040503050406030204" pitchFamily="18" charset="0"/>
                      </a:rPr>
                      <m:t>=0</m:t>
                    </m:r>
                  </m:oMath>
                </a14:m>
                <a:r>
                  <a:rPr lang="en-GB" dirty="0"/>
                  <a:t> travels at speed limit until higher limit reached</a:t>
                </a:r>
              </a:p>
              <a:p>
                <a:pPr lvl="1"/>
                <a:r>
                  <a:rPr lang="en-GB" dirty="0"/>
                  <a:t>End If</a:t>
                </a:r>
              </a:p>
              <a:p>
                <a:pPr lvl="2"/>
                <a:endParaRPr lang="en-GB" dirty="0"/>
              </a:p>
              <a:p>
                <a:r>
                  <a:rPr lang="en-GB" dirty="0"/>
                  <a:t>End If</a:t>
                </a:r>
              </a:p>
              <a:p>
                <a:endParaRPr lang="en-GB" dirty="0"/>
              </a:p>
            </p:txBody>
          </p:sp>
        </mc:Choice>
        <mc:Fallback xmlns="">
          <p:sp>
            <p:nvSpPr>
              <p:cNvPr id="3" name="Content Placeholder 2">
                <a:extLst>
                  <a:ext uri="{FF2B5EF4-FFF2-40B4-BE49-F238E27FC236}">
                    <a16:creationId xmlns:a16="http://schemas.microsoft.com/office/drawing/2014/main" id="{2670D495-39C0-4EF8-BBBF-8B435E9E2709}"/>
                  </a:ext>
                </a:extLst>
              </p:cNvPr>
              <p:cNvSpPr>
                <a:spLocks noGrp="1" noRot="1" noChangeAspect="1" noMove="1" noResize="1" noEditPoints="1" noAdjustHandles="1" noChangeArrowheads="1" noChangeShapeType="1" noTextEdit="1"/>
              </p:cNvSpPr>
              <p:nvPr>
                <p:ph idx="1"/>
              </p:nvPr>
            </p:nvSpPr>
            <p:spPr>
              <a:blipFill>
                <a:blip r:embed="rId2"/>
                <a:stretch>
                  <a:fillRect l="-1043" t="-3081" b="-1961"/>
                </a:stretch>
              </a:blipFill>
            </p:spPr>
            <p:txBody>
              <a:bodyPr/>
              <a:lstStyle/>
              <a:p>
                <a:r>
                  <a:rPr lang="en-GB">
                    <a:noFill/>
                  </a:rPr>
                  <a:t> </a:t>
                </a:r>
              </a:p>
            </p:txBody>
          </p:sp>
        </mc:Fallback>
      </mc:AlternateContent>
    </p:spTree>
    <p:extLst>
      <p:ext uri="{BB962C8B-B14F-4D97-AF65-F5344CB8AC3E}">
        <p14:creationId xmlns:p14="http://schemas.microsoft.com/office/powerpoint/2010/main" val="2714327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95ADCD-D5F1-4BAB-BF15-39F6D50CCE75}"/>
              </a:ext>
            </a:extLst>
          </p:cNvPr>
          <p:cNvSpPr>
            <a:spLocks noGrp="1"/>
          </p:cNvSpPr>
          <p:nvPr>
            <p:ph type="title"/>
          </p:nvPr>
        </p:nvSpPr>
        <p:spPr/>
        <p:txBody>
          <a:bodyPr/>
          <a:lstStyle/>
          <a:p>
            <a:r>
              <a:rPr lang="en-GB" dirty="0"/>
              <a:t>Traffic Modelling  - 5 : Issues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DF1DAE9D-C97C-4AB6-A3A4-162CDA564142}"/>
                  </a:ext>
                </a:extLst>
              </p:cNvPr>
              <p:cNvSpPr>
                <a:spLocks noGrp="1"/>
              </p:cNvSpPr>
              <p:nvPr>
                <p:ph idx="1"/>
              </p:nvPr>
            </p:nvSpPr>
            <p:spPr/>
            <p:txBody>
              <a:bodyPr>
                <a:normAutofit fontScale="92500" lnSpcReduction="10000"/>
              </a:bodyPr>
              <a:lstStyle/>
              <a:p>
                <a:r>
                  <a:rPr lang="en-GB" dirty="0"/>
                  <a:t>Huge simplifications even for one car.</a:t>
                </a:r>
              </a:p>
              <a:p>
                <a:r>
                  <a:rPr lang="en-GB" dirty="0"/>
                  <a:t>Factors missed: weather, driver error, </a:t>
                </a:r>
                <a:r>
                  <a:rPr lang="en-GB" i="1" dirty="0"/>
                  <a:t>etc.</a:t>
                </a:r>
              </a:p>
              <a:p>
                <a:r>
                  <a:rPr lang="en-GB" dirty="0"/>
                  <a:t>Five ODEs depending on situation, even in this simple model.</a:t>
                </a:r>
              </a:p>
              <a:p>
                <a:r>
                  <a:rPr lang="en-GB" dirty="0"/>
                  <a:t>If integrating numerically with a timestep, the time of an event like reaching a new limit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𝑋</m:t>
                        </m:r>
                      </m:e>
                      <m:sub>
                        <m:r>
                          <a:rPr lang="en-GB" b="0" i="1" smtClean="0">
                            <a:latin typeface="Cambria Math" panose="02040503050406030204" pitchFamily="18" charset="0"/>
                          </a:rPr>
                          <m:t>𝑘</m:t>
                        </m:r>
                      </m:sub>
                    </m:sSub>
                  </m:oMath>
                </a14:m>
                <a:r>
                  <a:rPr lang="en-GB" dirty="0"/>
                  <a:t> may not and in general will not coincide with one of the times of the simulation.</a:t>
                </a:r>
              </a:p>
              <a:p>
                <a:r>
                  <a:rPr lang="en-GB" dirty="0"/>
                  <a:t>Usually solved to a good approximation by linear interpolation if the timesteps are small enough.</a:t>
                </a:r>
              </a:p>
              <a:p>
                <a:r>
                  <a:rPr lang="en-GB" dirty="0"/>
                  <a:t>Event based simulations sometimes used. Could possibly be done for simple constant accelerations but not so easily where there is dependence on speed or other variables, or when extra cars are added.</a:t>
                </a:r>
              </a:p>
            </p:txBody>
          </p:sp>
        </mc:Choice>
        <mc:Fallback xmlns="">
          <p:sp>
            <p:nvSpPr>
              <p:cNvPr id="3" name="Content Placeholder 2">
                <a:extLst>
                  <a:ext uri="{FF2B5EF4-FFF2-40B4-BE49-F238E27FC236}">
                    <a16:creationId xmlns:a16="http://schemas.microsoft.com/office/drawing/2014/main" id="{DF1DAE9D-C97C-4AB6-A3A4-162CDA564142}"/>
                  </a:ext>
                </a:extLst>
              </p:cNvPr>
              <p:cNvSpPr>
                <a:spLocks noGrp="1" noRot="1" noChangeAspect="1" noMove="1" noResize="1" noEditPoints="1" noAdjustHandles="1" noChangeArrowheads="1" noChangeShapeType="1" noTextEdit="1"/>
              </p:cNvSpPr>
              <p:nvPr>
                <p:ph idx="1"/>
              </p:nvPr>
            </p:nvSpPr>
            <p:spPr>
              <a:blipFill>
                <a:blip r:embed="rId2"/>
                <a:stretch>
                  <a:fillRect l="-928" t="-2801" r="-348" b="-700"/>
                </a:stretch>
              </a:blipFill>
            </p:spPr>
            <p:txBody>
              <a:bodyPr/>
              <a:lstStyle/>
              <a:p>
                <a:r>
                  <a:rPr lang="en-GB">
                    <a:noFill/>
                  </a:rPr>
                  <a:t> </a:t>
                </a:r>
              </a:p>
            </p:txBody>
          </p:sp>
        </mc:Fallback>
      </mc:AlternateContent>
    </p:spTree>
    <p:extLst>
      <p:ext uri="{BB962C8B-B14F-4D97-AF65-F5344CB8AC3E}">
        <p14:creationId xmlns:p14="http://schemas.microsoft.com/office/powerpoint/2010/main" val="34311311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AF0E85-3638-48CB-8FCD-1023586EF1D1}"/>
              </a:ext>
            </a:extLst>
          </p:cNvPr>
          <p:cNvSpPr>
            <a:spLocks noGrp="1"/>
          </p:cNvSpPr>
          <p:nvPr>
            <p:ph type="title"/>
          </p:nvPr>
        </p:nvSpPr>
        <p:spPr/>
        <p:txBody>
          <a:bodyPr/>
          <a:lstStyle/>
          <a:p>
            <a:r>
              <a:rPr lang="en-GB" dirty="0"/>
              <a:t>Staff Modelling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7691999E-871D-4FAC-A515-4C7A12DF50AD}"/>
                  </a:ext>
                </a:extLst>
              </p:cNvPr>
              <p:cNvSpPr>
                <a:spLocks noGrp="1"/>
              </p:cNvSpPr>
              <p:nvPr>
                <p:ph idx="1"/>
              </p:nvPr>
            </p:nvSpPr>
            <p:spPr/>
            <p:txBody>
              <a:bodyPr/>
              <a:lstStyle/>
              <a:p>
                <a:r>
                  <a:rPr lang="en-GB" dirty="0"/>
                  <a:t>Consider a two-tier company, with managers at the upper grade and workers at the lower grade.</a:t>
                </a:r>
              </a:p>
              <a:p>
                <a:r>
                  <a:rPr lang="en-GB" dirty="0"/>
                  <a:t>We suppose the company is large enough to allow modelling staff levels with ODEs. These days part-time work means fractions of people are not meaningless! </a:t>
                </a:r>
              </a:p>
              <a:p>
                <a:r>
                  <a:rPr lang="en-GB" dirty="0"/>
                  <a:t>Let there be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oMath>
                </a14:m>
                <a:r>
                  <a:rPr lang="en-GB" dirty="0"/>
                  <a:t> workers and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oMath>
                </a14:m>
                <a:r>
                  <a:rPr lang="en-GB" dirty="0"/>
                  <a:t> managers.</a:t>
                </a:r>
              </a:p>
              <a:p>
                <a:r>
                  <a:rPr lang="en-GB" dirty="0"/>
                  <a:t>The company recruits staff, loses staff to other careers and retirement, promotes from grade 1 to grade 2, sacks staff at both grades, and demotes staff from grade 2 to grade 1.</a:t>
                </a:r>
              </a:p>
            </p:txBody>
          </p:sp>
        </mc:Choice>
        <mc:Fallback xmlns="">
          <p:sp>
            <p:nvSpPr>
              <p:cNvPr id="3" name="Content Placeholder 2">
                <a:extLst>
                  <a:ext uri="{FF2B5EF4-FFF2-40B4-BE49-F238E27FC236}">
                    <a16:creationId xmlns:a16="http://schemas.microsoft.com/office/drawing/2014/main" id="{7691999E-871D-4FAC-A515-4C7A12DF50AD}"/>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GB">
                    <a:noFill/>
                  </a:rPr>
                  <a:t> </a:t>
                </a:r>
              </a:p>
            </p:txBody>
          </p:sp>
        </mc:Fallback>
      </mc:AlternateContent>
    </p:spTree>
    <p:extLst>
      <p:ext uri="{BB962C8B-B14F-4D97-AF65-F5344CB8AC3E}">
        <p14:creationId xmlns:p14="http://schemas.microsoft.com/office/powerpoint/2010/main" val="2737965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C3C5B-BDFA-4636-B063-B0E4C6B6C92B}"/>
              </a:ext>
            </a:extLst>
          </p:cNvPr>
          <p:cNvSpPr>
            <a:spLocks noGrp="1"/>
          </p:cNvSpPr>
          <p:nvPr>
            <p:ph type="title"/>
          </p:nvPr>
        </p:nvSpPr>
        <p:spPr/>
        <p:txBody>
          <a:bodyPr/>
          <a:lstStyle/>
          <a:p>
            <a:r>
              <a:rPr lang="en-GB" dirty="0"/>
              <a:t>A Possible Staffing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E6C3DC53-F963-4E96-8FB4-292383AECE4C}"/>
                  </a:ext>
                </a:extLst>
              </p:cNvPr>
              <p:cNvSpPr>
                <a:spLocks noGrp="1"/>
              </p:cNvSpPr>
              <p:nvPr>
                <p:ph idx="1"/>
              </p:nvPr>
            </p:nvSpPr>
            <p:spPr>
              <a:xfrm>
                <a:off x="1569087" y="1772133"/>
                <a:ext cx="8855237" cy="839426"/>
              </a:xfrm>
              <a:solidFill>
                <a:schemeClr val="bg1"/>
              </a:solidFill>
            </p:spPr>
            <p:txBody>
              <a:bodyPr>
                <a:noAutofit/>
              </a:bodyPr>
              <a:lstStyle/>
              <a:p>
                <a:pPr marL="0" indent="0">
                  <a:buNone/>
                </a:pPr>
                <a14:m>
                  <m:oMathPara xmlns:m="http://schemas.openxmlformats.org/officeDocument/2006/math">
                    <m:oMathParaPr>
                      <m:jc m:val="centerGroup"/>
                    </m:oMathParaPr>
                    <m:oMath xmlns:m="http://schemas.openxmlformats.org/officeDocument/2006/math">
                      <m:sSub>
                        <m:sSubPr>
                          <m:ctrlPr>
                            <a:rPr lang="en-GB" sz="3600" i="1" smtClean="0">
                              <a:latin typeface="Cambria Math" panose="02040503050406030204" pitchFamily="18" charset="0"/>
                            </a:rPr>
                          </m:ctrlPr>
                        </m:sSubPr>
                        <m:e>
                          <m:acc>
                            <m:accPr>
                              <m:chr m:val="̇"/>
                              <m:ctrlPr>
                                <a:rPr lang="en-GB" sz="3600" i="1" smtClean="0">
                                  <a:latin typeface="Cambria Math" panose="02040503050406030204" pitchFamily="18" charset="0"/>
                                </a:rPr>
                              </m:ctrlPr>
                            </m:accPr>
                            <m:e>
                              <m:r>
                                <a:rPr lang="en-GB" sz="3600" b="0" i="1" smtClean="0">
                                  <a:latin typeface="Cambria Math" panose="02040503050406030204" pitchFamily="18" charset="0"/>
                                </a:rPr>
                                <m:t>𝑥</m:t>
                              </m:r>
                            </m:e>
                          </m:acc>
                        </m:e>
                        <m:sub>
                          <m:r>
                            <a:rPr lang="en-GB" sz="3600" b="0" i="1" smtClean="0">
                              <a:latin typeface="Cambria Math" panose="02040503050406030204" pitchFamily="18" charset="0"/>
                            </a:rPr>
                            <m:t>1</m:t>
                          </m:r>
                        </m:sub>
                      </m:sSub>
                      <m:r>
                        <a:rPr lang="en-GB" sz="3600" b="0" i="0" smtClean="0">
                          <a:latin typeface="Cambria Math" panose="02040503050406030204" pitchFamily="18" charset="0"/>
                        </a:rPr>
                        <m:t>=</m:t>
                      </m:r>
                      <m:sSub>
                        <m:sSubPr>
                          <m:ctrlPr>
                            <a:rPr lang="en-GB" sz="3600" b="0" i="1" smtClean="0">
                              <a:solidFill>
                                <a:srgbClr val="0070C0"/>
                              </a:solidFill>
                              <a:latin typeface="Cambria Math" panose="02040503050406030204" pitchFamily="18" charset="0"/>
                            </a:rPr>
                          </m:ctrlPr>
                        </m:sSubPr>
                        <m:e>
                          <m:r>
                            <a:rPr lang="en-GB" sz="3600" b="0" i="1" smtClean="0">
                              <a:solidFill>
                                <a:srgbClr val="0070C0"/>
                              </a:solidFill>
                              <a:latin typeface="Cambria Math" panose="02040503050406030204" pitchFamily="18" charset="0"/>
                            </a:rPr>
                            <m:t>𝑟</m:t>
                          </m:r>
                        </m:e>
                        <m:sub>
                          <m:r>
                            <a:rPr lang="en-GB" sz="3600" b="0" i="1" smtClean="0">
                              <a:solidFill>
                                <a:srgbClr val="0070C0"/>
                              </a:solidFill>
                              <a:latin typeface="Cambria Math" panose="02040503050406030204" pitchFamily="18" charset="0"/>
                            </a:rPr>
                            <m:t>1</m:t>
                          </m:r>
                        </m:sub>
                      </m:sSub>
                      <m:sSub>
                        <m:sSubPr>
                          <m:ctrlPr>
                            <a:rPr lang="en-GB" sz="3600" b="0" i="1" smtClean="0">
                              <a:solidFill>
                                <a:srgbClr val="0070C0"/>
                              </a:solidFill>
                              <a:latin typeface="Cambria Math" panose="02040503050406030204" pitchFamily="18" charset="0"/>
                            </a:rPr>
                          </m:ctrlPr>
                        </m:sSubPr>
                        <m:e>
                          <m:r>
                            <a:rPr lang="en-GB" sz="3600" b="0" i="1" smtClean="0">
                              <a:solidFill>
                                <a:srgbClr val="0070C0"/>
                              </a:solidFill>
                              <a:latin typeface="Cambria Math" panose="02040503050406030204" pitchFamily="18" charset="0"/>
                            </a:rPr>
                            <m:t>𝑥</m:t>
                          </m:r>
                        </m:e>
                        <m:sub>
                          <m:r>
                            <a:rPr lang="en-GB" sz="3600" b="0" i="1" smtClean="0">
                              <a:solidFill>
                                <a:srgbClr val="0070C0"/>
                              </a:solidFill>
                              <a:latin typeface="Cambria Math" panose="02040503050406030204" pitchFamily="18" charset="0"/>
                            </a:rPr>
                            <m:t>1</m:t>
                          </m:r>
                        </m:sub>
                      </m:sSub>
                      <m:r>
                        <a:rPr lang="en-GB" sz="3600" b="0" i="1" smtClean="0">
                          <a:solidFill>
                            <a:srgbClr val="FF0000"/>
                          </a:solidFill>
                          <a:latin typeface="Cambria Math" panose="02040503050406030204" pitchFamily="18" charset="0"/>
                        </a:rPr>
                        <m:t>−</m:t>
                      </m:r>
                      <m:sSub>
                        <m:sSubPr>
                          <m:ctrlPr>
                            <a:rPr lang="en-GB" sz="3600" b="0" i="1" smtClean="0">
                              <a:solidFill>
                                <a:srgbClr val="FF0000"/>
                              </a:solidFill>
                              <a:latin typeface="Cambria Math" panose="02040503050406030204" pitchFamily="18" charset="0"/>
                            </a:rPr>
                          </m:ctrlPr>
                        </m:sSubPr>
                        <m:e>
                          <m:r>
                            <a:rPr lang="en-GB" sz="3600" b="0" i="1" smtClean="0">
                              <a:solidFill>
                                <a:srgbClr val="FF0000"/>
                              </a:solidFill>
                              <a:latin typeface="Cambria Math" panose="02040503050406030204" pitchFamily="18" charset="0"/>
                            </a:rPr>
                            <m:t>𝑙</m:t>
                          </m:r>
                        </m:e>
                        <m:sub>
                          <m:r>
                            <a:rPr lang="en-GB" sz="3600" b="0" i="1" smtClean="0">
                              <a:solidFill>
                                <a:srgbClr val="FF0000"/>
                              </a:solidFill>
                              <a:latin typeface="Cambria Math" panose="02040503050406030204" pitchFamily="18" charset="0"/>
                            </a:rPr>
                            <m:t>1</m:t>
                          </m:r>
                        </m:sub>
                      </m:sSub>
                      <m:sSub>
                        <m:sSubPr>
                          <m:ctrlPr>
                            <a:rPr lang="en-GB" sz="3600" b="0" i="1" smtClean="0">
                              <a:solidFill>
                                <a:srgbClr val="FF0000"/>
                              </a:solidFill>
                              <a:latin typeface="Cambria Math" panose="02040503050406030204" pitchFamily="18" charset="0"/>
                            </a:rPr>
                          </m:ctrlPr>
                        </m:sSubPr>
                        <m:e>
                          <m:r>
                            <a:rPr lang="en-GB" sz="3600" b="0" i="1" smtClean="0">
                              <a:solidFill>
                                <a:srgbClr val="FF0000"/>
                              </a:solidFill>
                              <a:latin typeface="Cambria Math" panose="02040503050406030204" pitchFamily="18" charset="0"/>
                            </a:rPr>
                            <m:t>𝑥</m:t>
                          </m:r>
                        </m:e>
                        <m:sub>
                          <m:r>
                            <a:rPr lang="en-GB" sz="3600" b="0" i="1" smtClean="0">
                              <a:solidFill>
                                <a:srgbClr val="FF0000"/>
                              </a:solidFill>
                              <a:latin typeface="Cambria Math" panose="02040503050406030204" pitchFamily="18" charset="0"/>
                            </a:rPr>
                            <m:t>1</m:t>
                          </m:r>
                        </m:sub>
                      </m:sSub>
                      <m:r>
                        <a:rPr lang="en-GB" sz="3600" b="0" i="1" smtClean="0">
                          <a:solidFill>
                            <a:srgbClr val="7030A0"/>
                          </a:solidFill>
                          <a:latin typeface="Cambria Math" panose="02040503050406030204" pitchFamily="18" charset="0"/>
                        </a:rPr>
                        <m:t>−</m:t>
                      </m:r>
                      <m:sSub>
                        <m:sSubPr>
                          <m:ctrlPr>
                            <a:rPr lang="en-GB" sz="3600" b="0" i="1" smtClean="0">
                              <a:solidFill>
                                <a:srgbClr val="7030A0"/>
                              </a:solidFill>
                              <a:latin typeface="Cambria Math" panose="02040503050406030204" pitchFamily="18" charset="0"/>
                            </a:rPr>
                          </m:ctrlPr>
                        </m:sSubPr>
                        <m:e>
                          <m:r>
                            <a:rPr lang="en-GB" sz="3600" b="0" i="1" smtClean="0">
                              <a:solidFill>
                                <a:srgbClr val="7030A0"/>
                              </a:solidFill>
                              <a:latin typeface="Cambria Math" panose="02040503050406030204" pitchFamily="18" charset="0"/>
                            </a:rPr>
                            <m:t>𝑝</m:t>
                          </m:r>
                        </m:e>
                        <m:sub>
                          <m:r>
                            <a:rPr lang="en-GB" sz="3600" b="0" i="1" smtClean="0">
                              <a:solidFill>
                                <a:srgbClr val="7030A0"/>
                              </a:solidFill>
                              <a:latin typeface="Cambria Math" panose="02040503050406030204" pitchFamily="18" charset="0"/>
                            </a:rPr>
                            <m:t>1</m:t>
                          </m:r>
                        </m:sub>
                      </m:sSub>
                      <m:sSub>
                        <m:sSubPr>
                          <m:ctrlPr>
                            <a:rPr lang="en-GB" sz="3600" b="0" i="1" smtClean="0">
                              <a:solidFill>
                                <a:srgbClr val="7030A0"/>
                              </a:solidFill>
                              <a:latin typeface="Cambria Math" panose="02040503050406030204" pitchFamily="18" charset="0"/>
                            </a:rPr>
                          </m:ctrlPr>
                        </m:sSubPr>
                        <m:e>
                          <m:r>
                            <a:rPr lang="en-GB" sz="3600" b="0" i="1" smtClean="0">
                              <a:solidFill>
                                <a:srgbClr val="7030A0"/>
                              </a:solidFill>
                              <a:latin typeface="Cambria Math" panose="02040503050406030204" pitchFamily="18" charset="0"/>
                            </a:rPr>
                            <m:t>𝑥</m:t>
                          </m:r>
                        </m:e>
                        <m:sub>
                          <m:r>
                            <a:rPr lang="en-GB" sz="3600" b="0" i="1" smtClean="0">
                              <a:solidFill>
                                <a:srgbClr val="7030A0"/>
                              </a:solidFill>
                              <a:latin typeface="Cambria Math" panose="02040503050406030204" pitchFamily="18" charset="0"/>
                            </a:rPr>
                            <m:t>1</m:t>
                          </m:r>
                        </m:sub>
                      </m:sSub>
                      <m:r>
                        <a:rPr lang="en-GB" sz="3600" b="0" i="1" smtClean="0">
                          <a:solidFill>
                            <a:srgbClr val="FF0000"/>
                          </a:solidFill>
                          <a:latin typeface="Cambria Math" panose="02040503050406030204" pitchFamily="18" charset="0"/>
                        </a:rPr>
                        <m:t>−</m:t>
                      </m:r>
                      <m:sSub>
                        <m:sSubPr>
                          <m:ctrlPr>
                            <a:rPr lang="en-GB" sz="3600" b="0" i="1" smtClean="0">
                              <a:solidFill>
                                <a:srgbClr val="FF0000"/>
                              </a:solidFill>
                              <a:latin typeface="Cambria Math" panose="02040503050406030204" pitchFamily="18" charset="0"/>
                            </a:rPr>
                          </m:ctrlPr>
                        </m:sSubPr>
                        <m:e>
                          <m:r>
                            <a:rPr lang="en-GB" sz="3600" b="0" i="1" smtClean="0">
                              <a:solidFill>
                                <a:srgbClr val="FF0000"/>
                              </a:solidFill>
                              <a:latin typeface="Cambria Math" panose="02040503050406030204" pitchFamily="18" charset="0"/>
                            </a:rPr>
                            <m:t>𝑠</m:t>
                          </m:r>
                        </m:e>
                        <m:sub>
                          <m:r>
                            <a:rPr lang="en-GB" sz="3600" b="0" i="1" smtClean="0">
                              <a:solidFill>
                                <a:srgbClr val="FF0000"/>
                              </a:solidFill>
                              <a:latin typeface="Cambria Math" panose="02040503050406030204" pitchFamily="18" charset="0"/>
                            </a:rPr>
                            <m:t>1</m:t>
                          </m:r>
                        </m:sub>
                      </m:sSub>
                      <m:sSub>
                        <m:sSubPr>
                          <m:ctrlPr>
                            <a:rPr lang="en-GB" sz="3600" b="0" i="1" smtClean="0">
                              <a:solidFill>
                                <a:srgbClr val="FF0000"/>
                              </a:solidFill>
                              <a:latin typeface="Cambria Math" panose="02040503050406030204" pitchFamily="18" charset="0"/>
                            </a:rPr>
                          </m:ctrlPr>
                        </m:sSubPr>
                        <m:e>
                          <m:r>
                            <a:rPr lang="en-GB" sz="3600" b="0" i="1" smtClean="0">
                              <a:solidFill>
                                <a:srgbClr val="FF0000"/>
                              </a:solidFill>
                              <a:latin typeface="Cambria Math" panose="02040503050406030204" pitchFamily="18" charset="0"/>
                            </a:rPr>
                            <m:t>𝑥</m:t>
                          </m:r>
                        </m:e>
                        <m:sub>
                          <m:r>
                            <a:rPr lang="en-GB" sz="3600" b="0" i="1" smtClean="0">
                              <a:solidFill>
                                <a:srgbClr val="FF0000"/>
                              </a:solidFill>
                              <a:latin typeface="Cambria Math" panose="02040503050406030204" pitchFamily="18" charset="0"/>
                            </a:rPr>
                            <m:t>1</m:t>
                          </m:r>
                        </m:sub>
                      </m:sSub>
                      <m:r>
                        <a:rPr lang="en-GB" sz="3600" b="0" i="1" smtClean="0">
                          <a:solidFill>
                            <a:srgbClr val="0070C0"/>
                          </a:solidFill>
                          <a:latin typeface="Cambria Math" panose="02040503050406030204" pitchFamily="18" charset="0"/>
                        </a:rPr>
                        <m:t>+</m:t>
                      </m:r>
                      <m:sSub>
                        <m:sSubPr>
                          <m:ctrlPr>
                            <a:rPr lang="en-GB" sz="3600" b="0" i="1" smtClean="0">
                              <a:solidFill>
                                <a:srgbClr val="0070C0"/>
                              </a:solidFill>
                              <a:latin typeface="Cambria Math" panose="02040503050406030204" pitchFamily="18" charset="0"/>
                            </a:rPr>
                          </m:ctrlPr>
                        </m:sSubPr>
                        <m:e>
                          <m:r>
                            <a:rPr lang="en-GB" sz="3600" b="0" i="1" smtClean="0">
                              <a:solidFill>
                                <a:srgbClr val="0070C0"/>
                              </a:solidFill>
                              <a:latin typeface="Cambria Math" panose="02040503050406030204" pitchFamily="18" charset="0"/>
                            </a:rPr>
                            <m:t>𝑑</m:t>
                          </m:r>
                        </m:e>
                        <m:sub>
                          <m:r>
                            <a:rPr lang="en-GB" sz="3600" b="0" i="1" smtClean="0">
                              <a:solidFill>
                                <a:srgbClr val="0070C0"/>
                              </a:solidFill>
                              <a:latin typeface="Cambria Math" panose="02040503050406030204" pitchFamily="18" charset="0"/>
                            </a:rPr>
                            <m:t>2</m:t>
                          </m:r>
                        </m:sub>
                      </m:sSub>
                      <m:sSub>
                        <m:sSubPr>
                          <m:ctrlPr>
                            <a:rPr lang="en-GB" sz="3600" b="0" i="1" smtClean="0">
                              <a:solidFill>
                                <a:srgbClr val="0070C0"/>
                              </a:solidFill>
                              <a:latin typeface="Cambria Math" panose="02040503050406030204" pitchFamily="18" charset="0"/>
                            </a:rPr>
                          </m:ctrlPr>
                        </m:sSubPr>
                        <m:e>
                          <m:r>
                            <a:rPr lang="en-GB" sz="3600" b="0" i="1" smtClean="0">
                              <a:solidFill>
                                <a:srgbClr val="0070C0"/>
                              </a:solidFill>
                              <a:latin typeface="Cambria Math" panose="02040503050406030204" pitchFamily="18" charset="0"/>
                            </a:rPr>
                            <m:t>𝑥</m:t>
                          </m:r>
                        </m:e>
                        <m:sub>
                          <m:r>
                            <a:rPr lang="en-GB" sz="3600" b="0" i="1" smtClean="0">
                              <a:solidFill>
                                <a:srgbClr val="0070C0"/>
                              </a:solidFill>
                              <a:latin typeface="Cambria Math" panose="02040503050406030204" pitchFamily="18" charset="0"/>
                            </a:rPr>
                            <m:t>2</m:t>
                          </m:r>
                        </m:sub>
                      </m:sSub>
                    </m:oMath>
                  </m:oMathPara>
                </a14:m>
                <a:endParaRPr lang="en-GB" sz="3600" dirty="0"/>
              </a:p>
            </p:txBody>
          </p:sp>
        </mc:Choice>
        <mc:Fallback xmlns="">
          <p:sp>
            <p:nvSpPr>
              <p:cNvPr id="3" name="Content Placeholder 2">
                <a:extLst>
                  <a:ext uri="{FF2B5EF4-FFF2-40B4-BE49-F238E27FC236}">
                    <a16:creationId xmlns:a16="http://schemas.microsoft.com/office/drawing/2014/main" id="{E6C3DC53-F963-4E96-8FB4-292383AECE4C}"/>
                  </a:ext>
                </a:extLst>
              </p:cNvPr>
              <p:cNvSpPr>
                <a:spLocks noGrp="1" noRot="1" noChangeAspect="1" noMove="1" noResize="1" noEditPoints="1" noAdjustHandles="1" noChangeArrowheads="1" noChangeShapeType="1" noTextEdit="1"/>
              </p:cNvSpPr>
              <p:nvPr>
                <p:ph idx="1"/>
              </p:nvPr>
            </p:nvSpPr>
            <p:spPr>
              <a:xfrm>
                <a:off x="1569087" y="1772133"/>
                <a:ext cx="8855237" cy="839426"/>
              </a:xfrm>
              <a:blipFill>
                <a:blip r:embed="rId2"/>
                <a:stretch>
                  <a:fillRect/>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xmlns="" id="{CCCBE724-989B-4045-AFB3-403A78585241}"/>
              </a:ext>
            </a:extLst>
          </p:cNvPr>
          <p:cNvSpPr txBox="1"/>
          <p:nvPr/>
        </p:nvSpPr>
        <p:spPr>
          <a:xfrm>
            <a:off x="1127586" y="3423054"/>
            <a:ext cx="1823013" cy="461665"/>
          </a:xfrm>
          <a:prstGeom prst="rect">
            <a:avLst/>
          </a:prstGeom>
          <a:noFill/>
        </p:spPr>
        <p:txBody>
          <a:bodyPr wrap="square" rtlCol="0">
            <a:spAutoFit/>
          </a:bodyPr>
          <a:lstStyle/>
          <a:p>
            <a:r>
              <a:rPr lang="en-GB" sz="2400" dirty="0">
                <a:solidFill>
                  <a:srgbClr val="0070C0"/>
                </a:solidFill>
              </a:rPr>
              <a:t>Recruitment</a:t>
            </a:r>
          </a:p>
        </p:txBody>
      </p:sp>
      <p:sp>
        <p:nvSpPr>
          <p:cNvPr id="5" name="TextBox 4">
            <a:extLst>
              <a:ext uri="{FF2B5EF4-FFF2-40B4-BE49-F238E27FC236}">
                <a16:creationId xmlns:a16="http://schemas.microsoft.com/office/drawing/2014/main" xmlns="" id="{FD48A9A5-4148-4787-AB89-1102A9D2AE18}"/>
              </a:ext>
            </a:extLst>
          </p:cNvPr>
          <p:cNvSpPr txBox="1"/>
          <p:nvPr/>
        </p:nvSpPr>
        <p:spPr>
          <a:xfrm>
            <a:off x="9441100" y="3423053"/>
            <a:ext cx="1823013" cy="830997"/>
          </a:xfrm>
          <a:prstGeom prst="rect">
            <a:avLst/>
          </a:prstGeom>
          <a:noFill/>
        </p:spPr>
        <p:txBody>
          <a:bodyPr wrap="square" rtlCol="0">
            <a:spAutoFit/>
          </a:bodyPr>
          <a:lstStyle/>
          <a:p>
            <a:r>
              <a:rPr lang="en-GB" sz="2400" dirty="0">
                <a:solidFill>
                  <a:srgbClr val="0070C0"/>
                </a:solidFill>
              </a:rPr>
              <a:t>Demotions From 2</a:t>
            </a:r>
          </a:p>
        </p:txBody>
      </p:sp>
      <p:sp>
        <p:nvSpPr>
          <p:cNvPr id="6" name="TextBox 5">
            <a:extLst>
              <a:ext uri="{FF2B5EF4-FFF2-40B4-BE49-F238E27FC236}">
                <a16:creationId xmlns:a16="http://schemas.microsoft.com/office/drawing/2014/main" xmlns="" id="{28D4DDFF-D684-4AD8-8114-E355729F24EA}"/>
              </a:ext>
            </a:extLst>
          </p:cNvPr>
          <p:cNvSpPr txBox="1"/>
          <p:nvPr/>
        </p:nvSpPr>
        <p:spPr>
          <a:xfrm>
            <a:off x="3280718" y="3423053"/>
            <a:ext cx="1823013" cy="461665"/>
          </a:xfrm>
          <a:prstGeom prst="rect">
            <a:avLst/>
          </a:prstGeom>
          <a:noFill/>
        </p:spPr>
        <p:txBody>
          <a:bodyPr wrap="square" rtlCol="0">
            <a:spAutoFit/>
          </a:bodyPr>
          <a:lstStyle/>
          <a:p>
            <a:r>
              <a:rPr lang="en-GB" sz="2400" dirty="0">
                <a:solidFill>
                  <a:srgbClr val="FF0000"/>
                </a:solidFill>
              </a:rPr>
              <a:t>Leavers</a:t>
            </a:r>
          </a:p>
        </p:txBody>
      </p:sp>
      <p:sp>
        <p:nvSpPr>
          <p:cNvPr id="7" name="TextBox 6">
            <a:extLst>
              <a:ext uri="{FF2B5EF4-FFF2-40B4-BE49-F238E27FC236}">
                <a16:creationId xmlns:a16="http://schemas.microsoft.com/office/drawing/2014/main" xmlns="" id="{A882407B-4FB6-47FC-82B2-77A3696F4F9B}"/>
              </a:ext>
            </a:extLst>
          </p:cNvPr>
          <p:cNvSpPr txBox="1"/>
          <p:nvPr/>
        </p:nvSpPr>
        <p:spPr>
          <a:xfrm>
            <a:off x="4964594" y="3400772"/>
            <a:ext cx="2348693" cy="461665"/>
          </a:xfrm>
          <a:prstGeom prst="rect">
            <a:avLst/>
          </a:prstGeom>
          <a:noFill/>
        </p:spPr>
        <p:txBody>
          <a:bodyPr wrap="square" rtlCol="0">
            <a:spAutoFit/>
          </a:bodyPr>
          <a:lstStyle/>
          <a:p>
            <a:r>
              <a:rPr lang="en-GB" sz="2400" dirty="0">
                <a:solidFill>
                  <a:srgbClr val="7030A0"/>
                </a:solidFill>
              </a:rPr>
              <a:t>Promotions to 2</a:t>
            </a:r>
          </a:p>
        </p:txBody>
      </p:sp>
      <p:sp>
        <p:nvSpPr>
          <p:cNvPr id="8" name="TextBox 7">
            <a:extLst>
              <a:ext uri="{FF2B5EF4-FFF2-40B4-BE49-F238E27FC236}">
                <a16:creationId xmlns:a16="http://schemas.microsoft.com/office/drawing/2014/main" xmlns="" id="{9A985ABF-2A2A-416C-B22C-BF68DCD97877}"/>
              </a:ext>
            </a:extLst>
          </p:cNvPr>
          <p:cNvSpPr txBox="1"/>
          <p:nvPr/>
        </p:nvSpPr>
        <p:spPr>
          <a:xfrm>
            <a:off x="7649674" y="3423052"/>
            <a:ext cx="1347489" cy="461665"/>
          </a:xfrm>
          <a:prstGeom prst="rect">
            <a:avLst/>
          </a:prstGeom>
          <a:noFill/>
        </p:spPr>
        <p:txBody>
          <a:bodyPr wrap="square" rtlCol="0">
            <a:spAutoFit/>
          </a:bodyPr>
          <a:lstStyle/>
          <a:p>
            <a:r>
              <a:rPr lang="en-GB" sz="2400" dirty="0">
                <a:solidFill>
                  <a:srgbClr val="FF0000"/>
                </a:solidFill>
              </a:rPr>
              <a:t>Sackings</a:t>
            </a:r>
          </a:p>
        </p:txBody>
      </p:sp>
      <p:cxnSp>
        <p:nvCxnSpPr>
          <p:cNvPr id="10" name="Straight Arrow Connector 9">
            <a:extLst>
              <a:ext uri="{FF2B5EF4-FFF2-40B4-BE49-F238E27FC236}">
                <a16:creationId xmlns:a16="http://schemas.microsoft.com/office/drawing/2014/main" xmlns="" id="{89AB0305-9326-4FC3-97A9-C75CBEDD32A3}"/>
              </a:ext>
            </a:extLst>
          </p:cNvPr>
          <p:cNvCxnSpPr/>
          <p:nvPr/>
        </p:nvCxnSpPr>
        <p:spPr>
          <a:xfrm flipV="1">
            <a:off x="2250571" y="2611559"/>
            <a:ext cx="1030147" cy="711843"/>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0E73F406-74C8-4BF9-A22D-EE44E90F8838}"/>
              </a:ext>
            </a:extLst>
          </p:cNvPr>
          <p:cNvCxnSpPr>
            <a:cxnSpLocks/>
          </p:cNvCxnSpPr>
          <p:nvPr/>
        </p:nvCxnSpPr>
        <p:spPr>
          <a:xfrm flipH="1" flipV="1">
            <a:off x="9441100" y="2611560"/>
            <a:ext cx="521676" cy="811492"/>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C99150C0-EC5A-4918-B12B-1CD679366D77}"/>
              </a:ext>
            </a:extLst>
          </p:cNvPr>
          <p:cNvCxnSpPr>
            <a:cxnSpLocks/>
          </p:cNvCxnSpPr>
          <p:nvPr/>
        </p:nvCxnSpPr>
        <p:spPr>
          <a:xfrm flipV="1">
            <a:off x="3904182" y="2654605"/>
            <a:ext cx="789529" cy="814114"/>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F2D70EDA-5E8D-4182-A29E-B8F8475468BB}"/>
              </a:ext>
            </a:extLst>
          </p:cNvPr>
          <p:cNvCxnSpPr>
            <a:cxnSpLocks/>
          </p:cNvCxnSpPr>
          <p:nvPr/>
        </p:nvCxnSpPr>
        <p:spPr>
          <a:xfrm flipV="1">
            <a:off x="6248696" y="2633839"/>
            <a:ext cx="0" cy="789213"/>
          </a:xfrm>
          <a:prstGeom prst="straightConnector1">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xmlns="" id="{7A9D3E04-D1D7-459C-9700-9843326ABE12}"/>
              </a:ext>
            </a:extLst>
          </p:cNvPr>
          <p:cNvCxnSpPr>
            <a:cxnSpLocks/>
          </p:cNvCxnSpPr>
          <p:nvPr/>
        </p:nvCxnSpPr>
        <p:spPr>
          <a:xfrm flipH="1" flipV="1">
            <a:off x="7799294" y="2654605"/>
            <a:ext cx="327264" cy="73783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Content Placeholder 2">
                <a:extLst>
                  <a:ext uri="{FF2B5EF4-FFF2-40B4-BE49-F238E27FC236}">
                    <a16:creationId xmlns:a16="http://schemas.microsoft.com/office/drawing/2014/main" xmlns="" id="{15FF15C0-21EC-47C4-AE70-EEA78AE89A63}"/>
                  </a:ext>
                </a:extLst>
              </p:cNvPr>
              <p:cNvSpPr txBox="1">
                <a:spLocks/>
              </p:cNvSpPr>
              <p:nvPr/>
            </p:nvSpPr>
            <p:spPr>
              <a:xfrm>
                <a:off x="1686307" y="5133137"/>
                <a:ext cx="8620795" cy="839426"/>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GB" sz="3600" i="1" smtClean="0">
                              <a:latin typeface="Cambria Math" panose="02040503050406030204" pitchFamily="18" charset="0"/>
                            </a:rPr>
                          </m:ctrlPr>
                        </m:sSubPr>
                        <m:e>
                          <m:acc>
                            <m:accPr>
                              <m:chr m:val="̇"/>
                              <m:ctrlPr>
                                <a:rPr lang="en-GB" sz="3600" i="1" smtClean="0">
                                  <a:latin typeface="Cambria Math" panose="02040503050406030204" pitchFamily="18" charset="0"/>
                                </a:rPr>
                              </m:ctrlPr>
                            </m:accPr>
                            <m:e>
                              <m:r>
                                <a:rPr lang="en-GB" sz="3600" i="1" smtClean="0">
                                  <a:latin typeface="Cambria Math" panose="02040503050406030204" pitchFamily="18" charset="0"/>
                                </a:rPr>
                                <m:t>𝑥</m:t>
                              </m:r>
                            </m:e>
                          </m:acc>
                        </m:e>
                        <m:sub>
                          <m:r>
                            <a:rPr lang="en-GB" sz="3600" b="0" i="1" smtClean="0">
                              <a:latin typeface="Cambria Math" panose="02040503050406030204" pitchFamily="18" charset="0"/>
                            </a:rPr>
                            <m:t>2</m:t>
                          </m:r>
                        </m:sub>
                      </m:sSub>
                      <m:r>
                        <a:rPr lang="en-GB" sz="3600" smtClean="0">
                          <a:latin typeface="Cambria Math" panose="02040503050406030204" pitchFamily="18" charset="0"/>
                        </a:rPr>
                        <m:t>=</m:t>
                      </m:r>
                      <m:sSub>
                        <m:sSubPr>
                          <m:ctrlPr>
                            <a:rPr lang="en-GB" sz="3600" i="1" smtClean="0">
                              <a:solidFill>
                                <a:srgbClr val="0070C0"/>
                              </a:solidFill>
                              <a:latin typeface="Cambria Math" panose="02040503050406030204" pitchFamily="18" charset="0"/>
                            </a:rPr>
                          </m:ctrlPr>
                        </m:sSubPr>
                        <m:e>
                          <m:r>
                            <a:rPr lang="en-GB" sz="3600" i="1" smtClean="0">
                              <a:solidFill>
                                <a:srgbClr val="0070C0"/>
                              </a:solidFill>
                              <a:latin typeface="Cambria Math" panose="02040503050406030204" pitchFamily="18" charset="0"/>
                            </a:rPr>
                            <m:t>𝑟</m:t>
                          </m:r>
                        </m:e>
                        <m:sub>
                          <m:r>
                            <a:rPr lang="en-GB" sz="3600" b="0" i="1" smtClean="0">
                              <a:solidFill>
                                <a:srgbClr val="0070C0"/>
                              </a:solidFill>
                              <a:latin typeface="Cambria Math" panose="02040503050406030204" pitchFamily="18" charset="0"/>
                            </a:rPr>
                            <m:t>2</m:t>
                          </m:r>
                        </m:sub>
                      </m:sSub>
                      <m:sSub>
                        <m:sSubPr>
                          <m:ctrlPr>
                            <a:rPr lang="en-GB" sz="3600" i="1" smtClean="0">
                              <a:solidFill>
                                <a:srgbClr val="0070C0"/>
                              </a:solidFill>
                              <a:latin typeface="Cambria Math" panose="02040503050406030204" pitchFamily="18" charset="0"/>
                            </a:rPr>
                          </m:ctrlPr>
                        </m:sSubPr>
                        <m:e>
                          <m:r>
                            <a:rPr lang="en-GB" sz="3600" i="1" smtClean="0">
                              <a:solidFill>
                                <a:srgbClr val="0070C0"/>
                              </a:solidFill>
                              <a:latin typeface="Cambria Math" panose="02040503050406030204" pitchFamily="18" charset="0"/>
                            </a:rPr>
                            <m:t>𝑥</m:t>
                          </m:r>
                        </m:e>
                        <m:sub>
                          <m:r>
                            <a:rPr lang="en-GB" sz="3600" b="0" i="1" smtClean="0">
                              <a:solidFill>
                                <a:srgbClr val="0070C0"/>
                              </a:solidFill>
                              <a:latin typeface="Cambria Math" panose="02040503050406030204" pitchFamily="18" charset="0"/>
                            </a:rPr>
                            <m:t>2</m:t>
                          </m:r>
                        </m:sub>
                      </m:sSub>
                      <m:r>
                        <a:rPr lang="en-GB" sz="3600" i="1" smtClean="0">
                          <a:solidFill>
                            <a:srgbClr val="FF0000"/>
                          </a:solidFill>
                          <a:latin typeface="Cambria Math" panose="02040503050406030204" pitchFamily="18" charset="0"/>
                        </a:rPr>
                        <m:t>−</m:t>
                      </m:r>
                      <m:sSub>
                        <m:sSubPr>
                          <m:ctrlPr>
                            <a:rPr lang="en-GB" sz="3600" i="1" smtClean="0">
                              <a:solidFill>
                                <a:srgbClr val="FF0000"/>
                              </a:solidFill>
                              <a:latin typeface="Cambria Math" panose="02040503050406030204" pitchFamily="18" charset="0"/>
                            </a:rPr>
                          </m:ctrlPr>
                        </m:sSubPr>
                        <m:e>
                          <m:r>
                            <a:rPr lang="en-GB" sz="3600" i="1" smtClean="0">
                              <a:solidFill>
                                <a:srgbClr val="FF0000"/>
                              </a:solidFill>
                              <a:latin typeface="Cambria Math" panose="02040503050406030204" pitchFamily="18" charset="0"/>
                            </a:rPr>
                            <m:t>𝑙</m:t>
                          </m:r>
                        </m:e>
                        <m:sub>
                          <m:r>
                            <a:rPr lang="en-GB" sz="3600" b="0" i="1" smtClean="0">
                              <a:solidFill>
                                <a:srgbClr val="FF0000"/>
                              </a:solidFill>
                              <a:latin typeface="Cambria Math" panose="02040503050406030204" pitchFamily="18" charset="0"/>
                            </a:rPr>
                            <m:t>2</m:t>
                          </m:r>
                        </m:sub>
                      </m:sSub>
                      <m:sSub>
                        <m:sSubPr>
                          <m:ctrlPr>
                            <a:rPr lang="en-GB" sz="3600" i="1" smtClean="0">
                              <a:solidFill>
                                <a:srgbClr val="FF0000"/>
                              </a:solidFill>
                              <a:latin typeface="Cambria Math" panose="02040503050406030204" pitchFamily="18" charset="0"/>
                            </a:rPr>
                          </m:ctrlPr>
                        </m:sSubPr>
                        <m:e>
                          <m:r>
                            <a:rPr lang="en-GB" sz="3600" i="1" smtClean="0">
                              <a:solidFill>
                                <a:srgbClr val="FF0000"/>
                              </a:solidFill>
                              <a:latin typeface="Cambria Math" panose="02040503050406030204" pitchFamily="18" charset="0"/>
                            </a:rPr>
                            <m:t>𝑥</m:t>
                          </m:r>
                        </m:e>
                        <m:sub>
                          <m:r>
                            <a:rPr lang="en-GB" sz="3600" b="0" i="1" smtClean="0">
                              <a:solidFill>
                                <a:srgbClr val="FF0000"/>
                              </a:solidFill>
                              <a:latin typeface="Cambria Math" panose="02040503050406030204" pitchFamily="18" charset="0"/>
                            </a:rPr>
                            <m:t>2</m:t>
                          </m:r>
                        </m:sub>
                      </m:sSub>
                      <m:sSub>
                        <m:sSubPr>
                          <m:ctrlPr>
                            <a:rPr lang="en-GB" sz="3600" i="1" smtClean="0">
                              <a:solidFill>
                                <a:srgbClr val="7030A0"/>
                              </a:solidFill>
                              <a:latin typeface="Cambria Math" panose="02040503050406030204" pitchFamily="18" charset="0"/>
                            </a:rPr>
                          </m:ctrlPr>
                        </m:sSubPr>
                        <m:e>
                          <m:r>
                            <a:rPr lang="en-GB" sz="3600" b="0" i="1" smtClean="0">
                              <a:solidFill>
                                <a:srgbClr val="7030A0"/>
                              </a:solidFill>
                              <a:latin typeface="Cambria Math" panose="02040503050406030204" pitchFamily="18" charset="0"/>
                            </a:rPr>
                            <m:t>+ </m:t>
                          </m:r>
                          <m:r>
                            <a:rPr lang="en-GB" sz="3600" i="1" smtClean="0">
                              <a:solidFill>
                                <a:srgbClr val="7030A0"/>
                              </a:solidFill>
                              <a:latin typeface="Cambria Math" panose="02040503050406030204" pitchFamily="18" charset="0"/>
                            </a:rPr>
                            <m:t>𝑝</m:t>
                          </m:r>
                        </m:e>
                        <m:sub>
                          <m:r>
                            <a:rPr lang="en-GB" sz="3600" b="0" i="1" smtClean="0">
                              <a:solidFill>
                                <a:srgbClr val="7030A0"/>
                              </a:solidFill>
                              <a:latin typeface="Cambria Math" panose="02040503050406030204" pitchFamily="18" charset="0"/>
                            </a:rPr>
                            <m:t>1</m:t>
                          </m:r>
                        </m:sub>
                      </m:sSub>
                      <m:sSub>
                        <m:sSubPr>
                          <m:ctrlPr>
                            <a:rPr lang="en-GB" sz="3600" i="1" smtClean="0">
                              <a:solidFill>
                                <a:srgbClr val="7030A0"/>
                              </a:solidFill>
                              <a:latin typeface="Cambria Math" panose="02040503050406030204" pitchFamily="18" charset="0"/>
                            </a:rPr>
                          </m:ctrlPr>
                        </m:sSubPr>
                        <m:e>
                          <m:r>
                            <a:rPr lang="en-GB" sz="3600" i="1" smtClean="0">
                              <a:solidFill>
                                <a:srgbClr val="7030A0"/>
                              </a:solidFill>
                              <a:latin typeface="Cambria Math" panose="02040503050406030204" pitchFamily="18" charset="0"/>
                            </a:rPr>
                            <m:t>𝑥</m:t>
                          </m:r>
                        </m:e>
                        <m:sub>
                          <m:r>
                            <a:rPr lang="en-GB" sz="3600" b="0" i="1" smtClean="0">
                              <a:solidFill>
                                <a:srgbClr val="7030A0"/>
                              </a:solidFill>
                              <a:latin typeface="Cambria Math" panose="02040503050406030204" pitchFamily="18" charset="0"/>
                            </a:rPr>
                            <m:t>1</m:t>
                          </m:r>
                        </m:sub>
                      </m:sSub>
                      <m:r>
                        <a:rPr lang="en-GB" sz="3600" i="1" smtClean="0">
                          <a:solidFill>
                            <a:srgbClr val="FF0000"/>
                          </a:solidFill>
                          <a:latin typeface="Cambria Math" panose="02040503050406030204" pitchFamily="18" charset="0"/>
                        </a:rPr>
                        <m:t>−</m:t>
                      </m:r>
                      <m:sSub>
                        <m:sSubPr>
                          <m:ctrlPr>
                            <a:rPr lang="en-GB" sz="3600" i="1" smtClean="0">
                              <a:solidFill>
                                <a:srgbClr val="FF0000"/>
                              </a:solidFill>
                              <a:latin typeface="Cambria Math" panose="02040503050406030204" pitchFamily="18" charset="0"/>
                            </a:rPr>
                          </m:ctrlPr>
                        </m:sSubPr>
                        <m:e>
                          <m:r>
                            <a:rPr lang="en-GB" sz="3600" i="1" smtClean="0">
                              <a:solidFill>
                                <a:srgbClr val="FF0000"/>
                              </a:solidFill>
                              <a:latin typeface="Cambria Math" panose="02040503050406030204" pitchFamily="18" charset="0"/>
                            </a:rPr>
                            <m:t>𝑠</m:t>
                          </m:r>
                        </m:e>
                        <m:sub>
                          <m:r>
                            <a:rPr lang="en-GB" sz="3600" b="0" i="1" smtClean="0">
                              <a:solidFill>
                                <a:srgbClr val="FF0000"/>
                              </a:solidFill>
                              <a:latin typeface="Cambria Math" panose="02040503050406030204" pitchFamily="18" charset="0"/>
                            </a:rPr>
                            <m:t>2</m:t>
                          </m:r>
                        </m:sub>
                      </m:sSub>
                      <m:sSub>
                        <m:sSubPr>
                          <m:ctrlPr>
                            <a:rPr lang="en-GB" sz="3600" i="1" smtClean="0">
                              <a:solidFill>
                                <a:srgbClr val="FF0000"/>
                              </a:solidFill>
                              <a:latin typeface="Cambria Math" panose="02040503050406030204" pitchFamily="18" charset="0"/>
                            </a:rPr>
                          </m:ctrlPr>
                        </m:sSubPr>
                        <m:e>
                          <m:r>
                            <a:rPr lang="en-GB" sz="3600" i="1" smtClean="0">
                              <a:solidFill>
                                <a:srgbClr val="FF0000"/>
                              </a:solidFill>
                              <a:latin typeface="Cambria Math" panose="02040503050406030204" pitchFamily="18" charset="0"/>
                            </a:rPr>
                            <m:t>𝑥</m:t>
                          </m:r>
                        </m:e>
                        <m:sub>
                          <m:r>
                            <a:rPr lang="en-GB" sz="3600" b="0" i="1" smtClean="0">
                              <a:solidFill>
                                <a:srgbClr val="FF0000"/>
                              </a:solidFill>
                              <a:latin typeface="Cambria Math" panose="02040503050406030204" pitchFamily="18" charset="0"/>
                            </a:rPr>
                            <m:t>2</m:t>
                          </m:r>
                        </m:sub>
                      </m:sSub>
                      <m:sSub>
                        <m:sSubPr>
                          <m:ctrlPr>
                            <a:rPr lang="en-GB" sz="3600" i="1" smtClean="0">
                              <a:solidFill>
                                <a:srgbClr val="0070C0"/>
                              </a:solidFill>
                              <a:latin typeface="Cambria Math" panose="02040503050406030204" pitchFamily="18" charset="0"/>
                            </a:rPr>
                          </m:ctrlPr>
                        </m:sSubPr>
                        <m:e>
                          <m:r>
                            <a:rPr lang="en-GB" sz="3600" b="0" i="1" smtClean="0">
                              <a:solidFill>
                                <a:srgbClr val="0070C0"/>
                              </a:solidFill>
                              <a:latin typeface="Cambria Math" panose="02040503050406030204" pitchFamily="18" charset="0"/>
                            </a:rPr>
                            <m:t>−</m:t>
                          </m:r>
                          <m:r>
                            <a:rPr lang="en-GB" sz="3600" i="1" smtClean="0">
                              <a:solidFill>
                                <a:srgbClr val="0070C0"/>
                              </a:solidFill>
                              <a:latin typeface="Cambria Math" panose="02040503050406030204" pitchFamily="18" charset="0"/>
                            </a:rPr>
                            <m:t>𝑑</m:t>
                          </m:r>
                        </m:e>
                        <m:sub>
                          <m:r>
                            <a:rPr lang="en-GB" sz="3600" i="1" smtClean="0">
                              <a:solidFill>
                                <a:srgbClr val="0070C0"/>
                              </a:solidFill>
                              <a:latin typeface="Cambria Math" panose="02040503050406030204" pitchFamily="18" charset="0"/>
                            </a:rPr>
                            <m:t>2</m:t>
                          </m:r>
                        </m:sub>
                      </m:sSub>
                      <m:sSub>
                        <m:sSubPr>
                          <m:ctrlPr>
                            <a:rPr lang="en-GB" sz="3600" i="1" smtClean="0">
                              <a:solidFill>
                                <a:srgbClr val="0070C0"/>
                              </a:solidFill>
                              <a:latin typeface="Cambria Math" panose="02040503050406030204" pitchFamily="18" charset="0"/>
                            </a:rPr>
                          </m:ctrlPr>
                        </m:sSubPr>
                        <m:e>
                          <m:r>
                            <a:rPr lang="en-GB" sz="3600" i="1" smtClean="0">
                              <a:solidFill>
                                <a:srgbClr val="0070C0"/>
                              </a:solidFill>
                              <a:latin typeface="Cambria Math" panose="02040503050406030204" pitchFamily="18" charset="0"/>
                            </a:rPr>
                            <m:t>𝑥</m:t>
                          </m:r>
                        </m:e>
                        <m:sub>
                          <m:r>
                            <a:rPr lang="en-GB" sz="3600" i="1" smtClean="0">
                              <a:solidFill>
                                <a:srgbClr val="0070C0"/>
                              </a:solidFill>
                              <a:latin typeface="Cambria Math" panose="02040503050406030204" pitchFamily="18" charset="0"/>
                            </a:rPr>
                            <m:t>2</m:t>
                          </m:r>
                        </m:sub>
                      </m:sSub>
                    </m:oMath>
                  </m:oMathPara>
                </a14:m>
                <a:endParaRPr lang="en-GB" sz="3600" dirty="0"/>
              </a:p>
            </p:txBody>
          </p:sp>
        </mc:Choice>
        <mc:Fallback xmlns="">
          <p:sp>
            <p:nvSpPr>
              <p:cNvPr id="22" name="Content Placeholder 2">
                <a:extLst>
                  <a:ext uri="{FF2B5EF4-FFF2-40B4-BE49-F238E27FC236}">
                    <a16:creationId xmlns:a16="http://schemas.microsoft.com/office/drawing/2014/main" id="{15FF15C0-21EC-47C4-AE70-EEA78AE89A63}"/>
                  </a:ext>
                </a:extLst>
              </p:cNvPr>
              <p:cNvSpPr txBox="1">
                <a:spLocks noRot="1" noChangeAspect="1" noMove="1" noResize="1" noEditPoints="1" noAdjustHandles="1" noChangeArrowheads="1" noChangeShapeType="1" noTextEdit="1"/>
              </p:cNvSpPr>
              <p:nvPr/>
            </p:nvSpPr>
            <p:spPr>
              <a:xfrm>
                <a:off x="1686307" y="5133137"/>
                <a:ext cx="8620795" cy="839426"/>
              </a:xfrm>
              <a:prstGeom prst="rect">
                <a:avLst/>
              </a:prstGeom>
              <a:blipFill>
                <a:blip r:embed="rId3"/>
                <a:stretch>
                  <a:fillRect/>
                </a:stretch>
              </a:blipFill>
            </p:spPr>
            <p:txBody>
              <a:bodyPr/>
              <a:lstStyle/>
              <a:p>
                <a:r>
                  <a:rPr lang="en-GB">
                    <a:noFill/>
                  </a:rPr>
                  <a:t> </a:t>
                </a:r>
              </a:p>
            </p:txBody>
          </p:sp>
        </mc:Fallback>
      </mc:AlternateContent>
      <p:cxnSp>
        <p:nvCxnSpPr>
          <p:cNvPr id="23" name="Straight Arrow Connector 22">
            <a:extLst>
              <a:ext uri="{FF2B5EF4-FFF2-40B4-BE49-F238E27FC236}">
                <a16:creationId xmlns:a16="http://schemas.microsoft.com/office/drawing/2014/main" xmlns="" id="{A64A8BFA-95D9-4CE2-9F94-D380D03479D4}"/>
              </a:ext>
            </a:extLst>
          </p:cNvPr>
          <p:cNvCxnSpPr>
            <a:cxnSpLocks/>
          </p:cNvCxnSpPr>
          <p:nvPr/>
        </p:nvCxnSpPr>
        <p:spPr>
          <a:xfrm>
            <a:off x="2306918" y="4058553"/>
            <a:ext cx="973800" cy="997215"/>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xmlns="" id="{8E10AEF9-7FF2-46F9-B48D-3FBBEB801C92}"/>
              </a:ext>
            </a:extLst>
          </p:cNvPr>
          <p:cNvCxnSpPr>
            <a:cxnSpLocks/>
          </p:cNvCxnSpPr>
          <p:nvPr/>
        </p:nvCxnSpPr>
        <p:spPr>
          <a:xfrm>
            <a:off x="4034870" y="4038661"/>
            <a:ext cx="809538" cy="1094476"/>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xmlns="" id="{7B320325-B508-4CB4-8A90-614E7B087026}"/>
              </a:ext>
            </a:extLst>
          </p:cNvPr>
          <p:cNvCxnSpPr>
            <a:cxnSpLocks/>
          </p:cNvCxnSpPr>
          <p:nvPr/>
        </p:nvCxnSpPr>
        <p:spPr>
          <a:xfrm>
            <a:off x="6229661" y="4048608"/>
            <a:ext cx="0" cy="1045843"/>
          </a:xfrm>
          <a:prstGeom prst="straightConnector1">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FEEF899B-E8B7-4161-A504-45A8EDE157A4}"/>
              </a:ext>
            </a:extLst>
          </p:cNvPr>
          <p:cNvCxnSpPr>
            <a:cxnSpLocks/>
          </p:cNvCxnSpPr>
          <p:nvPr/>
        </p:nvCxnSpPr>
        <p:spPr>
          <a:xfrm flipH="1">
            <a:off x="7962926" y="4105835"/>
            <a:ext cx="224840" cy="94993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4DFCC68D-54DD-4662-8E09-CED101970C83}"/>
              </a:ext>
            </a:extLst>
          </p:cNvPr>
          <p:cNvCxnSpPr>
            <a:cxnSpLocks/>
          </p:cNvCxnSpPr>
          <p:nvPr/>
        </p:nvCxnSpPr>
        <p:spPr>
          <a:xfrm flipH="1">
            <a:off x="9562353" y="4292737"/>
            <a:ext cx="320642" cy="801714"/>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66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A40751-CC26-43D3-9BD1-D60E2CB90282}"/>
              </a:ext>
            </a:extLst>
          </p:cNvPr>
          <p:cNvSpPr>
            <a:spLocks noGrp="1"/>
          </p:cNvSpPr>
          <p:nvPr>
            <p:ph type="title"/>
          </p:nvPr>
        </p:nvSpPr>
        <p:spPr/>
        <p:txBody>
          <a:bodyPr/>
          <a:lstStyle/>
          <a:p>
            <a:r>
              <a:rPr lang="en-GB" b="1" dirty="0"/>
              <a:t>Mechanics Applications</a:t>
            </a:r>
          </a:p>
        </p:txBody>
      </p:sp>
      <p:sp>
        <p:nvSpPr>
          <p:cNvPr id="3" name="Content Placeholder 2">
            <a:extLst>
              <a:ext uri="{FF2B5EF4-FFF2-40B4-BE49-F238E27FC236}">
                <a16:creationId xmlns:a16="http://schemas.microsoft.com/office/drawing/2014/main" xmlns="" id="{918A9CF6-F74C-45B9-9057-4401E06BB1CC}"/>
              </a:ext>
            </a:extLst>
          </p:cNvPr>
          <p:cNvSpPr>
            <a:spLocks noGrp="1"/>
          </p:cNvSpPr>
          <p:nvPr>
            <p:ph idx="1"/>
          </p:nvPr>
        </p:nvSpPr>
        <p:spPr/>
        <p:txBody>
          <a:bodyPr>
            <a:normAutofit lnSpcReduction="10000"/>
          </a:bodyPr>
          <a:lstStyle/>
          <a:p>
            <a:r>
              <a:rPr lang="en-GB" dirty="0"/>
              <a:t>Dynamics of rigid bodies as applied to spacecraft</a:t>
            </a:r>
          </a:p>
          <a:p>
            <a:r>
              <a:rPr lang="en-GB" dirty="0"/>
              <a:t>Vehicle Dynamics and Flow</a:t>
            </a:r>
          </a:p>
          <a:p>
            <a:r>
              <a:rPr lang="en-GB" dirty="0"/>
              <a:t>Mechanics of solids, including plastic flow of jets as applied in oil well perforators</a:t>
            </a:r>
          </a:p>
          <a:p>
            <a:r>
              <a:rPr lang="en-GB" dirty="0"/>
              <a:t>Continuum and fluid mechanics:</a:t>
            </a:r>
          </a:p>
          <a:p>
            <a:pPr lvl="1"/>
            <a:r>
              <a:rPr lang="en-GB" dirty="0"/>
              <a:t>Jet formation</a:t>
            </a:r>
          </a:p>
          <a:p>
            <a:pPr lvl="1"/>
            <a:r>
              <a:rPr lang="en-GB" dirty="0"/>
              <a:t>Jet dynamics and break-up</a:t>
            </a:r>
          </a:p>
          <a:p>
            <a:pPr lvl="1"/>
            <a:r>
              <a:rPr lang="en-GB" dirty="0"/>
              <a:t>Jet penetration</a:t>
            </a:r>
          </a:p>
          <a:p>
            <a:pPr lvl="1"/>
            <a:r>
              <a:rPr lang="en-GB" dirty="0"/>
              <a:t>Impact and resulting deformation including shocks</a:t>
            </a:r>
          </a:p>
          <a:p>
            <a:pPr lvl="1"/>
            <a:r>
              <a:rPr lang="en-GB" dirty="0"/>
              <a:t>Explosive safety applications including fragmentation</a:t>
            </a:r>
          </a:p>
          <a:p>
            <a:endParaRPr lang="en-GB" dirty="0"/>
          </a:p>
        </p:txBody>
      </p:sp>
    </p:spTree>
    <p:extLst>
      <p:ext uri="{BB962C8B-B14F-4D97-AF65-F5344CB8AC3E}">
        <p14:creationId xmlns:p14="http://schemas.microsoft.com/office/powerpoint/2010/main" val="3429877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B3F499-A8D4-46F3-A699-5195BA455C09}"/>
              </a:ext>
            </a:extLst>
          </p:cNvPr>
          <p:cNvSpPr>
            <a:spLocks noGrp="1"/>
          </p:cNvSpPr>
          <p:nvPr>
            <p:ph type="title"/>
          </p:nvPr>
        </p:nvSpPr>
        <p:spPr/>
        <p:txBody>
          <a:bodyPr/>
          <a:lstStyle/>
          <a:p>
            <a:r>
              <a:rPr lang="en-GB" dirty="0"/>
              <a:t>Staff Modelling - Issues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4617295F-320F-468F-A75A-7DD5F691F79B}"/>
                  </a:ext>
                </a:extLst>
              </p:cNvPr>
              <p:cNvSpPr>
                <a:spLocks noGrp="1"/>
              </p:cNvSpPr>
              <p:nvPr>
                <p:ph idx="1"/>
              </p:nvPr>
            </p:nvSpPr>
            <p:spPr/>
            <p:txBody>
              <a:bodyPr>
                <a:normAutofit lnSpcReduction="10000"/>
              </a:bodyPr>
              <a:lstStyle/>
              <a:p>
                <a:r>
                  <a:rPr lang="en-GB" dirty="0"/>
                  <a:t>This again is a very simple model</a:t>
                </a:r>
              </a:p>
              <a:p>
                <a:r>
                  <a:rPr lang="en-GB" dirty="0"/>
                  <a:t>Fractions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2</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𝑙</m:t>
                        </m:r>
                      </m:e>
                      <m:sub>
                        <m:r>
                          <a:rPr lang="en-GB" b="0" i="1" smtClean="0">
                            <a:latin typeface="Cambria Math" panose="02040503050406030204" pitchFamily="18" charset="0"/>
                          </a:rPr>
                          <m:t>1</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𝑙</m:t>
                        </m:r>
                      </m:e>
                      <m:sub>
                        <m:r>
                          <a:rPr lang="en-GB" b="0" i="1" smtClean="0">
                            <a:latin typeface="Cambria Math" panose="02040503050406030204" pitchFamily="18" charset="0"/>
                          </a:rPr>
                          <m:t>2</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𝑝</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2</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e>
                      <m:sub>
                        <m:r>
                          <a:rPr lang="en-GB" b="0" i="1" smtClean="0">
                            <a:latin typeface="Cambria Math" panose="02040503050406030204" pitchFamily="18" charset="0"/>
                          </a:rPr>
                          <m:t>2</m:t>
                        </m:r>
                      </m:sub>
                    </m:sSub>
                  </m:oMath>
                </a14:m>
                <a:r>
                  <a:rPr lang="en-GB" dirty="0"/>
                  <a:t> are likely in reality to depend on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sub>
                        <m:r>
                          <a:rPr lang="en-GB" b="0" i="1" smtClean="0">
                            <a:latin typeface="Cambria Math" panose="02040503050406030204" pitchFamily="18" charset="0"/>
                          </a:rPr>
                          <m:t>1, </m:t>
                        </m:r>
                      </m:sub>
                    </m:sSub>
                    <m:sSub>
                      <m:sSubPr>
                        <m:ctrlPr>
                          <a:rPr lang="en-GB" b="0" i="1" smtClean="0">
                            <a:latin typeface="Cambria Math" panose="02040503050406030204" pitchFamily="18" charset="0"/>
                          </a:rPr>
                        </m:ctrlPr>
                      </m:sSub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𝑥</m:t>
                            </m:r>
                          </m:e>
                        </m:acc>
                      </m:e>
                      <m:sub>
                        <m:r>
                          <a:rPr lang="en-GB" b="0" i="1" smtClean="0">
                            <a:latin typeface="Cambria Math" panose="02040503050406030204" pitchFamily="18" charset="0"/>
                          </a:rPr>
                          <m:t>2</m:t>
                        </m:r>
                      </m:sub>
                    </m:sSub>
                  </m:oMath>
                </a14:m>
                <a:r>
                  <a:rPr lang="en-GB" dirty="0"/>
                  <a:t>. </a:t>
                </a:r>
              </a:p>
              <a:p>
                <a:r>
                  <a:rPr lang="en-GB" dirty="0"/>
                  <a:t>If there is dependence on the rates of change, particularly if this is nonlinear, then determination of </a:t>
                </a:r>
                <a14:m>
                  <m:oMath xmlns:m="http://schemas.openxmlformats.org/officeDocument/2006/math">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𝑥</m:t>
                            </m:r>
                          </m:e>
                        </m:acc>
                      </m:e>
                      <m:sub>
                        <m:r>
                          <a:rPr lang="en-GB" i="1">
                            <a:latin typeface="Cambria Math" panose="02040503050406030204" pitchFamily="18" charset="0"/>
                          </a:rPr>
                          <m:t>1, </m:t>
                        </m:r>
                      </m:sub>
                    </m:sSub>
                    <m:sSub>
                      <m:sSubPr>
                        <m:ctrlPr>
                          <a:rPr lang="en-GB" i="1">
                            <a:latin typeface="Cambria Math" panose="02040503050406030204" pitchFamily="18" charset="0"/>
                          </a:rPr>
                        </m:ctrlPr>
                      </m:sSubPr>
                      <m:e>
                        <m:acc>
                          <m:accPr>
                            <m:chr m:val="̇"/>
                            <m:ctrlPr>
                              <a:rPr lang="en-GB" i="1">
                                <a:latin typeface="Cambria Math" panose="02040503050406030204" pitchFamily="18" charset="0"/>
                              </a:rPr>
                            </m:ctrlPr>
                          </m:accPr>
                          <m:e>
                            <m:r>
                              <a:rPr lang="en-GB" i="1">
                                <a:latin typeface="Cambria Math" panose="02040503050406030204" pitchFamily="18" charset="0"/>
                              </a:rPr>
                              <m:t>𝑥</m:t>
                            </m:r>
                          </m:e>
                        </m:acc>
                      </m:e>
                      <m:sub>
                        <m:r>
                          <a:rPr lang="en-GB" i="1">
                            <a:latin typeface="Cambria Math" panose="02040503050406030204" pitchFamily="18" charset="0"/>
                          </a:rPr>
                          <m:t>2</m:t>
                        </m:r>
                      </m:sub>
                    </m:sSub>
                  </m:oMath>
                </a14:m>
                <a:r>
                  <a:rPr lang="en-GB" dirty="0"/>
                  <a:t> requires the solution of implicit equations.</a:t>
                </a:r>
              </a:p>
              <a:p>
                <a:r>
                  <a:rPr lang="en-GB" dirty="0"/>
                  <a:t>The generalisation of the Newton-Raphson Method offers one possible solution method.</a:t>
                </a:r>
              </a:p>
              <a:p>
                <a:r>
                  <a:rPr lang="en-GB" dirty="0"/>
                  <a:t>Depending on the equations simple iteration may converge to a solution.</a:t>
                </a:r>
              </a:p>
            </p:txBody>
          </p:sp>
        </mc:Choice>
        <mc:Fallback xmlns="">
          <p:sp>
            <p:nvSpPr>
              <p:cNvPr id="3" name="Content Placeholder 2">
                <a:extLst>
                  <a:ext uri="{FF2B5EF4-FFF2-40B4-BE49-F238E27FC236}">
                    <a16:creationId xmlns:a16="http://schemas.microsoft.com/office/drawing/2014/main" id="{4617295F-320F-468F-A75A-7DD5F691F79B}"/>
                  </a:ext>
                </a:extLst>
              </p:cNvPr>
              <p:cNvSpPr>
                <a:spLocks noGrp="1" noRot="1" noChangeAspect="1" noMove="1" noResize="1" noEditPoints="1" noAdjustHandles="1" noChangeArrowheads="1" noChangeShapeType="1" noTextEdit="1"/>
              </p:cNvSpPr>
              <p:nvPr>
                <p:ph idx="1"/>
              </p:nvPr>
            </p:nvSpPr>
            <p:spPr>
              <a:blipFill>
                <a:blip r:embed="rId2"/>
                <a:stretch>
                  <a:fillRect l="-1043" t="-3081"/>
                </a:stretch>
              </a:blipFill>
            </p:spPr>
            <p:txBody>
              <a:bodyPr/>
              <a:lstStyle/>
              <a:p>
                <a:r>
                  <a:rPr lang="en-GB">
                    <a:noFill/>
                  </a:rPr>
                  <a:t> </a:t>
                </a:r>
              </a:p>
            </p:txBody>
          </p:sp>
        </mc:Fallback>
      </mc:AlternateContent>
    </p:spTree>
    <p:extLst>
      <p:ext uri="{BB962C8B-B14F-4D97-AF65-F5344CB8AC3E}">
        <p14:creationId xmlns:p14="http://schemas.microsoft.com/office/powerpoint/2010/main" val="2408783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D6CC01-5A5F-472B-B180-F2EFE9C4C7AF}"/>
              </a:ext>
            </a:extLst>
          </p:cNvPr>
          <p:cNvSpPr>
            <a:spLocks noGrp="1"/>
          </p:cNvSpPr>
          <p:nvPr>
            <p:ph type="title"/>
          </p:nvPr>
        </p:nvSpPr>
        <p:spPr/>
        <p:txBody>
          <a:bodyPr/>
          <a:lstStyle/>
          <a:p>
            <a:r>
              <a:rPr lang="en-GB" dirty="0"/>
              <a:t>4</a:t>
            </a:r>
            <a:r>
              <a:rPr lang="en-GB" baseline="30000" dirty="0"/>
              <a:t>th</a:t>
            </a:r>
            <a:r>
              <a:rPr lang="en-GB" dirty="0"/>
              <a:t> Order Runge-</a:t>
            </a:r>
            <a:r>
              <a:rPr lang="en-GB" dirty="0" err="1"/>
              <a:t>Kutta</a:t>
            </a:r>
            <a:r>
              <a:rPr lang="en-GB" dirty="0"/>
              <a:t> Method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FF9965EC-4D7B-4657-A57D-1F720513F9A9}"/>
                  </a:ext>
                </a:extLst>
              </p:cNvPr>
              <p:cNvSpPr>
                <a:spLocks noGrp="1"/>
              </p:cNvSpPr>
              <p:nvPr>
                <p:ph idx="1"/>
              </p:nvPr>
            </p:nvSpPr>
            <p:spPr/>
            <p:txBody>
              <a:bodyPr>
                <a:normAutofit/>
              </a:bodyPr>
              <a:lstStyle/>
              <a:p>
                <a:r>
                  <a:rPr lang="en-GB" dirty="0"/>
                  <a:t>All of the above mathematical models have led to the requirement to solve the following set of </a:t>
                </a:r>
                <a14:m>
                  <m:oMath xmlns:m="http://schemas.openxmlformats.org/officeDocument/2006/math">
                    <m:r>
                      <a:rPr lang="en-GB" b="0" i="1" smtClean="0">
                        <a:latin typeface="Cambria Math" panose="02040503050406030204" pitchFamily="18" charset="0"/>
                      </a:rPr>
                      <m:t>𝑁</m:t>
                    </m:r>
                    <m:r>
                      <a:rPr lang="en-GB" b="0" i="1" smtClean="0">
                        <a:latin typeface="Cambria Math" panose="02040503050406030204" pitchFamily="18" charset="0"/>
                      </a:rPr>
                      <m:t> </m:t>
                    </m:r>
                  </m:oMath>
                </a14:m>
                <a:r>
                  <a:rPr lang="en-GB" dirty="0"/>
                  <a:t>ODEs in </a:t>
                </a:r>
                <a14:m>
                  <m:oMath xmlns:m="http://schemas.openxmlformats.org/officeDocument/2006/math">
                    <m:r>
                      <a:rPr lang="en-GB" b="0" i="1" smtClean="0">
                        <a:latin typeface="Cambria Math" panose="02040503050406030204" pitchFamily="18" charset="0"/>
                      </a:rPr>
                      <m:t>𝑁</m:t>
                    </m:r>
                  </m:oMath>
                </a14:m>
                <a:r>
                  <a:rPr lang="en-GB" dirty="0"/>
                  <a:t> variables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m:t>
                    </m:r>
                    <m:r>
                      <a:rPr lang="en-GB" b="0" i="1" smtClean="0">
                        <a:latin typeface="Cambria Math" panose="02040503050406030204" pitchFamily="18" charset="0"/>
                      </a:rPr>
                      <m:t>𝑖</m:t>
                    </m:r>
                    <m:r>
                      <a:rPr lang="en-GB" b="0" i="1" smtClean="0">
                        <a:latin typeface="Cambria Math" panose="02040503050406030204" pitchFamily="18" charset="0"/>
                      </a:rPr>
                      <m:t>=1,2,….</m:t>
                    </m:r>
                    <m:r>
                      <a:rPr lang="en-GB" b="0" i="1" smtClean="0">
                        <a:latin typeface="Cambria Math" panose="02040503050406030204" pitchFamily="18" charset="0"/>
                      </a:rPr>
                      <m:t>𝑁</m:t>
                    </m:r>
                    <m:r>
                      <a:rPr lang="en-GB" b="0" i="0" smtClean="0">
                        <a:latin typeface="Cambria Math" panose="02040503050406030204" pitchFamily="18" charset="0"/>
                      </a:rPr>
                      <m:t>:</m:t>
                    </m:r>
                  </m:oMath>
                </a14:m>
                <a:endParaRPr lang="en-GB" dirty="0"/>
              </a:p>
              <a:p>
                <a:pPr marL="0" indent="0">
                  <a:buNone/>
                </a:pPr>
                <a:endParaRPr lang="en-GB" dirty="0"/>
              </a:p>
              <a:p>
                <a:pPr marL="0" indent="0" algn="ctr">
                  <a:buNone/>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panose="02040503050406030204" pitchFamily="18" charset="0"/>
                                </a:rPr>
                                <m:t>𝑥</m:t>
                              </m:r>
                            </m:e>
                          </m:acc>
                        </m:e>
                        <m:sub>
                          <m:r>
                            <a:rPr lang="en-GB" b="0" i="1" smtClean="0">
                              <a:latin typeface="Cambria Math" panose="02040503050406030204" pitchFamily="18" charset="0"/>
                            </a:rPr>
                            <m:t>𝑖</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𝑖</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 …..</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𝑁</m:t>
                              </m:r>
                            </m:sub>
                          </m:sSub>
                          <m:r>
                            <a:rPr lang="en-GB" b="0" i="1" smtClean="0">
                              <a:latin typeface="Cambria Math" panose="02040503050406030204" pitchFamily="18" charset="0"/>
                            </a:rPr>
                            <m:t>,</m:t>
                          </m:r>
                          <m:r>
                            <a:rPr lang="en-GB" b="0" i="1" smtClean="0">
                              <a:latin typeface="Cambria Math" panose="02040503050406030204" pitchFamily="18" charset="0"/>
                            </a:rPr>
                            <m:t>𝑡</m:t>
                          </m:r>
                        </m:e>
                      </m:d>
                      <m:r>
                        <a:rPr lang="en-GB" b="0" i="1" smtClean="0">
                          <a:latin typeface="Cambria Math" panose="02040503050406030204" pitchFamily="18" charset="0"/>
                        </a:rPr>
                        <m:t>,    </m:t>
                      </m:r>
                      <m:r>
                        <a:rPr lang="en-GB" b="0" i="1" smtClean="0">
                          <a:latin typeface="Cambria Math" panose="02040503050406030204" pitchFamily="18" charset="0"/>
                        </a:rPr>
                        <m:t>𝑖</m:t>
                      </m:r>
                      <m:r>
                        <a:rPr lang="en-GB" b="0" i="1" smtClean="0">
                          <a:latin typeface="Cambria Math" panose="02040503050406030204" pitchFamily="18" charset="0"/>
                        </a:rPr>
                        <m:t>=1, 2,…..</m:t>
                      </m:r>
                      <m:r>
                        <a:rPr lang="en-GB" b="0" i="1" smtClean="0">
                          <a:latin typeface="Cambria Math" panose="02040503050406030204" pitchFamily="18" charset="0"/>
                        </a:rPr>
                        <m:t>𝑁</m:t>
                      </m:r>
                      <m:r>
                        <a:rPr lang="en-GB" b="0" i="0" smtClean="0">
                          <a:latin typeface="Cambria Math" panose="02040503050406030204" pitchFamily="18" charset="0"/>
                        </a:rPr>
                        <m:t>,</m:t>
                      </m:r>
                    </m:oMath>
                  </m:oMathPara>
                </a14:m>
                <a:endParaRPr lang="en-GB" b="0" dirty="0"/>
              </a:p>
              <a:p>
                <a:endParaRPr lang="en-GB" dirty="0"/>
              </a:p>
              <a:p>
                <a:r>
                  <a:rPr lang="en-GB" dirty="0"/>
                  <a:t>Subject to the initial conditions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d>
                      <m:dPr>
                        <m:ctrlPr>
                          <a:rPr lang="en-GB" i="1" smtClean="0">
                            <a:latin typeface="Cambria Math" panose="02040503050406030204" pitchFamily="18" charset="0"/>
                          </a:rPr>
                        </m:ctrlPr>
                      </m:dPr>
                      <m:e>
                        <m:sSub>
                          <m:sSubPr>
                            <m:ctrlPr>
                              <a:rPr lang="en-GB"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0</m:t>
                            </m:r>
                          </m:sub>
                        </m:sSub>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r>
                          <a:rPr lang="en-GB" b="0" i="1" smtClean="0">
                            <a:latin typeface="Cambria Math" panose="02040503050406030204" pitchFamily="18" charset="0"/>
                          </a:rPr>
                          <m:t>0</m:t>
                        </m:r>
                      </m:sub>
                    </m:sSub>
                    <m:r>
                      <a:rPr lang="en-GB" b="0" i="1" smtClean="0">
                        <a:latin typeface="Cambria Math" panose="02040503050406030204" pitchFamily="18" charset="0"/>
                      </a:rPr>
                      <m:t>.</m:t>
                    </m:r>
                  </m:oMath>
                </a14:m>
                <a:endParaRPr lang="en-GB" dirty="0"/>
              </a:p>
              <a:p>
                <a:endParaRPr lang="en-GB" dirty="0"/>
              </a:p>
              <a:p>
                <a:r>
                  <a:rPr lang="en-GB" dirty="0"/>
                  <a:t>The functions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𝑓</m:t>
                        </m:r>
                      </m:e>
                      <m:sub>
                        <m:r>
                          <a:rPr lang="en-GB" b="0" i="1" smtClean="0">
                            <a:latin typeface="Cambria Math" panose="02040503050406030204" pitchFamily="18" charset="0"/>
                          </a:rPr>
                          <m:t>𝑖</m:t>
                        </m:r>
                      </m:sub>
                    </m:sSub>
                    <m:r>
                      <a:rPr lang="en-GB" b="0" i="1" smtClean="0">
                        <a:latin typeface="Cambria Math" panose="02040503050406030204" pitchFamily="18" charset="0"/>
                      </a:rPr>
                      <m:t> </m:t>
                    </m:r>
                  </m:oMath>
                </a14:m>
                <a:r>
                  <a:rPr lang="en-GB" dirty="0"/>
                  <a:t>may have had to be found by solution of an implicit equation.</a:t>
                </a:r>
              </a:p>
            </p:txBody>
          </p:sp>
        </mc:Choice>
        <mc:Fallback xmlns="">
          <p:sp>
            <p:nvSpPr>
              <p:cNvPr id="3" name="Content Placeholder 2">
                <a:extLst>
                  <a:ext uri="{FF2B5EF4-FFF2-40B4-BE49-F238E27FC236}">
                    <a16:creationId xmlns:a16="http://schemas.microsoft.com/office/drawing/2014/main" id="{FF9965EC-4D7B-4657-A57D-1F720513F9A9}"/>
                  </a:ext>
                </a:extLst>
              </p:cNvPr>
              <p:cNvSpPr>
                <a:spLocks noGrp="1" noRot="1" noChangeAspect="1" noMove="1" noResize="1" noEditPoints="1" noAdjustHandles="1" noChangeArrowheads="1" noChangeShapeType="1" noTextEdit="1"/>
              </p:cNvSpPr>
              <p:nvPr>
                <p:ph idx="1"/>
              </p:nvPr>
            </p:nvSpPr>
            <p:spPr>
              <a:blipFill>
                <a:blip r:embed="rId2"/>
                <a:stretch>
                  <a:fillRect l="-1043" t="-2241" b="-140"/>
                </a:stretch>
              </a:blipFill>
            </p:spPr>
            <p:txBody>
              <a:bodyPr/>
              <a:lstStyle/>
              <a:p>
                <a:r>
                  <a:rPr lang="en-GB">
                    <a:noFill/>
                  </a:rPr>
                  <a:t> </a:t>
                </a:r>
              </a:p>
            </p:txBody>
          </p:sp>
        </mc:Fallback>
      </mc:AlternateContent>
    </p:spTree>
    <p:extLst>
      <p:ext uri="{BB962C8B-B14F-4D97-AF65-F5344CB8AC3E}">
        <p14:creationId xmlns:p14="http://schemas.microsoft.com/office/powerpoint/2010/main" val="13725506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329902-8047-4CEE-A4B8-DBCF6C03FEE2}"/>
              </a:ext>
            </a:extLst>
          </p:cNvPr>
          <p:cNvSpPr>
            <a:spLocks noGrp="1"/>
          </p:cNvSpPr>
          <p:nvPr>
            <p:ph type="title"/>
          </p:nvPr>
        </p:nvSpPr>
        <p:spPr/>
        <p:txBody>
          <a:bodyPr/>
          <a:lstStyle/>
          <a:p>
            <a:r>
              <a:rPr lang="en-GB" dirty="0"/>
              <a:t>4</a:t>
            </a:r>
            <a:r>
              <a:rPr lang="en-GB" baseline="30000" dirty="0"/>
              <a:t>th</a:t>
            </a:r>
            <a:r>
              <a:rPr lang="en-GB" dirty="0"/>
              <a:t> Order Runge-</a:t>
            </a:r>
            <a:r>
              <a:rPr lang="en-GB" dirty="0" err="1"/>
              <a:t>Kutta</a:t>
            </a:r>
            <a:r>
              <a:rPr lang="en-GB" dirty="0"/>
              <a:t> Method for Multiple States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xmlns="" id="{E83E95B0-7AD5-4F0F-B9AC-B4BB3874BF09}"/>
                  </a:ext>
                </a:extLst>
              </p:cNvPr>
              <p:cNvSpPr>
                <a:spLocks noGrp="1"/>
              </p:cNvSpPr>
              <p:nvPr>
                <p:ph idx="1"/>
              </p:nvPr>
            </p:nvSpPr>
            <p:spPr/>
            <p:txBody>
              <a:bodyPr>
                <a:normAutofit fontScale="92500"/>
              </a:bodyPr>
              <a:lstStyle/>
              <a:p>
                <a:r>
                  <a:rPr lang="en-GB" dirty="0"/>
                  <a:t>Define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𝑛</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0</m:t>
                        </m:r>
                      </m:sub>
                    </m:sSub>
                    <m:r>
                      <a:rPr lang="en-GB" b="0" i="1" smtClean="0">
                        <a:latin typeface="Cambria Math" panose="02040503050406030204" pitchFamily="18" charset="0"/>
                      </a:rPr>
                      <m:t>+</m:t>
                    </m:r>
                    <m:r>
                      <a:rPr lang="en-GB" b="0" i="1" smtClean="0">
                        <a:latin typeface="Cambria Math" panose="02040503050406030204" pitchFamily="18" charset="0"/>
                      </a:rPr>
                      <m:t>𝑛h</m:t>
                    </m:r>
                    <m:r>
                      <a:rPr lang="en-GB" b="0" i="0" smtClean="0">
                        <a:latin typeface="Cambria Math" panose="02040503050406030204" pitchFamily="18" charset="0"/>
                      </a:rPr>
                      <m:t>,</m:t>
                    </m:r>
                  </m:oMath>
                </a14:m>
                <a:r>
                  <a:rPr lang="en-GB" dirty="0"/>
                  <a:t> and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𝑖𝑛</m:t>
                        </m:r>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d>
                      <m:dPr>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𝑛</m:t>
                            </m:r>
                          </m:sub>
                        </m:sSub>
                      </m:e>
                    </m:d>
                    <m:r>
                      <a:rPr lang="en-GB" b="0" i="1" smtClean="0">
                        <a:latin typeface="Cambria Math" panose="02040503050406030204" pitchFamily="18" charset="0"/>
                      </a:rPr>
                      <m:t>.</m:t>
                    </m:r>
                  </m:oMath>
                </a14:m>
                <a:endParaRPr lang="en-GB" b="0" dirty="0"/>
              </a:p>
              <a:p>
                <a:pPr>
                  <a:spcAft>
                    <a:spcPts val="1200"/>
                  </a:spcAft>
                </a:pPr>
                <a:r>
                  <a:rPr lang="en-GB" dirty="0"/>
                  <a:t>We may calculate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𝑖𝑛</m:t>
                        </m:r>
                        <m:r>
                          <a:rPr lang="en-GB" b="0" i="1" smtClean="0">
                            <a:latin typeface="Cambria Math" panose="02040503050406030204" pitchFamily="18" charset="0"/>
                          </a:rPr>
                          <m:t>+1</m:t>
                        </m:r>
                      </m:sub>
                    </m:sSub>
                  </m:oMath>
                </a14:m>
                <a:r>
                  <a:rPr lang="en-GB" dirty="0"/>
                  <a:t>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𝑛</m:t>
                        </m:r>
                        <m:r>
                          <a:rPr lang="en-GB" b="0" i="1" smtClean="0">
                            <a:latin typeface="Cambria Math" panose="02040503050406030204" pitchFamily="18" charset="0"/>
                          </a:rPr>
                          <m:t>+1</m:t>
                        </m:r>
                      </m:sub>
                    </m:sSub>
                  </m:oMath>
                </a14:m>
                <a:r>
                  <a:rPr lang="en-GB" dirty="0"/>
                  <a:t>from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𝑖𝑛</m:t>
                        </m:r>
                      </m:sub>
                    </m:sSub>
                  </m:oMath>
                </a14:m>
                <a:r>
                  <a:rPr lang="en-GB" dirty="0"/>
                  <a:t> at </a:t>
                </a:r>
                <a14:m>
                  <m:oMath xmlns:m="http://schemas.openxmlformats.org/officeDocument/2006/math">
                    <m:sSub>
                      <m:sSubPr>
                        <m:ctrlPr>
                          <a:rPr lang="en-GB" i="1" smtClean="0">
                            <a:latin typeface="Cambria Math" panose="02040503050406030204" pitchFamily="18" charset="0"/>
                          </a:rPr>
                        </m:ctrlPr>
                      </m:sSubPr>
                      <m:e>
                        <m:r>
                          <a:rPr lang="en-GB" b="0" i="1" smtClean="0">
                            <a:latin typeface="Cambria Math" panose="02040503050406030204" pitchFamily="18" charset="0"/>
                          </a:rPr>
                          <m:t>𝑡</m:t>
                        </m:r>
                      </m:e>
                      <m:sub>
                        <m:r>
                          <a:rPr lang="en-GB" b="0" i="1" smtClean="0">
                            <a:latin typeface="Cambria Math" panose="02040503050406030204" pitchFamily="18" charset="0"/>
                          </a:rPr>
                          <m:t>𝑛</m:t>
                        </m:r>
                      </m:sub>
                    </m:sSub>
                  </m:oMath>
                </a14:m>
                <a:r>
                  <a:rPr lang="en-GB" dirty="0"/>
                  <a:t> using the following method:</a:t>
                </a:r>
              </a:p>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n-GB" sz="2600" i="1" smtClean="0">
                              <a:latin typeface="Cambria Math" panose="02040503050406030204" pitchFamily="18" charset="0"/>
                            </a:rPr>
                          </m:ctrlPr>
                        </m:sSubPr>
                        <m:e>
                          <m:r>
                            <a:rPr lang="en-GB" sz="2600" b="0" i="1" smtClean="0">
                              <a:latin typeface="Cambria Math" panose="02040503050406030204" pitchFamily="18" charset="0"/>
                            </a:rPr>
                            <m:t>𝑘</m:t>
                          </m:r>
                        </m:e>
                        <m:sub>
                          <m:r>
                            <a:rPr lang="en-GB" sz="2600" b="0" i="1" smtClean="0">
                              <a:latin typeface="Cambria Math" panose="02040503050406030204" pitchFamily="18" charset="0"/>
                            </a:rPr>
                            <m:t>𝑖</m:t>
                          </m:r>
                          <m:r>
                            <a:rPr lang="en-GB" sz="2600" b="0" i="1" smtClean="0">
                              <a:latin typeface="Cambria Math" panose="02040503050406030204" pitchFamily="18" charset="0"/>
                            </a:rPr>
                            <m:t>1</m:t>
                          </m:r>
                          <m:r>
                            <a:rPr lang="en-GB" sz="2600" b="0" i="1" smtClean="0">
                              <a:latin typeface="Cambria Math" panose="02040503050406030204" pitchFamily="18" charset="0"/>
                            </a:rPr>
                            <m:t>𝑛</m:t>
                          </m:r>
                        </m:sub>
                      </m:sSub>
                      <m:r>
                        <a:rPr lang="en-GB" sz="2600" b="0" i="1" smtClean="0">
                          <a:latin typeface="Cambria Math" panose="02040503050406030204" pitchFamily="18" charset="0"/>
                        </a:rPr>
                        <m:t>=</m:t>
                      </m:r>
                      <m:r>
                        <a:rPr lang="en-GB" sz="2600" b="0" i="1" smtClean="0">
                          <a:latin typeface="Cambria Math" panose="02040503050406030204" pitchFamily="18" charset="0"/>
                        </a:rPr>
                        <m:t>h</m:t>
                      </m:r>
                      <m:r>
                        <a:rPr lang="en-GB" sz="2600" b="0" i="1" smtClean="0">
                          <a:latin typeface="Cambria Math" panose="02040503050406030204" pitchFamily="18" charset="0"/>
                        </a:rPr>
                        <m:t> </m:t>
                      </m:r>
                      <m:sSub>
                        <m:sSubPr>
                          <m:ctrlPr>
                            <a:rPr lang="en-GB" sz="2600" b="0" i="1" smtClean="0">
                              <a:latin typeface="Cambria Math" panose="02040503050406030204" pitchFamily="18" charset="0"/>
                            </a:rPr>
                          </m:ctrlPr>
                        </m:sSubPr>
                        <m:e>
                          <m:r>
                            <a:rPr lang="en-GB" sz="2600" b="0" i="1" smtClean="0">
                              <a:latin typeface="Cambria Math" panose="02040503050406030204" pitchFamily="18" charset="0"/>
                            </a:rPr>
                            <m:t>𝑓</m:t>
                          </m:r>
                        </m:e>
                        <m:sub>
                          <m:r>
                            <a:rPr lang="en-GB" sz="2600" b="0" i="1" smtClean="0">
                              <a:latin typeface="Cambria Math" panose="02040503050406030204" pitchFamily="18" charset="0"/>
                            </a:rPr>
                            <m:t>𝑖</m:t>
                          </m:r>
                        </m:sub>
                      </m:sSub>
                      <m:d>
                        <m:dPr>
                          <m:ctrlPr>
                            <a:rPr lang="en-GB" sz="2600" b="0" i="1" smtClean="0">
                              <a:latin typeface="Cambria Math" panose="02040503050406030204" pitchFamily="18" charset="0"/>
                            </a:rPr>
                          </m:ctrlPr>
                        </m:dPr>
                        <m:e>
                          <m:sSub>
                            <m:sSubPr>
                              <m:ctrlPr>
                                <a:rPr lang="en-GB" sz="2600" b="0" i="1" smtClean="0">
                                  <a:latin typeface="Cambria Math" panose="02040503050406030204" pitchFamily="18" charset="0"/>
                                </a:rPr>
                              </m:ctrlPr>
                            </m:sSubPr>
                            <m:e>
                              <m:r>
                                <a:rPr lang="en-GB" sz="2600" b="0" i="1" smtClean="0">
                                  <a:latin typeface="Cambria Math" panose="02040503050406030204" pitchFamily="18" charset="0"/>
                                </a:rPr>
                                <m:t>𝑡</m:t>
                              </m:r>
                            </m:e>
                            <m:sub>
                              <m:r>
                                <a:rPr lang="en-GB" sz="2600" b="0" i="1" smtClean="0">
                                  <a:latin typeface="Cambria Math" panose="02040503050406030204" pitchFamily="18" charset="0"/>
                                </a:rPr>
                                <m:t>𝑛</m:t>
                              </m:r>
                            </m:sub>
                          </m:sSub>
                          <m:r>
                            <a:rPr lang="en-GB" sz="2600" b="0" i="1" smtClean="0">
                              <a:latin typeface="Cambria Math" panose="02040503050406030204" pitchFamily="18" charset="0"/>
                            </a:rPr>
                            <m:t>, </m:t>
                          </m:r>
                          <m:sSub>
                            <m:sSubPr>
                              <m:ctrlPr>
                                <a:rPr lang="en-GB" sz="2600" b="0" i="1" smtClean="0">
                                  <a:latin typeface="Cambria Math" panose="02040503050406030204" pitchFamily="18" charset="0"/>
                                </a:rPr>
                              </m:ctrlPr>
                            </m:sSubPr>
                            <m:e>
                              <m:r>
                                <a:rPr lang="en-GB" sz="2600" b="0" i="1" smtClean="0">
                                  <a:latin typeface="Cambria Math" panose="02040503050406030204" pitchFamily="18" charset="0"/>
                                </a:rPr>
                                <m:t>𝑥</m:t>
                              </m:r>
                            </m:e>
                            <m:sub>
                              <m:r>
                                <a:rPr lang="en-GB" sz="2600" b="0" i="1" smtClean="0">
                                  <a:latin typeface="Cambria Math" panose="02040503050406030204" pitchFamily="18" charset="0"/>
                                </a:rPr>
                                <m:t>1</m:t>
                              </m:r>
                              <m:r>
                                <a:rPr lang="en-GB" sz="2600" b="0" i="1" smtClean="0">
                                  <a:latin typeface="Cambria Math" panose="02040503050406030204" pitchFamily="18" charset="0"/>
                                </a:rPr>
                                <m:t>𝑛</m:t>
                              </m:r>
                            </m:sub>
                          </m:sSub>
                          <m:r>
                            <a:rPr lang="en-GB" sz="2600" b="0" i="1" smtClean="0">
                              <a:latin typeface="Cambria Math" panose="02040503050406030204" pitchFamily="18" charset="0"/>
                            </a:rPr>
                            <m:t>, </m:t>
                          </m:r>
                          <m:sSub>
                            <m:sSubPr>
                              <m:ctrlPr>
                                <a:rPr lang="en-GB" sz="2600" b="0" i="1" smtClean="0">
                                  <a:latin typeface="Cambria Math" panose="02040503050406030204" pitchFamily="18" charset="0"/>
                                </a:rPr>
                              </m:ctrlPr>
                            </m:sSubPr>
                            <m:e>
                              <m:r>
                                <a:rPr lang="en-GB" sz="2600" b="0" i="1" smtClean="0">
                                  <a:latin typeface="Cambria Math" panose="02040503050406030204" pitchFamily="18" charset="0"/>
                                </a:rPr>
                                <m:t>𝑥</m:t>
                              </m:r>
                            </m:e>
                            <m:sub>
                              <m:r>
                                <a:rPr lang="en-GB" sz="2600" b="0" i="1" smtClean="0">
                                  <a:latin typeface="Cambria Math" panose="02040503050406030204" pitchFamily="18" charset="0"/>
                                </a:rPr>
                                <m:t>2</m:t>
                              </m:r>
                              <m:r>
                                <a:rPr lang="en-GB" sz="2600" b="0" i="1" smtClean="0">
                                  <a:latin typeface="Cambria Math" panose="02040503050406030204" pitchFamily="18" charset="0"/>
                                </a:rPr>
                                <m:t>𝑛</m:t>
                              </m:r>
                            </m:sub>
                          </m:sSub>
                          <m:r>
                            <a:rPr lang="en-GB" sz="2600" b="0" i="1" smtClean="0">
                              <a:latin typeface="Cambria Math" panose="02040503050406030204" pitchFamily="18" charset="0"/>
                            </a:rPr>
                            <m:t>, ….</m:t>
                          </m:r>
                          <m:sSub>
                            <m:sSubPr>
                              <m:ctrlPr>
                                <a:rPr lang="en-GB" sz="2600" b="0" i="1" smtClean="0">
                                  <a:latin typeface="Cambria Math" panose="02040503050406030204" pitchFamily="18" charset="0"/>
                                </a:rPr>
                              </m:ctrlPr>
                            </m:sSubPr>
                            <m:e>
                              <m:r>
                                <a:rPr lang="en-GB" sz="2600" b="0" i="1" smtClean="0">
                                  <a:latin typeface="Cambria Math" panose="02040503050406030204" pitchFamily="18" charset="0"/>
                                </a:rPr>
                                <m:t>𝑥</m:t>
                              </m:r>
                            </m:e>
                            <m:sub>
                              <m:r>
                                <a:rPr lang="en-GB" sz="2600" b="0" i="1" smtClean="0">
                                  <a:latin typeface="Cambria Math" panose="02040503050406030204" pitchFamily="18" charset="0"/>
                                </a:rPr>
                                <m:t>𝑁𝑛</m:t>
                              </m:r>
                            </m:sub>
                          </m:sSub>
                        </m:e>
                      </m:d>
                    </m:oMath>
                  </m:oMathPara>
                </a14:m>
                <a:endParaRPr lang="en-GB" sz="2600" dirty="0"/>
              </a:p>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n-GB" sz="2600" i="1">
                              <a:latin typeface="Cambria Math" panose="02040503050406030204" pitchFamily="18" charset="0"/>
                            </a:rPr>
                          </m:ctrlPr>
                        </m:sSubPr>
                        <m:e>
                          <m:r>
                            <a:rPr lang="en-GB" sz="2600" i="1">
                              <a:latin typeface="Cambria Math" panose="02040503050406030204" pitchFamily="18" charset="0"/>
                            </a:rPr>
                            <m:t>𝑘</m:t>
                          </m:r>
                        </m:e>
                        <m:sub>
                          <m:r>
                            <a:rPr lang="en-GB" sz="2600" i="1">
                              <a:latin typeface="Cambria Math" panose="02040503050406030204" pitchFamily="18" charset="0"/>
                            </a:rPr>
                            <m:t>𝑖</m:t>
                          </m:r>
                          <m:r>
                            <a:rPr lang="en-GB" sz="2600" b="0" i="1" smtClean="0">
                              <a:latin typeface="Cambria Math" panose="02040503050406030204" pitchFamily="18" charset="0"/>
                            </a:rPr>
                            <m:t>2</m:t>
                          </m:r>
                          <m:r>
                            <a:rPr lang="en-GB" sz="2600" i="1">
                              <a:latin typeface="Cambria Math" panose="02040503050406030204" pitchFamily="18" charset="0"/>
                            </a:rPr>
                            <m:t>𝑛</m:t>
                          </m:r>
                        </m:sub>
                      </m:sSub>
                      <m:r>
                        <a:rPr lang="en-GB" sz="2600" i="1">
                          <a:latin typeface="Cambria Math" panose="02040503050406030204" pitchFamily="18" charset="0"/>
                        </a:rPr>
                        <m:t>=</m:t>
                      </m:r>
                      <m:r>
                        <a:rPr lang="en-GB" sz="2600" i="1">
                          <a:latin typeface="Cambria Math" panose="02040503050406030204" pitchFamily="18" charset="0"/>
                        </a:rPr>
                        <m:t>h</m:t>
                      </m:r>
                      <m:r>
                        <a:rPr lang="en-GB" sz="2600" i="1">
                          <a:latin typeface="Cambria Math" panose="02040503050406030204" pitchFamily="18" charset="0"/>
                        </a:rPr>
                        <m:t> </m:t>
                      </m:r>
                      <m:sSub>
                        <m:sSubPr>
                          <m:ctrlPr>
                            <a:rPr lang="en-GB" sz="2600" i="1">
                              <a:latin typeface="Cambria Math" panose="02040503050406030204" pitchFamily="18" charset="0"/>
                            </a:rPr>
                          </m:ctrlPr>
                        </m:sSubPr>
                        <m:e>
                          <m:r>
                            <a:rPr lang="en-GB" sz="2600" i="1">
                              <a:latin typeface="Cambria Math" panose="02040503050406030204" pitchFamily="18" charset="0"/>
                            </a:rPr>
                            <m:t>𝑓</m:t>
                          </m:r>
                        </m:e>
                        <m:sub>
                          <m:r>
                            <a:rPr lang="en-GB" sz="2600" i="1">
                              <a:latin typeface="Cambria Math" panose="02040503050406030204" pitchFamily="18" charset="0"/>
                            </a:rPr>
                            <m:t>𝑖</m:t>
                          </m:r>
                        </m:sub>
                      </m:sSub>
                      <m:d>
                        <m:dPr>
                          <m:ctrlPr>
                            <a:rPr lang="en-GB" sz="2600" i="1">
                              <a:latin typeface="Cambria Math" panose="02040503050406030204" pitchFamily="18" charset="0"/>
                            </a:rPr>
                          </m:ctrlPr>
                        </m:dPr>
                        <m:e>
                          <m:sSub>
                            <m:sSubPr>
                              <m:ctrlPr>
                                <a:rPr lang="en-GB" sz="2600" i="1">
                                  <a:latin typeface="Cambria Math" panose="02040503050406030204" pitchFamily="18" charset="0"/>
                                </a:rPr>
                              </m:ctrlPr>
                            </m:sSubPr>
                            <m:e>
                              <m:r>
                                <a:rPr lang="en-GB" sz="2600" i="1">
                                  <a:latin typeface="Cambria Math" panose="02040503050406030204" pitchFamily="18" charset="0"/>
                                </a:rPr>
                                <m:t>𝑡</m:t>
                              </m:r>
                            </m:e>
                            <m:sub>
                              <m:r>
                                <a:rPr lang="en-GB" sz="2600" i="1">
                                  <a:latin typeface="Cambria Math" panose="02040503050406030204" pitchFamily="18" charset="0"/>
                                </a:rPr>
                                <m:t>𝑛</m:t>
                              </m:r>
                            </m:sub>
                          </m:sSub>
                          <m:r>
                            <a:rPr lang="en-GB" sz="2600" b="0" i="1" smtClean="0">
                              <a:latin typeface="Cambria Math" panose="02040503050406030204" pitchFamily="18" charset="0"/>
                            </a:rPr>
                            <m:t>+</m:t>
                          </m:r>
                          <m:box>
                            <m:boxPr>
                              <m:ctrlPr>
                                <a:rPr lang="en-GB" sz="2600" b="0" i="1" smtClean="0">
                                  <a:latin typeface="Cambria Math" panose="02040503050406030204" pitchFamily="18" charset="0"/>
                                </a:rPr>
                              </m:ctrlPr>
                            </m:boxPr>
                            <m:e>
                              <m:argPr>
                                <m:argSz m:val="-1"/>
                              </m:argPr>
                              <m:f>
                                <m:fPr>
                                  <m:ctrlPr>
                                    <a:rPr lang="en-GB" sz="2600" b="0" i="1" smtClean="0">
                                      <a:latin typeface="Cambria Math" panose="02040503050406030204" pitchFamily="18" charset="0"/>
                                    </a:rPr>
                                  </m:ctrlPr>
                                </m:fPr>
                                <m:num>
                                  <m:r>
                                    <a:rPr lang="en-GB" sz="2600" b="0" i="1" smtClean="0">
                                      <a:latin typeface="Cambria Math" panose="02040503050406030204" pitchFamily="18" charset="0"/>
                                    </a:rPr>
                                    <m:t>1</m:t>
                                  </m:r>
                                </m:num>
                                <m:den>
                                  <m:r>
                                    <a:rPr lang="en-GB" sz="2600" b="0" i="1" smtClean="0">
                                      <a:latin typeface="Cambria Math" panose="02040503050406030204" pitchFamily="18" charset="0"/>
                                    </a:rPr>
                                    <m:t>2</m:t>
                                  </m:r>
                                </m:den>
                              </m:f>
                              <m:r>
                                <a:rPr lang="en-GB" sz="2600" b="0" i="1" smtClean="0">
                                  <a:latin typeface="Cambria Math" panose="02040503050406030204" pitchFamily="18" charset="0"/>
                                </a:rPr>
                                <m:t>h</m:t>
                              </m:r>
                            </m:e>
                          </m:box>
                          <m:r>
                            <a:rPr lang="en-GB" sz="2600" i="1">
                              <a:latin typeface="Cambria Math" panose="02040503050406030204" pitchFamily="18" charset="0"/>
                            </a:rPr>
                            <m:t>, </m:t>
                          </m:r>
                          <m:sSub>
                            <m:sSubPr>
                              <m:ctrlPr>
                                <a:rPr lang="en-GB" sz="2600" i="1">
                                  <a:latin typeface="Cambria Math" panose="02040503050406030204" pitchFamily="18" charset="0"/>
                                </a:rPr>
                              </m:ctrlPr>
                            </m:sSubPr>
                            <m:e>
                              <m:r>
                                <a:rPr lang="en-GB" sz="2600" i="1">
                                  <a:latin typeface="Cambria Math" panose="02040503050406030204" pitchFamily="18" charset="0"/>
                                </a:rPr>
                                <m:t>𝑥</m:t>
                              </m:r>
                            </m:e>
                            <m:sub>
                              <m:r>
                                <a:rPr lang="en-GB" sz="2600" i="1">
                                  <a:latin typeface="Cambria Math" panose="02040503050406030204" pitchFamily="18" charset="0"/>
                                </a:rPr>
                                <m:t>1</m:t>
                              </m:r>
                              <m:r>
                                <a:rPr lang="en-GB" sz="2600" i="1">
                                  <a:latin typeface="Cambria Math" panose="02040503050406030204" pitchFamily="18" charset="0"/>
                                </a:rPr>
                                <m:t>𝑛</m:t>
                              </m:r>
                            </m:sub>
                          </m:sSub>
                          <m:r>
                            <a:rPr lang="en-GB" sz="2600" b="0" i="1" smtClean="0">
                              <a:latin typeface="Cambria Math" panose="02040503050406030204" pitchFamily="18" charset="0"/>
                            </a:rPr>
                            <m:t>+</m:t>
                          </m:r>
                          <m:box>
                            <m:boxPr>
                              <m:ctrlPr>
                                <a:rPr lang="en-GB" sz="2600" b="0" i="1" smtClean="0">
                                  <a:latin typeface="Cambria Math" panose="02040503050406030204" pitchFamily="18" charset="0"/>
                                </a:rPr>
                              </m:ctrlPr>
                            </m:boxPr>
                            <m:e>
                              <m:argPr>
                                <m:argSz m:val="-1"/>
                              </m:argPr>
                              <m:f>
                                <m:fPr>
                                  <m:ctrlPr>
                                    <a:rPr lang="en-GB" sz="2600" b="0" i="1" smtClean="0">
                                      <a:latin typeface="Cambria Math" panose="02040503050406030204" pitchFamily="18" charset="0"/>
                                    </a:rPr>
                                  </m:ctrlPr>
                                </m:fPr>
                                <m:num>
                                  <m:r>
                                    <a:rPr lang="en-GB" sz="2600" b="0" i="1" smtClean="0">
                                      <a:latin typeface="Cambria Math" panose="02040503050406030204" pitchFamily="18" charset="0"/>
                                    </a:rPr>
                                    <m:t>1</m:t>
                                  </m:r>
                                </m:num>
                                <m:den>
                                  <m:r>
                                    <a:rPr lang="en-GB" sz="2600" b="0" i="1" smtClean="0">
                                      <a:latin typeface="Cambria Math" panose="02040503050406030204" pitchFamily="18" charset="0"/>
                                    </a:rPr>
                                    <m:t>2</m:t>
                                  </m:r>
                                </m:den>
                              </m:f>
                              <m:sSub>
                                <m:sSubPr>
                                  <m:ctrlPr>
                                    <a:rPr lang="en-GB" sz="2600" b="0" i="1" smtClean="0">
                                      <a:latin typeface="Cambria Math" panose="02040503050406030204" pitchFamily="18" charset="0"/>
                                    </a:rPr>
                                  </m:ctrlPr>
                                </m:sSubPr>
                                <m:e>
                                  <m:r>
                                    <a:rPr lang="en-GB" sz="2600" b="0" i="1" smtClean="0">
                                      <a:latin typeface="Cambria Math" panose="02040503050406030204" pitchFamily="18" charset="0"/>
                                    </a:rPr>
                                    <m:t>𝑘</m:t>
                                  </m:r>
                                </m:e>
                                <m:sub>
                                  <m:r>
                                    <a:rPr lang="en-GB" sz="2600" b="0" i="1" smtClean="0">
                                      <a:latin typeface="Cambria Math" panose="02040503050406030204" pitchFamily="18" charset="0"/>
                                    </a:rPr>
                                    <m:t>11</m:t>
                                  </m:r>
                                  <m:r>
                                    <a:rPr lang="en-GB" sz="2600" b="0" i="1" smtClean="0">
                                      <a:latin typeface="Cambria Math" panose="02040503050406030204" pitchFamily="18" charset="0"/>
                                    </a:rPr>
                                    <m:t>𝑛</m:t>
                                  </m:r>
                                </m:sub>
                              </m:sSub>
                            </m:e>
                          </m:box>
                          <m:r>
                            <a:rPr lang="en-GB" sz="2600" i="1">
                              <a:latin typeface="Cambria Math" panose="02040503050406030204" pitchFamily="18" charset="0"/>
                            </a:rPr>
                            <m:t>, </m:t>
                          </m:r>
                          <m:sSub>
                            <m:sSubPr>
                              <m:ctrlPr>
                                <a:rPr lang="en-GB" sz="2600" i="1">
                                  <a:latin typeface="Cambria Math" panose="02040503050406030204" pitchFamily="18" charset="0"/>
                                </a:rPr>
                              </m:ctrlPr>
                            </m:sSubPr>
                            <m:e>
                              <m:r>
                                <a:rPr lang="en-GB" sz="2600" i="1">
                                  <a:latin typeface="Cambria Math" panose="02040503050406030204" pitchFamily="18" charset="0"/>
                                </a:rPr>
                                <m:t>𝑥</m:t>
                              </m:r>
                            </m:e>
                            <m:sub>
                              <m:r>
                                <a:rPr lang="en-GB" sz="2600" i="1">
                                  <a:latin typeface="Cambria Math" panose="02040503050406030204" pitchFamily="18" charset="0"/>
                                </a:rPr>
                                <m:t>2</m:t>
                              </m:r>
                              <m:r>
                                <a:rPr lang="en-GB" sz="2600" i="1">
                                  <a:latin typeface="Cambria Math" panose="02040503050406030204" pitchFamily="18" charset="0"/>
                                </a:rPr>
                                <m:t>𝑛</m:t>
                              </m:r>
                            </m:sub>
                          </m:sSub>
                          <m:r>
                            <a:rPr lang="en-GB" sz="2600" b="0" i="1" smtClean="0">
                              <a:latin typeface="Cambria Math" panose="02040503050406030204" pitchFamily="18" charset="0"/>
                            </a:rPr>
                            <m:t>+</m:t>
                          </m:r>
                          <m:box>
                            <m:boxPr>
                              <m:ctrlPr>
                                <a:rPr lang="en-GB" sz="2600" b="0" i="1" smtClean="0">
                                  <a:latin typeface="Cambria Math" panose="02040503050406030204" pitchFamily="18" charset="0"/>
                                </a:rPr>
                              </m:ctrlPr>
                            </m:boxPr>
                            <m:e>
                              <m:argPr>
                                <m:argSz m:val="-1"/>
                              </m:argPr>
                              <m:f>
                                <m:fPr>
                                  <m:ctrlPr>
                                    <a:rPr lang="en-GB" sz="2600" b="0" i="1" smtClean="0">
                                      <a:latin typeface="Cambria Math" panose="02040503050406030204" pitchFamily="18" charset="0"/>
                                    </a:rPr>
                                  </m:ctrlPr>
                                </m:fPr>
                                <m:num>
                                  <m:r>
                                    <a:rPr lang="en-GB" sz="2600" b="0" i="1" smtClean="0">
                                      <a:latin typeface="Cambria Math" panose="02040503050406030204" pitchFamily="18" charset="0"/>
                                    </a:rPr>
                                    <m:t>1</m:t>
                                  </m:r>
                                </m:num>
                                <m:den>
                                  <m:r>
                                    <a:rPr lang="en-GB" sz="2600" b="0" i="1" smtClean="0">
                                      <a:latin typeface="Cambria Math" panose="02040503050406030204" pitchFamily="18" charset="0"/>
                                    </a:rPr>
                                    <m:t>2</m:t>
                                  </m:r>
                                </m:den>
                              </m:f>
                              <m:sSub>
                                <m:sSubPr>
                                  <m:ctrlPr>
                                    <a:rPr lang="en-GB" sz="2600" b="0" i="1" smtClean="0">
                                      <a:latin typeface="Cambria Math" panose="02040503050406030204" pitchFamily="18" charset="0"/>
                                    </a:rPr>
                                  </m:ctrlPr>
                                </m:sSubPr>
                                <m:e>
                                  <m:r>
                                    <a:rPr lang="en-GB" sz="2600" b="0" i="1" smtClean="0">
                                      <a:latin typeface="Cambria Math" panose="02040503050406030204" pitchFamily="18" charset="0"/>
                                    </a:rPr>
                                    <m:t>𝑘</m:t>
                                  </m:r>
                                </m:e>
                                <m:sub>
                                  <m:r>
                                    <a:rPr lang="en-GB" sz="2600" b="0" i="1" smtClean="0">
                                      <a:latin typeface="Cambria Math" panose="02040503050406030204" pitchFamily="18" charset="0"/>
                                    </a:rPr>
                                    <m:t>21</m:t>
                                  </m:r>
                                  <m:r>
                                    <a:rPr lang="en-GB" sz="2600" b="0" i="1" smtClean="0">
                                      <a:latin typeface="Cambria Math" panose="02040503050406030204" pitchFamily="18" charset="0"/>
                                    </a:rPr>
                                    <m:t>𝑛</m:t>
                                  </m:r>
                                </m:sub>
                              </m:sSub>
                            </m:e>
                          </m:box>
                          <m:r>
                            <a:rPr lang="en-GB" sz="2600" i="1">
                              <a:latin typeface="Cambria Math" panose="02040503050406030204" pitchFamily="18" charset="0"/>
                            </a:rPr>
                            <m:t>, ….</m:t>
                          </m:r>
                          <m:sSub>
                            <m:sSubPr>
                              <m:ctrlPr>
                                <a:rPr lang="en-GB" sz="2600" i="1">
                                  <a:latin typeface="Cambria Math" panose="02040503050406030204" pitchFamily="18" charset="0"/>
                                </a:rPr>
                              </m:ctrlPr>
                            </m:sSubPr>
                            <m:e>
                              <m:r>
                                <a:rPr lang="en-GB" sz="2600" i="1">
                                  <a:latin typeface="Cambria Math" panose="02040503050406030204" pitchFamily="18" charset="0"/>
                                </a:rPr>
                                <m:t>𝑥</m:t>
                              </m:r>
                            </m:e>
                            <m:sub>
                              <m:r>
                                <a:rPr lang="en-GB" sz="2600" i="1">
                                  <a:latin typeface="Cambria Math" panose="02040503050406030204" pitchFamily="18" charset="0"/>
                                </a:rPr>
                                <m:t>𝑁𝑛</m:t>
                              </m:r>
                            </m:sub>
                          </m:sSub>
                          <m:r>
                            <a:rPr lang="en-GB" sz="2600" b="0" i="1" smtClean="0">
                              <a:latin typeface="Cambria Math" panose="02040503050406030204" pitchFamily="18" charset="0"/>
                            </a:rPr>
                            <m:t>+</m:t>
                          </m:r>
                          <m:box>
                            <m:boxPr>
                              <m:ctrlPr>
                                <a:rPr lang="en-GB" sz="2600" b="0" i="1" smtClean="0">
                                  <a:latin typeface="Cambria Math" panose="02040503050406030204" pitchFamily="18" charset="0"/>
                                </a:rPr>
                              </m:ctrlPr>
                            </m:boxPr>
                            <m:e>
                              <m:argPr>
                                <m:argSz m:val="-1"/>
                              </m:argPr>
                              <m:f>
                                <m:fPr>
                                  <m:ctrlPr>
                                    <a:rPr lang="en-GB" sz="2600" b="0" i="1" smtClean="0">
                                      <a:latin typeface="Cambria Math" panose="02040503050406030204" pitchFamily="18" charset="0"/>
                                    </a:rPr>
                                  </m:ctrlPr>
                                </m:fPr>
                                <m:num>
                                  <m:r>
                                    <a:rPr lang="en-GB" sz="2600" b="0" i="1" smtClean="0">
                                      <a:latin typeface="Cambria Math" panose="02040503050406030204" pitchFamily="18" charset="0"/>
                                    </a:rPr>
                                    <m:t>1</m:t>
                                  </m:r>
                                </m:num>
                                <m:den>
                                  <m:r>
                                    <a:rPr lang="en-GB" sz="2600" b="0" i="1" smtClean="0">
                                      <a:latin typeface="Cambria Math" panose="02040503050406030204" pitchFamily="18" charset="0"/>
                                    </a:rPr>
                                    <m:t>2</m:t>
                                  </m:r>
                                </m:den>
                              </m:f>
                            </m:e>
                          </m:box>
                          <m:sSub>
                            <m:sSubPr>
                              <m:ctrlPr>
                                <a:rPr lang="en-GB" sz="2600" b="0" i="1" smtClean="0">
                                  <a:latin typeface="Cambria Math" panose="02040503050406030204" pitchFamily="18" charset="0"/>
                                </a:rPr>
                              </m:ctrlPr>
                            </m:sSubPr>
                            <m:e>
                              <m:r>
                                <a:rPr lang="en-GB" sz="2600" b="0" i="1" smtClean="0">
                                  <a:latin typeface="Cambria Math" panose="02040503050406030204" pitchFamily="18" charset="0"/>
                                </a:rPr>
                                <m:t>𝑘</m:t>
                              </m:r>
                            </m:e>
                            <m:sub>
                              <m:r>
                                <a:rPr lang="en-GB" sz="2600" b="0" i="1" smtClean="0">
                                  <a:latin typeface="Cambria Math" panose="02040503050406030204" pitchFamily="18" charset="0"/>
                                </a:rPr>
                                <m:t>𝑁</m:t>
                              </m:r>
                              <m:r>
                                <a:rPr lang="en-GB" sz="2600" b="0" i="1" smtClean="0">
                                  <a:latin typeface="Cambria Math" panose="02040503050406030204" pitchFamily="18" charset="0"/>
                                </a:rPr>
                                <m:t>1</m:t>
                              </m:r>
                              <m:r>
                                <a:rPr lang="en-GB" sz="2600" b="0" i="1" smtClean="0">
                                  <a:latin typeface="Cambria Math" panose="02040503050406030204" pitchFamily="18" charset="0"/>
                                </a:rPr>
                                <m:t>𝑛</m:t>
                              </m:r>
                            </m:sub>
                          </m:sSub>
                        </m:e>
                      </m:d>
                    </m:oMath>
                  </m:oMathPara>
                </a14:m>
                <a:endParaRPr lang="en-GB" sz="2600" dirty="0"/>
              </a:p>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n-GB" sz="2600" i="1">
                              <a:latin typeface="Cambria Math" panose="02040503050406030204" pitchFamily="18" charset="0"/>
                            </a:rPr>
                          </m:ctrlPr>
                        </m:sSubPr>
                        <m:e>
                          <m:r>
                            <a:rPr lang="en-GB" sz="2600" i="1">
                              <a:latin typeface="Cambria Math" panose="02040503050406030204" pitchFamily="18" charset="0"/>
                            </a:rPr>
                            <m:t>𝑘</m:t>
                          </m:r>
                        </m:e>
                        <m:sub>
                          <m:r>
                            <a:rPr lang="en-GB" sz="2600" i="1">
                              <a:latin typeface="Cambria Math" panose="02040503050406030204" pitchFamily="18" charset="0"/>
                            </a:rPr>
                            <m:t>𝑖</m:t>
                          </m:r>
                          <m:r>
                            <a:rPr lang="en-GB" sz="2600" b="0" i="1" smtClean="0">
                              <a:latin typeface="Cambria Math" panose="02040503050406030204" pitchFamily="18" charset="0"/>
                            </a:rPr>
                            <m:t>3</m:t>
                          </m:r>
                          <m:r>
                            <a:rPr lang="en-GB" sz="2600" i="1">
                              <a:latin typeface="Cambria Math" panose="02040503050406030204" pitchFamily="18" charset="0"/>
                            </a:rPr>
                            <m:t>𝑛</m:t>
                          </m:r>
                        </m:sub>
                      </m:sSub>
                      <m:r>
                        <a:rPr lang="en-GB" sz="2600" i="1">
                          <a:latin typeface="Cambria Math" panose="02040503050406030204" pitchFamily="18" charset="0"/>
                        </a:rPr>
                        <m:t>=</m:t>
                      </m:r>
                      <m:r>
                        <a:rPr lang="en-GB" sz="2600" i="1">
                          <a:latin typeface="Cambria Math" panose="02040503050406030204" pitchFamily="18" charset="0"/>
                        </a:rPr>
                        <m:t>h</m:t>
                      </m:r>
                      <m:r>
                        <a:rPr lang="en-GB" sz="2600" i="1">
                          <a:latin typeface="Cambria Math" panose="02040503050406030204" pitchFamily="18" charset="0"/>
                        </a:rPr>
                        <m:t> </m:t>
                      </m:r>
                      <m:sSub>
                        <m:sSubPr>
                          <m:ctrlPr>
                            <a:rPr lang="en-GB" sz="2600" i="1">
                              <a:latin typeface="Cambria Math" panose="02040503050406030204" pitchFamily="18" charset="0"/>
                            </a:rPr>
                          </m:ctrlPr>
                        </m:sSubPr>
                        <m:e>
                          <m:r>
                            <a:rPr lang="en-GB" sz="2600" i="1">
                              <a:latin typeface="Cambria Math" panose="02040503050406030204" pitchFamily="18" charset="0"/>
                            </a:rPr>
                            <m:t>𝑓</m:t>
                          </m:r>
                        </m:e>
                        <m:sub>
                          <m:r>
                            <a:rPr lang="en-GB" sz="2600" i="1">
                              <a:latin typeface="Cambria Math" panose="02040503050406030204" pitchFamily="18" charset="0"/>
                            </a:rPr>
                            <m:t>𝑖</m:t>
                          </m:r>
                        </m:sub>
                      </m:sSub>
                      <m:d>
                        <m:dPr>
                          <m:ctrlPr>
                            <a:rPr lang="en-GB" sz="2600" i="1">
                              <a:latin typeface="Cambria Math" panose="02040503050406030204" pitchFamily="18" charset="0"/>
                            </a:rPr>
                          </m:ctrlPr>
                        </m:dPr>
                        <m:e>
                          <m:sSub>
                            <m:sSubPr>
                              <m:ctrlPr>
                                <a:rPr lang="en-GB" sz="2600" i="1">
                                  <a:latin typeface="Cambria Math" panose="02040503050406030204" pitchFamily="18" charset="0"/>
                                </a:rPr>
                              </m:ctrlPr>
                            </m:sSubPr>
                            <m:e>
                              <m:r>
                                <a:rPr lang="en-GB" sz="2600" i="1">
                                  <a:latin typeface="Cambria Math" panose="02040503050406030204" pitchFamily="18" charset="0"/>
                                </a:rPr>
                                <m:t>𝑡</m:t>
                              </m:r>
                            </m:e>
                            <m:sub>
                              <m:r>
                                <a:rPr lang="en-GB" sz="2600" i="1">
                                  <a:latin typeface="Cambria Math" panose="02040503050406030204" pitchFamily="18" charset="0"/>
                                </a:rPr>
                                <m:t>𝑛</m:t>
                              </m:r>
                            </m:sub>
                          </m:sSub>
                          <m:r>
                            <a:rPr lang="en-GB" sz="2600" i="1">
                              <a:latin typeface="Cambria Math" panose="02040503050406030204" pitchFamily="18" charset="0"/>
                            </a:rPr>
                            <m:t>+</m:t>
                          </m:r>
                          <m:box>
                            <m:boxPr>
                              <m:ctrlPr>
                                <a:rPr lang="en-GB" sz="2600" i="1">
                                  <a:latin typeface="Cambria Math" panose="02040503050406030204" pitchFamily="18" charset="0"/>
                                </a:rPr>
                              </m:ctrlPr>
                            </m:boxPr>
                            <m:e>
                              <m:argPr>
                                <m:argSz m:val="-1"/>
                              </m:argPr>
                              <m:f>
                                <m:fPr>
                                  <m:ctrlPr>
                                    <a:rPr lang="en-GB" sz="2600" i="1">
                                      <a:latin typeface="Cambria Math" panose="02040503050406030204" pitchFamily="18" charset="0"/>
                                    </a:rPr>
                                  </m:ctrlPr>
                                </m:fPr>
                                <m:num>
                                  <m:r>
                                    <a:rPr lang="en-GB" sz="2600" i="1">
                                      <a:latin typeface="Cambria Math" panose="02040503050406030204" pitchFamily="18" charset="0"/>
                                    </a:rPr>
                                    <m:t>1</m:t>
                                  </m:r>
                                </m:num>
                                <m:den>
                                  <m:r>
                                    <a:rPr lang="en-GB" sz="2600" i="1">
                                      <a:latin typeface="Cambria Math" panose="02040503050406030204" pitchFamily="18" charset="0"/>
                                    </a:rPr>
                                    <m:t>2</m:t>
                                  </m:r>
                                </m:den>
                              </m:f>
                              <m:r>
                                <a:rPr lang="en-GB" sz="2600" i="1">
                                  <a:latin typeface="Cambria Math" panose="02040503050406030204" pitchFamily="18" charset="0"/>
                                </a:rPr>
                                <m:t>h</m:t>
                              </m:r>
                            </m:e>
                          </m:box>
                          <m:r>
                            <a:rPr lang="en-GB" sz="2600" i="1">
                              <a:latin typeface="Cambria Math" panose="02040503050406030204" pitchFamily="18" charset="0"/>
                            </a:rPr>
                            <m:t>, </m:t>
                          </m:r>
                          <m:sSub>
                            <m:sSubPr>
                              <m:ctrlPr>
                                <a:rPr lang="en-GB" sz="2600" i="1">
                                  <a:latin typeface="Cambria Math" panose="02040503050406030204" pitchFamily="18" charset="0"/>
                                </a:rPr>
                              </m:ctrlPr>
                            </m:sSubPr>
                            <m:e>
                              <m:r>
                                <a:rPr lang="en-GB" sz="2600" i="1">
                                  <a:latin typeface="Cambria Math" panose="02040503050406030204" pitchFamily="18" charset="0"/>
                                </a:rPr>
                                <m:t>𝑥</m:t>
                              </m:r>
                            </m:e>
                            <m:sub>
                              <m:r>
                                <a:rPr lang="en-GB" sz="2600" i="1">
                                  <a:latin typeface="Cambria Math" panose="02040503050406030204" pitchFamily="18" charset="0"/>
                                </a:rPr>
                                <m:t>1</m:t>
                              </m:r>
                              <m:r>
                                <a:rPr lang="en-GB" sz="2600" i="1">
                                  <a:latin typeface="Cambria Math" panose="02040503050406030204" pitchFamily="18" charset="0"/>
                                </a:rPr>
                                <m:t>𝑛</m:t>
                              </m:r>
                            </m:sub>
                          </m:sSub>
                          <m:r>
                            <a:rPr lang="en-GB" sz="2600" i="1">
                              <a:latin typeface="Cambria Math" panose="02040503050406030204" pitchFamily="18" charset="0"/>
                            </a:rPr>
                            <m:t>+</m:t>
                          </m:r>
                          <m:box>
                            <m:boxPr>
                              <m:ctrlPr>
                                <a:rPr lang="en-GB" sz="2600" i="1">
                                  <a:latin typeface="Cambria Math" panose="02040503050406030204" pitchFamily="18" charset="0"/>
                                </a:rPr>
                              </m:ctrlPr>
                            </m:boxPr>
                            <m:e>
                              <m:argPr>
                                <m:argSz m:val="-1"/>
                              </m:argPr>
                              <m:f>
                                <m:fPr>
                                  <m:ctrlPr>
                                    <a:rPr lang="en-GB" sz="2600" i="1">
                                      <a:latin typeface="Cambria Math" panose="02040503050406030204" pitchFamily="18" charset="0"/>
                                    </a:rPr>
                                  </m:ctrlPr>
                                </m:fPr>
                                <m:num>
                                  <m:r>
                                    <a:rPr lang="en-GB" sz="2600" i="1">
                                      <a:latin typeface="Cambria Math" panose="02040503050406030204" pitchFamily="18" charset="0"/>
                                    </a:rPr>
                                    <m:t>1</m:t>
                                  </m:r>
                                </m:num>
                                <m:den>
                                  <m:r>
                                    <a:rPr lang="en-GB" sz="2600" i="1">
                                      <a:latin typeface="Cambria Math" panose="02040503050406030204" pitchFamily="18" charset="0"/>
                                    </a:rPr>
                                    <m:t>2</m:t>
                                  </m:r>
                                </m:den>
                              </m:f>
                              <m:sSub>
                                <m:sSubPr>
                                  <m:ctrlPr>
                                    <a:rPr lang="en-GB" sz="2600" i="1">
                                      <a:latin typeface="Cambria Math" panose="02040503050406030204" pitchFamily="18" charset="0"/>
                                    </a:rPr>
                                  </m:ctrlPr>
                                </m:sSubPr>
                                <m:e>
                                  <m:r>
                                    <a:rPr lang="en-GB" sz="2600" i="1">
                                      <a:latin typeface="Cambria Math" panose="02040503050406030204" pitchFamily="18" charset="0"/>
                                    </a:rPr>
                                    <m:t>𝑘</m:t>
                                  </m:r>
                                </m:e>
                                <m:sub>
                                  <m:r>
                                    <a:rPr lang="en-GB" sz="2600" i="1">
                                      <a:latin typeface="Cambria Math" panose="02040503050406030204" pitchFamily="18" charset="0"/>
                                    </a:rPr>
                                    <m:t>1</m:t>
                                  </m:r>
                                  <m:r>
                                    <a:rPr lang="en-GB" sz="2600" b="0" i="1" smtClean="0">
                                      <a:latin typeface="Cambria Math" panose="02040503050406030204" pitchFamily="18" charset="0"/>
                                    </a:rPr>
                                    <m:t>2</m:t>
                                  </m:r>
                                  <m:r>
                                    <a:rPr lang="en-GB" sz="2600" i="1">
                                      <a:latin typeface="Cambria Math" panose="02040503050406030204" pitchFamily="18" charset="0"/>
                                    </a:rPr>
                                    <m:t>𝑛</m:t>
                                  </m:r>
                                </m:sub>
                              </m:sSub>
                            </m:e>
                          </m:box>
                          <m:r>
                            <a:rPr lang="en-GB" sz="2600" i="1">
                              <a:latin typeface="Cambria Math" panose="02040503050406030204" pitchFamily="18" charset="0"/>
                            </a:rPr>
                            <m:t>, </m:t>
                          </m:r>
                          <m:sSub>
                            <m:sSubPr>
                              <m:ctrlPr>
                                <a:rPr lang="en-GB" sz="2600" i="1">
                                  <a:latin typeface="Cambria Math" panose="02040503050406030204" pitchFamily="18" charset="0"/>
                                </a:rPr>
                              </m:ctrlPr>
                            </m:sSubPr>
                            <m:e>
                              <m:r>
                                <a:rPr lang="en-GB" sz="2600" i="1">
                                  <a:latin typeface="Cambria Math" panose="02040503050406030204" pitchFamily="18" charset="0"/>
                                </a:rPr>
                                <m:t>𝑥</m:t>
                              </m:r>
                            </m:e>
                            <m:sub>
                              <m:r>
                                <a:rPr lang="en-GB" sz="2600" i="1">
                                  <a:latin typeface="Cambria Math" panose="02040503050406030204" pitchFamily="18" charset="0"/>
                                </a:rPr>
                                <m:t>2</m:t>
                              </m:r>
                              <m:r>
                                <a:rPr lang="en-GB" sz="2600" i="1">
                                  <a:latin typeface="Cambria Math" panose="02040503050406030204" pitchFamily="18" charset="0"/>
                                </a:rPr>
                                <m:t>𝑛</m:t>
                              </m:r>
                            </m:sub>
                          </m:sSub>
                          <m:r>
                            <a:rPr lang="en-GB" sz="2600" i="1">
                              <a:latin typeface="Cambria Math" panose="02040503050406030204" pitchFamily="18" charset="0"/>
                            </a:rPr>
                            <m:t>+</m:t>
                          </m:r>
                          <m:box>
                            <m:boxPr>
                              <m:ctrlPr>
                                <a:rPr lang="en-GB" sz="2600" i="1">
                                  <a:latin typeface="Cambria Math" panose="02040503050406030204" pitchFamily="18" charset="0"/>
                                </a:rPr>
                              </m:ctrlPr>
                            </m:boxPr>
                            <m:e>
                              <m:argPr>
                                <m:argSz m:val="-1"/>
                              </m:argPr>
                              <m:f>
                                <m:fPr>
                                  <m:ctrlPr>
                                    <a:rPr lang="en-GB" sz="2600" i="1">
                                      <a:latin typeface="Cambria Math" panose="02040503050406030204" pitchFamily="18" charset="0"/>
                                    </a:rPr>
                                  </m:ctrlPr>
                                </m:fPr>
                                <m:num>
                                  <m:r>
                                    <a:rPr lang="en-GB" sz="2600" i="1">
                                      <a:latin typeface="Cambria Math" panose="02040503050406030204" pitchFamily="18" charset="0"/>
                                    </a:rPr>
                                    <m:t>1</m:t>
                                  </m:r>
                                </m:num>
                                <m:den>
                                  <m:r>
                                    <a:rPr lang="en-GB" sz="2600" i="1">
                                      <a:latin typeface="Cambria Math" panose="02040503050406030204" pitchFamily="18" charset="0"/>
                                    </a:rPr>
                                    <m:t>2</m:t>
                                  </m:r>
                                </m:den>
                              </m:f>
                              <m:sSub>
                                <m:sSubPr>
                                  <m:ctrlPr>
                                    <a:rPr lang="en-GB" sz="2600" i="1">
                                      <a:latin typeface="Cambria Math" panose="02040503050406030204" pitchFamily="18" charset="0"/>
                                    </a:rPr>
                                  </m:ctrlPr>
                                </m:sSubPr>
                                <m:e>
                                  <m:r>
                                    <a:rPr lang="en-GB" sz="2600" i="1">
                                      <a:latin typeface="Cambria Math" panose="02040503050406030204" pitchFamily="18" charset="0"/>
                                    </a:rPr>
                                    <m:t>𝑘</m:t>
                                  </m:r>
                                </m:e>
                                <m:sub>
                                  <m:r>
                                    <a:rPr lang="en-GB" sz="2600" i="1">
                                      <a:latin typeface="Cambria Math" panose="02040503050406030204" pitchFamily="18" charset="0"/>
                                    </a:rPr>
                                    <m:t>2</m:t>
                                  </m:r>
                                  <m:r>
                                    <a:rPr lang="en-GB" sz="2600" b="0" i="1" smtClean="0">
                                      <a:latin typeface="Cambria Math" panose="02040503050406030204" pitchFamily="18" charset="0"/>
                                    </a:rPr>
                                    <m:t>2</m:t>
                                  </m:r>
                                  <m:r>
                                    <a:rPr lang="en-GB" sz="2600" i="1">
                                      <a:latin typeface="Cambria Math" panose="02040503050406030204" pitchFamily="18" charset="0"/>
                                    </a:rPr>
                                    <m:t>𝑛</m:t>
                                  </m:r>
                                </m:sub>
                              </m:sSub>
                            </m:e>
                          </m:box>
                          <m:r>
                            <a:rPr lang="en-GB" sz="2600" i="1">
                              <a:latin typeface="Cambria Math" panose="02040503050406030204" pitchFamily="18" charset="0"/>
                            </a:rPr>
                            <m:t>, ….</m:t>
                          </m:r>
                          <m:sSub>
                            <m:sSubPr>
                              <m:ctrlPr>
                                <a:rPr lang="en-GB" sz="2600" i="1">
                                  <a:latin typeface="Cambria Math" panose="02040503050406030204" pitchFamily="18" charset="0"/>
                                </a:rPr>
                              </m:ctrlPr>
                            </m:sSubPr>
                            <m:e>
                              <m:r>
                                <a:rPr lang="en-GB" sz="2600" i="1">
                                  <a:latin typeface="Cambria Math" panose="02040503050406030204" pitchFamily="18" charset="0"/>
                                </a:rPr>
                                <m:t>𝑥</m:t>
                              </m:r>
                            </m:e>
                            <m:sub>
                              <m:r>
                                <a:rPr lang="en-GB" sz="2600" i="1">
                                  <a:latin typeface="Cambria Math" panose="02040503050406030204" pitchFamily="18" charset="0"/>
                                </a:rPr>
                                <m:t>𝑁𝑛</m:t>
                              </m:r>
                            </m:sub>
                          </m:sSub>
                          <m:r>
                            <a:rPr lang="en-GB" sz="2600" i="1">
                              <a:latin typeface="Cambria Math" panose="02040503050406030204" pitchFamily="18" charset="0"/>
                            </a:rPr>
                            <m:t>+</m:t>
                          </m:r>
                          <m:box>
                            <m:boxPr>
                              <m:ctrlPr>
                                <a:rPr lang="en-GB" sz="2600" i="1">
                                  <a:latin typeface="Cambria Math" panose="02040503050406030204" pitchFamily="18" charset="0"/>
                                </a:rPr>
                              </m:ctrlPr>
                            </m:boxPr>
                            <m:e>
                              <m:argPr>
                                <m:argSz m:val="-1"/>
                              </m:argPr>
                              <m:f>
                                <m:fPr>
                                  <m:ctrlPr>
                                    <a:rPr lang="en-GB" sz="2600" i="1">
                                      <a:latin typeface="Cambria Math" panose="02040503050406030204" pitchFamily="18" charset="0"/>
                                    </a:rPr>
                                  </m:ctrlPr>
                                </m:fPr>
                                <m:num>
                                  <m:r>
                                    <a:rPr lang="en-GB" sz="2600" i="1">
                                      <a:latin typeface="Cambria Math" panose="02040503050406030204" pitchFamily="18" charset="0"/>
                                    </a:rPr>
                                    <m:t>1</m:t>
                                  </m:r>
                                </m:num>
                                <m:den>
                                  <m:r>
                                    <a:rPr lang="en-GB" sz="2600" i="1">
                                      <a:latin typeface="Cambria Math" panose="02040503050406030204" pitchFamily="18" charset="0"/>
                                    </a:rPr>
                                    <m:t>2</m:t>
                                  </m:r>
                                </m:den>
                              </m:f>
                            </m:e>
                          </m:box>
                          <m:sSub>
                            <m:sSubPr>
                              <m:ctrlPr>
                                <a:rPr lang="en-GB" sz="2600" i="1">
                                  <a:latin typeface="Cambria Math" panose="02040503050406030204" pitchFamily="18" charset="0"/>
                                </a:rPr>
                              </m:ctrlPr>
                            </m:sSubPr>
                            <m:e>
                              <m:r>
                                <a:rPr lang="en-GB" sz="2600" i="1">
                                  <a:latin typeface="Cambria Math" panose="02040503050406030204" pitchFamily="18" charset="0"/>
                                </a:rPr>
                                <m:t>𝑘</m:t>
                              </m:r>
                            </m:e>
                            <m:sub>
                              <m:r>
                                <a:rPr lang="en-GB" sz="2600" i="1">
                                  <a:latin typeface="Cambria Math" panose="02040503050406030204" pitchFamily="18" charset="0"/>
                                </a:rPr>
                                <m:t>𝑁</m:t>
                              </m:r>
                              <m:r>
                                <a:rPr lang="en-GB" sz="2600" b="0" i="1" smtClean="0">
                                  <a:latin typeface="Cambria Math" panose="02040503050406030204" pitchFamily="18" charset="0"/>
                                </a:rPr>
                                <m:t>2</m:t>
                              </m:r>
                              <m:r>
                                <a:rPr lang="en-GB" sz="2600" i="1">
                                  <a:latin typeface="Cambria Math" panose="02040503050406030204" pitchFamily="18" charset="0"/>
                                </a:rPr>
                                <m:t>𝑛</m:t>
                              </m:r>
                            </m:sub>
                          </m:sSub>
                        </m:e>
                      </m:d>
                    </m:oMath>
                  </m:oMathPara>
                </a14:m>
                <a:endParaRPr lang="en-GB" sz="2600" dirty="0"/>
              </a:p>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n-GB" sz="2600" i="1">
                              <a:latin typeface="Cambria Math" panose="02040503050406030204" pitchFamily="18" charset="0"/>
                            </a:rPr>
                          </m:ctrlPr>
                        </m:sSubPr>
                        <m:e>
                          <m:r>
                            <a:rPr lang="en-GB" sz="2600" i="1">
                              <a:latin typeface="Cambria Math" panose="02040503050406030204" pitchFamily="18" charset="0"/>
                            </a:rPr>
                            <m:t>𝑘</m:t>
                          </m:r>
                        </m:e>
                        <m:sub>
                          <m:r>
                            <a:rPr lang="en-GB" sz="2600" i="1">
                              <a:latin typeface="Cambria Math" panose="02040503050406030204" pitchFamily="18" charset="0"/>
                            </a:rPr>
                            <m:t>𝑖</m:t>
                          </m:r>
                          <m:r>
                            <a:rPr lang="en-GB" sz="2600" b="0" i="1" smtClean="0">
                              <a:latin typeface="Cambria Math" panose="02040503050406030204" pitchFamily="18" charset="0"/>
                            </a:rPr>
                            <m:t>4</m:t>
                          </m:r>
                          <m:r>
                            <a:rPr lang="en-GB" sz="2600" i="1">
                              <a:latin typeface="Cambria Math" panose="02040503050406030204" pitchFamily="18" charset="0"/>
                            </a:rPr>
                            <m:t>𝑛</m:t>
                          </m:r>
                        </m:sub>
                      </m:sSub>
                      <m:r>
                        <a:rPr lang="en-GB" sz="2600" i="1">
                          <a:latin typeface="Cambria Math" panose="02040503050406030204" pitchFamily="18" charset="0"/>
                        </a:rPr>
                        <m:t>=</m:t>
                      </m:r>
                      <m:r>
                        <a:rPr lang="en-GB" sz="2600" i="1">
                          <a:latin typeface="Cambria Math" panose="02040503050406030204" pitchFamily="18" charset="0"/>
                        </a:rPr>
                        <m:t>h</m:t>
                      </m:r>
                      <m:r>
                        <a:rPr lang="en-GB" sz="2600" i="1">
                          <a:latin typeface="Cambria Math" panose="02040503050406030204" pitchFamily="18" charset="0"/>
                        </a:rPr>
                        <m:t> </m:t>
                      </m:r>
                      <m:sSub>
                        <m:sSubPr>
                          <m:ctrlPr>
                            <a:rPr lang="en-GB" sz="2600" i="1">
                              <a:latin typeface="Cambria Math" panose="02040503050406030204" pitchFamily="18" charset="0"/>
                            </a:rPr>
                          </m:ctrlPr>
                        </m:sSubPr>
                        <m:e>
                          <m:r>
                            <a:rPr lang="en-GB" sz="2600" i="1">
                              <a:latin typeface="Cambria Math" panose="02040503050406030204" pitchFamily="18" charset="0"/>
                            </a:rPr>
                            <m:t>𝑓</m:t>
                          </m:r>
                        </m:e>
                        <m:sub>
                          <m:r>
                            <a:rPr lang="en-GB" sz="2600" i="1">
                              <a:latin typeface="Cambria Math" panose="02040503050406030204" pitchFamily="18" charset="0"/>
                            </a:rPr>
                            <m:t>𝑖</m:t>
                          </m:r>
                        </m:sub>
                      </m:sSub>
                      <m:d>
                        <m:dPr>
                          <m:ctrlPr>
                            <a:rPr lang="en-GB" sz="2600" i="1">
                              <a:latin typeface="Cambria Math" panose="02040503050406030204" pitchFamily="18" charset="0"/>
                            </a:rPr>
                          </m:ctrlPr>
                        </m:dPr>
                        <m:e>
                          <m:sSub>
                            <m:sSubPr>
                              <m:ctrlPr>
                                <a:rPr lang="en-GB" sz="2600" i="1">
                                  <a:latin typeface="Cambria Math" panose="02040503050406030204" pitchFamily="18" charset="0"/>
                                </a:rPr>
                              </m:ctrlPr>
                            </m:sSubPr>
                            <m:e>
                              <m:r>
                                <a:rPr lang="en-GB" sz="2600" i="1">
                                  <a:latin typeface="Cambria Math" panose="02040503050406030204" pitchFamily="18" charset="0"/>
                                </a:rPr>
                                <m:t>𝑡</m:t>
                              </m:r>
                            </m:e>
                            <m:sub>
                              <m:r>
                                <a:rPr lang="en-GB" sz="2600" i="1">
                                  <a:latin typeface="Cambria Math" panose="02040503050406030204" pitchFamily="18" charset="0"/>
                                </a:rPr>
                                <m:t>𝑛</m:t>
                              </m:r>
                            </m:sub>
                          </m:sSub>
                          <m:r>
                            <a:rPr lang="en-GB" sz="2600" i="1">
                              <a:latin typeface="Cambria Math" panose="02040503050406030204" pitchFamily="18" charset="0"/>
                            </a:rPr>
                            <m:t>+</m:t>
                          </m:r>
                          <m:box>
                            <m:boxPr>
                              <m:ctrlPr>
                                <a:rPr lang="en-GB" sz="2600" i="1">
                                  <a:latin typeface="Cambria Math" panose="02040503050406030204" pitchFamily="18" charset="0"/>
                                </a:rPr>
                              </m:ctrlPr>
                            </m:boxPr>
                            <m:e>
                              <m:argPr>
                                <m:argSz m:val="-1"/>
                              </m:argPr>
                              <m:r>
                                <a:rPr lang="en-GB" sz="2600" i="1">
                                  <a:latin typeface="Cambria Math" panose="02040503050406030204" pitchFamily="18" charset="0"/>
                                </a:rPr>
                                <m:t>h</m:t>
                              </m:r>
                            </m:e>
                          </m:box>
                          <m:r>
                            <a:rPr lang="en-GB" sz="2600" i="1">
                              <a:latin typeface="Cambria Math" panose="02040503050406030204" pitchFamily="18" charset="0"/>
                            </a:rPr>
                            <m:t>, </m:t>
                          </m:r>
                          <m:sSub>
                            <m:sSubPr>
                              <m:ctrlPr>
                                <a:rPr lang="en-GB" sz="2600" i="1">
                                  <a:latin typeface="Cambria Math" panose="02040503050406030204" pitchFamily="18" charset="0"/>
                                </a:rPr>
                              </m:ctrlPr>
                            </m:sSubPr>
                            <m:e>
                              <m:r>
                                <a:rPr lang="en-GB" sz="2600" i="1">
                                  <a:latin typeface="Cambria Math" panose="02040503050406030204" pitchFamily="18" charset="0"/>
                                </a:rPr>
                                <m:t>𝑥</m:t>
                              </m:r>
                            </m:e>
                            <m:sub>
                              <m:r>
                                <a:rPr lang="en-GB" sz="2600" i="1">
                                  <a:latin typeface="Cambria Math" panose="02040503050406030204" pitchFamily="18" charset="0"/>
                                </a:rPr>
                                <m:t>1</m:t>
                              </m:r>
                              <m:r>
                                <a:rPr lang="en-GB" sz="2600" i="1">
                                  <a:latin typeface="Cambria Math" panose="02040503050406030204" pitchFamily="18" charset="0"/>
                                </a:rPr>
                                <m:t>𝑛</m:t>
                              </m:r>
                            </m:sub>
                          </m:sSub>
                          <m:r>
                            <a:rPr lang="en-GB" sz="2600" i="1">
                              <a:latin typeface="Cambria Math" panose="02040503050406030204" pitchFamily="18" charset="0"/>
                            </a:rPr>
                            <m:t>+</m:t>
                          </m:r>
                          <m:box>
                            <m:boxPr>
                              <m:ctrlPr>
                                <a:rPr lang="en-GB" sz="2600" i="1">
                                  <a:latin typeface="Cambria Math" panose="02040503050406030204" pitchFamily="18" charset="0"/>
                                </a:rPr>
                              </m:ctrlPr>
                            </m:boxPr>
                            <m:e>
                              <m:argPr>
                                <m:argSz m:val="-1"/>
                              </m:argPr>
                              <m:sSub>
                                <m:sSubPr>
                                  <m:ctrlPr>
                                    <a:rPr lang="en-GB" sz="2600" i="1">
                                      <a:latin typeface="Cambria Math" panose="02040503050406030204" pitchFamily="18" charset="0"/>
                                    </a:rPr>
                                  </m:ctrlPr>
                                </m:sSubPr>
                                <m:e>
                                  <m:r>
                                    <a:rPr lang="en-GB" sz="2600" i="1">
                                      <a:latin typeface="Cambria Math" panose="02040503050406030204" pitchFamily="18" charset="0"/>
                                    </a:rPr>
                                    <m:t>𝑘</m:t>
                                  </m:r>
                                </m:e>
                                <m:sub>
                                  <m:r>
                                    <a:rPr lang="en-GB" sz="2600" i="1">
                                      <a:latin typeface="Cambria Math" panose="02040503050406030204" pitchFamily="18" charset="0"/>
                                    </a:rPr>
                                    <m:t>1</m:t>
                                  </m:r>
                                  <m:r>
                                    <a:rPr lang="en-GB" sz="2600" b="0" i="1" smtClean="0">
                                      <a:latin typeface="Cambria Math" panose="02040503050406030204" pitchFamily="18" charset="0"/>
                                    </a:rPr>
                                    <m:t>3</m:t>
                                  </m:r>
                                  <m:r>
                                    <a:rPr lang="en-GB" sz="2600" i="1">
                                      <a:latin typeface="Cambria Math" panose="02040503050406030204" pitchFamily="18" charset="0"/>
                                    </a:rPr>
                                    <m:t>𝑛</m:t>
                                  </m:r>
                                </m:sub>
                              </m:sSub>
                            </m:e>
                          </m:box>
                          <m:r>
                            <a:rPr lang="en-GB" sz="2600" i="1">
                              <a:latin typeface="Cambria Math" panose="02040503050406030204" pitchFamily="18" charset="0"/>
                            </a:rPr>
                            <m:t>, </m:t>
                          </m:r>
                          <m:sSub>
                            <m:sSubPr>
                              <m:ctrlPr>
                                <a:rPr lang="en-GB" sz="2600" i="1">
                                  <a:latin typeface="Cambria Math" panose="02040503050406030204" pitchFamily="18" charset="0"/>
                                </a:rPr>
                              </m:ctrlPr>
                            </m:sSubPr>
                            <m:e>
                              <m:r>
                                <a:rPr lang="en-GB" sz="2600" i="1">
                                  <a:latin typeface="Cambria Math" panose="02040503050406030204" pitchFamily="18" charset="0"/>
                                </a:rPr>
                                <m:t>𝑥</m:t>
                              </m:r>
                            </m:e>
                            <m:sub>
                              <m:r>
                                <a:rPr lang="en-GB" sz="2600" i="1">
                                  <a:latin typeface="Cambria Math" panose="02040503050406030204" pitchFamily="18" charset="0"/>
                                </a:rPr>
                                <m:t>2</m:t>
                              </m:r>
                              <m:r>
                                <a:rPr lang="en-GB" sz="2600" i="1">
                                  <a:latin typeface="Cambria Math" panose="02040503050406030204" pitchFamily="18" charset="0"/>
                                </a:rPr>
                                <m:t>𝑛</m:t>
                              </m:r>
                            </m:sub>
                          </m:sSub>
                          <m:r>
                            <a:rPr lang="en-GB" sz="2600" i="1">
                              <a:latin typeface="Cambria Math" panose="02040503050406030204" pitchFamily="18" charset="0"/>
                            </a:rPr>
                            <m:t>+</m:t>
                          </m:r>
                          <m:box>
                            <m:boxPr>
                              <m:ctrlPr>
                                <a:rPr lang="en-GB" sz="2600" i="1">
                                  <a:latin typeface="Cambria Math" panose="02040503050406030204" pitchFamily="18" charset="0"/>
                                </a:rPr>
                              </m:ctrlPr>
                            </m:boxPr>
                            <m:e>
                              <m:argPr>
                                <m:argSz m:val="-1"/>
                              </m:argPr>
                              <m:sSub>
                                <m:sSubPr>
                                  <m:ctrlPr>
                                    <a:rPr lang="en-GB" sz="2600" i="1">
                                      <a:latin typeface="Cambria Math" panose="02040503050406030204" pitchFamily="18" charset="0"/>
                                    </a:rPr>
                                  </m:ctrlPr>
                                </m:sSubPr>
                                <m:e>
                                  <m:r>
                                    <a:rPr lang="en-GB" sz="2600" i="1">
                                      <a:latin typeface="Cambria Math" panose="02040503050406030204" pitchFamily="18" charset="0"/>
                                    </a:rPr>
                                    <m:t>𝑘</m:t>
                                  </m:r>
                                </m:e>
                                <m:sub>
                                  <m:r>
                                    <a:rPr lang="en-GB" sz="2600" i="1">
                                      <a:latin typeface="Cambria Math" panose="02040503050406030204" pitchFamily="18" charset="0"/>
                                    </a:rPr>
                                    <m:t>2</m:t>
                                  </m:r>
                                  <m:r>
                                    <a:rPr lang="en-GB" sz="2600" b="0" i="1" smtClean="0">
                                      <a:latin typeface="Cambria Math" panose="02040503050406030204" pitchFamily="18" charset="0"/>
                                    </a:rPr>
                                    <m:t>3</m:t>
                                  </m:r>
                                  <m:r>
                                    <a:rPr lang="en-GB" sz="2600" i="1">
                                      <a:latin typeface="Cambria Math" panose="02040503050406030204" pitchFamily="18" charset="0"/>
                                    </a:rPr>
                                    <m:t>𝑛</m:t>
                                  </m:r>
                                </m:sub>
                              </m:sSub>
                            </m:e>
                          </m:box>
                          <m:r>
                            <a:rPr lang="en-GB" sz="2600" i="1">
                              <a:latin typeface="Cambria Math" panose="02040503050406030204" pitchFamily="18" charset="0"/>
                            </a:rPr>
                            <m:t>, ….</m:t>
                          </m:r>
                          <m:sSub>
                            <m:sSubPr>
                              <m:ctrlPr>
                                <a:rPr lang="en-GB" sz="2600" i="1">
                                  <a:latin typeface="Cambria Math" panose="02040503050406030204" pitchFamily="18" charset="0"/>
                                </a:rPr>
                              </m:ctrlPr>
                            </m:sSubPr>
                            <m:e>
                              <m:r>
                                <a:rPr lang="en-GB" sz="2600" i="1">
                                  <a:latin typeface="Cambria Math" panose="02040503050406030204" pitchFamily="18" charset="0"/>
                                </a:rPr>
                                <m:t>𝑥</m:t>
                              </m:r>
                            </m:e>
                            <m:sub>
                              <m:r>
                                <a:rPr lang="en-GB" sz="2600" i="1">
                                  <a:latin typeface="Cambria Math" panose="02040503050406030204" pitchFamily="18" charset="0"/>
                                </a:rPr>
                                <m:t>𝑁𝑛</m:t>
                              </m:r>
                            </m:sub>
                          </m:sSub>
                          <m:r>
                            <a:rPr lang="en-GB" sz="2600" i="1">
                              <a:latin typeface="Cambria Math" panose="02040503050406030204" pitchFamily="18" charset="0"/>
                            </a:rPr>
                            <m:t>+</m:t>
                          </m:r>
                          <m:sSub>
                            <m:sSubPr>
                              <m:ctrlPr>
                                <a:rPr lang="en-GB" sz="2600" i="1">
                                  <a:latin typeface="Cambria Math" panose="02040503050406030204" pitchFamily="18" charset="0"/>
                                </a:rPr>
                              </m:ctrlPr>
                            </m:sSubPr>
                            <m:e>
                              <m:r>
                                <a:rPr lang="en-GB" sz="2600" i="1">
                                  <a:latin typeface="Cambria Math" panose="02040503050406030204" pitchFamily="18" charset="0"/>
                                </a:rPr>
                                <m:t>𝑘</m:t>
                              </m:r>
                            </m:e>
                            <m:sub>
                              <m:r>
                                <a:rPr lang="en-GB" sz="2600" i="1">
                                  <a:latin typeface="Cambria Math" panose="02040503050406030204" pitchFamily="18" charset="0"/>
                                </a:rPr>
                                <m:t>𝑁</m:t>
                              </m:r>
                              <m:r>
                                <a:rPr lang="en-GB" sz="2600" b="0" i="1" smtClean="0">
                                  <a:latin typeface="Cambria Math" panose="02040503050406030204" pitchFamily="18" charset="0"/>
                                </a:rPr>
                                <m:t>3</m:t>
                              </m:r>
                              <m:r>
                                <a:rPr lang="en-GB" sz="2600" i="1">
                                  <a:latin typeface="Cambria Math" panose="02040503050406030204" pitchFamily="18" charset="0"/>
                                </a:rPr>
                                <m:t>𝑛</m:t>
                              </m:r>
                            </m:sub>
                          </m:sSub>
                        </m:e>
                      </m:d>
                    </m:oMath>
                  </m:oMathPara>
                </a14:m>
                <a:endParaRPr lang="en-GB" sz="2600" dirty="0"/>
              </a:p>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n-GB" sz="2600" i="1" smtClean="0">
                              <a:latin typeface="Cambria Math" panose="02040503050406030204" pitchFamily="18" charset="0"/>
                            </a:rPr>
                          </m:ctrlPr>
                        </m:sSubPr>
                        <m:e>
                          <m:r>
                            <a:rPr lang="en-GB" sz="2600" b="0" i="1" smtClean="0">
                              <a:latin typeface="Cambria Math" panose="02040503050406030204" pitchFamily="18" charset="0"/>
                            </a:rPr>
                            <m:t>𝑘</m:t>
                          </m:r>
                        </m:e>
                        <m:sub>
                          <m:r>
                            <a:rPr lang="en-GB" sz="2600" b="0" i="1" smtClean="0">
                              <a:latin typeface="Cambria Math" panose="02040503050406030204" pitchFamily="18" charset="0"/>
                            </a:rPr>
                            <m:t>𝑖𝑛</m:t>
                          </m:r>
                        </m:sub>
                      </m:sSub>
                      <m:r>
                        <a:rPr lang="en-GB" sz="2600" b="0" i="1" smtClean="0">
                          <a:latin typeface="Cambria Math" panose="02040503050406030204" pitchFamily="18" charset="0"/>
                        </a:rPr>
                        <m:t>=</m:t>
                      </m:r>
                      <m:box>
                        <m:boxPr>
                          <m:ctrlPr>
                            <a:rPr lang="en-GB" sz="2600" b="0" i="1" smtClean="0">
                              <a:latin typeface="Cambria Math" panose="02040503050406030204" pitchFamily="18" charset="0"/>
                            </a:rPr>
                          </m:ctrlPr>
                        </m:boxPr>
                        <m:e>
                          <m:argPr>
                            <m:argSz m:val="-1"/>
                          </m:argPr>
                          <m:f>
                            <m:fPr>
                              <m:ctrlPr>
                                <a:rPr lang="en-GB" sz="2600" b="0" i="1" smtClean="0">
                                  <a:latin typeface="Cambria Math" panose="02040503050406030204" pitchFamily="18" charset="0"/>
                                </a:rPr>
                              </m:ctrlPr>
                            </m:fPr>
                            <m:num>
                              <m:r>
                                <a:rPr lang="en-GB" sz="2600" b="0" i="1" smtClean="0">
                                  <a:latin typeface="Cambria Math" panose="02040503050406030204" pitchFamily="18" charset="0"/>
                                </a:rPr>
                                <m:t>1</m:t>
                              </m:r>
                            </m:num>
                            <m:den>
                              <m:r>
                                <a:rPr lang="en-GB" sz="2600" b="0" i="1" smtClean="0">
                                  <a:latin typeface="Cambria Math" panose="02040503050406030204" pitchFamily="18" charset="0"/>
                                </a:rPr>
                                <m:t>6</m:t>
                              </m:r>
                            </m:den>
                          </m:f>
                          <m:d>
                            <m:dPr>
                              <m:ctrlPr>
                                <a:rPr lang="en-GB" sz="2600" b="0" i="1" smtClean="0">
                                  <a:latin typeface="Cambria Math" panose="02040503050406030204" pitchFamily="18" charset="0"/>
                                </a:rPr>
                              </m:ctrlPr>
                            </m:dPr>
                            <m:e>
                              <m:sSub>
                                <m:sSubPr>
                                  <m:ctrlPr>
                                    <a:rPr lang="en-GB" sz="2600" b="0" i="1" smtClean="0">
                                      <a:latin typeface="Cambria Math" panose="02040503050406030204" pitchFamily="18" charset="0"/>
                                    </a:rPr>
                                  </m:ctrlPr>
                                </m:sSubPr>
                                <m:e>
                                  <m:r>
                                    <a:rPr lang="en-GB" sz="2600" b="0" i="1" smtClean="0">
                                      <a:latin typeface="Cambria Math" panose="02040503050406030204" pitchFamily="18" charset="0"/>
                                    </a:rPr>
                                    <m:t>𝑘</m:t>
                                  </m:r>
                                </m:e>
                                <m:sub>
                                  <m:r>
                                    <a:rPr lang="en-GB" sz="2600" b="0" i="1" smtClean="0">
                                      <a:latin typeface="Cambria Math" panose="02040503050406030204" pitchFamily="18" charset="0"/>
                                    </a:rPr>
                                    <m:t>𝑖</m:t>
                                  </m:r>
                                  <m:r>
                                    <a:rPr lang="en-GB" sz="2600" b="0" i="1" smtClean="0">
                                      <a:latin typeface="Cambria Math" panose="02040503050406030204" pitchFamily="18" charset="0"/>
                                    </a:rPr>
                                    <m:t>1</m:t>
                                  </m:r>
                                  <m:r>
                                    <a:rPr lang="en-GB" sz="2600" b="0" i="1" smtClean="0">
                                      <a:latin typeface="Cambria Math" panose="02040503050406030204" pitchFamily="18" charset="0"/>
                                    </a:rPr>
                                    <m:t>𝑛</m:t>
                                  </m:r>
                                </m:sub>
                              </m:sSub>
                              <m:r>
                                <a:rPr lang="en-GB" sz="2600" b="0" i="1" smtClean="0">
                                  <a:latin typeface="Cambria Math" panose="02040503050406030204" pitchFamily="18" charset="0"/>
                                </a:rPr>
                                <m:t>+2</m:t>
                              </m:r>
                              <m:sSub>
                                <m:sSubPr>
                                  <m:ctrlPr>
                                    <a:rPr lang="en-GB" sz="2600" b="0" i="1" smtClean="0">
                                      <a:latin typeface="Cambria Math" panose="02040503050406030204" pitchFamily="18" charset="0"/>
                                    </a:rPr>
                                  </m:ctrlPr>
                                </m:sSubPr>
                                <m:e>
                                  <m:r>
                                    <a:rPr lang="en-GB" sz="2600" b="0" i="1" smtClean="0">
                                      <a:latin typeface="Cambria Math" panose="02040503050406030204" pitchFamily="18" charset="0"/>
                                    </a:rPr>
                                    <m:t>𝑘</m:t>
                                  </m:r>
                                </m:e>
                                <m:sub>
                                  <m:r>
                                    <a:rPr lang="en-GB" sz="2600" b="0" i="1" smtClean="0">
                                      <a:latin typeface="Cambria Math" panose="02040503050406030204" pitchFamily="18" charset="0"/>
                                    </a:rPr>
                                    <m:t>𝑖</m:t>
                                  </m:r>
                                  <m:r>
                                    <a:rPr lang="en-GB" sz="2600" b="0" i="1" smtClean="0">
                                      <a:latin typeface="Cambria Math" panose="02040503050406030204" pitchFamily="18" charset="0"/>
                                    </a:rPr>
                                    <m:t>2</m:t>
                                  </m:r>
                                  <m:r>
                                    <a:rPr lang="en-GB" sz="2600" b="0" i="1" smtClean="0">
                                      <a:latin typeface="Cambria Math" panose="02040503050406030204" pitchFamily="18" charset="0"/>
                                    </a:rPr>
                                    <m:t>𝑛</m:t>
                                  </m:r>
                                </m:sub>
                              </m:sSub>
                              <m:r>
                                <a:rPr lang="en-GB" sz="2600" b="0" i="1" smtClean="0">
                                  <a:latin typeface="Cambria Math" panose="02040503050406030204" pitchFamily="18" charset="0"/>
                                </a:rPr>
                                <m:t>+2</m:t>
                              </m:r>
                              <m:sSub>
                                <m:sSubPr>
                                  <m:ctrlPr>
                                    <a:rPr lang="en-GB" sz="2600" b="0" i="1" smtClean="0">
                                      <a:latin typeface="Cambria Math" panose="02040503050406030204" pitchFamily="18" charset="0"/>
                                    </a:rPr>
                                  </m:ctrlPr>
                                </m:sSubPr>
                                <m:e>
                                  <m:r>
                                    <a:rPr lang="en-GB" sz="2600" b="0" i="1" smtClean="0">
                                      <a:latin typeface="Cambria Math" panose="02040503050406030204" pitchFamily="18" charset="0"/>
                                    </a:rPr>
                                    <m:t>𝑘</m:t>
                                  </m:r>
                                </m:e>
                                <m:sub>
                                  <m:r>
                                    <a:rPr lang="en-GB" sz="2600" b="0" i="1" smtClean="0">
                                      <a:latin typeface="Cambria Math" panose="02040503050406030204" pitchFamily="18" charset="0"/>
                                    </a:rPr>
                                    <m:t>𝑖</m:t>
                                  </m:r>
                                  <m:r>
                                    <a:rPr lang="en-GB" sz="2600" b="0" i="1" smtClean="0">
                                      <a:latin typeface="Cambria Math" panose="02040503050406030204" pitchFamily="18" charset="0"/>
                                    </a:rPr>
                                    <m:t>3</m:t>
                                  </m:r>
                                  <m:r>
                                    <a:rPr lang="en-GB" sz="2600" b="0" i="1" smtClean="0">
                                      <a:latin typeface="Cambria Math" panose="02040503050406030204" pitchFamily="18" charset="0"/>
                                    </a:rPr>
                                    <m:t>𝑛</m:t>
                                  </m:r>
                                </m:sub>
                              </m:sSub>
                              <m:r>
                                <a:rPr lang="en-GB" sz="2600" b="0" i="1" smtClean="0">
                                  <a:latin typeface="Cambria Math" panose="02040503050406030204" pitchFamily="18" charset="0"/>
                                </a:rPr>
                                <m:t>+</m:t>
                              </m:r>
                              <m:sSub>
                                <m:sSubPr>
                                  <m:ctrlPr>
                                    <a:rPr lang="en-GB" sz="2600" b="0" i="1" smtClean="0">
                                      <a:latin typeface="Cambria Math" panose="02040503050406030204" pitchFamily="18" charset="0"/>
                                    </a:rPr>
                                  </m:ctrlPr>
                                </m:sSubPr>
                                <m:e>
                                  <m:r>
                                    <a:rPr lang="en-GB" sz="2600" b="0" i="1" smtClean="0">
                                      <a:latin typeface="Cambria Math" panose="02040503050406030204" pitchFamily="18" charset="0"/>
                                    </a:rPr>
                                    <m:t>𝑘</m:t>
                                  </m:r>
                                </m:e>
                                <m:sub>
                                  <m:r>
                                    <a:rPr lang="en-GB" sz="2600" b="0" i="1" smtClean="0">
                                      <a:latin typeface="Cambria Math" panose="02040503050406030204" pitchFamily="18" charset="0"/>
                                    </a:rPr>
                                    <m:t>𝑖</m:t>
                                  </m:r>
                                  <m:r>
                                    <a:rPr lang="en-GB" sz="2600" b="0" i="1" smtClean="0">
                                      <a:latin typeface="Cambria Math" panose="02040503050406030204" pitchFamily="18" charset="0"/>
                                    </a:rPr>
                                    <m:t>4</m:t>
                                  </m:r>
                                  <m:r>
                                    <a:rPr lang="en-GB" sz="2600" b="0" i="1" smtClean="0">
                                      <a:latin typeface="Cambria Math" panose="02040503050406030204" pitchFamily="18" charset="0"/>
                                    </a:rPr>
                                    <m:t>𝑛</m:t>
                                  </m:r>
                                </m:sub>
                              </m:sSub>
                            </m:e>
                          </m:d>
                        </m:e>
                      </m:box>
                    </m:oMath>
                  </m:oMathPara>
                </a14:m>
                <a:endParaRPr lang="en-GB" sz="2600" dirty="0"/>
              </a:p>
              <a:p>
                <a:pPr marL="0" indent="0">
                  <a:spcAft>
                    <a:spcPts val="1200"/>
                  </a:spcAft>
                  <a:buNone/>
                </a:pPr>
                <a14:m>
                  <m:oMathPara xmlns:m="http://schemas.openxmlformats.org/officeDocument/2006/math">
                    <m:oMathParaPr>
                      <m:jc m:val="centerGroup"/>
                    </m:oMathParaPr>
                    <m:oMath xmlns:m="http://schemas.openxmlformats.org/officeDocument/2006/math">
                      <m:sSub>
                        <m:sSubPr>
                          <m:ctrlPr>
                            <a:rPr lang="en-GB" sz="2600" b="0" i="1" smtClean="0">
                              <a:latin typeface="Cambria Math" panose="02040503050406030204" pitchFamily="18" charset="0"/>
                            </a:rPr>
                          </m:ctrlPr>
                        </m:sSubPr>
                        <m:e>
                          <m:r>
                            <a:rPr lang="en-GB" sz="2600" b="0" i="1" smtClean="0">
                              <a:latin typeface="Cambria Math" panose="02040503050406030204" pitchFamily="18" charset="0"/>
                            </a:rPr>
                            <m:t>𝑥</m:t>
                          </m:r>
                        </m:e>
                        <m:sub>
                          <m:r>
                            <a:rPr lang="en-GB" sz="2600" b="0" i="1" smtClean="0">
                              <a:latin typeface="Cambria Math" panose="02040503050406030204" pitchFamily="18" charset="0"/>
                            </a:rPr>
                            <m:t>𝑖𝑛</m:t>
                          </m:r>
                          <m:r>
                            <a:rPr lang="en-GB" sz="2600" b="0" i="1" smtClean="0">
                              <a:latin typeface="Cambria Math" panose="02040503050406030204" pitchFamily="18" charset="0"/>
                            </a:rPr>
                            <m:t>+1</m:t>
                          </m:r>
                        </m:sub>
                      </m:sSub>
                      <m:r>
                        <a:rPr lang="en-GB" sz="2600" b="0" i="1" smtClean="0">
                          <a:latin typeface="Cambria Math" panose="02040503050406030204" pitchFamily="18" charset="0"/>
                        </a:rPr>
                        <m:t>=</m:t>
                      </m:r>
                      <m:sSub>
                        <m:sSubPr>
                          <m:ctrlPr>
                            <a:rPr lang="en-GB" sz="2600" b="0" i="1" smtClean="0">
                              <a:latin typeface="Cambria Math" panose="02040503050406030204" pitchFamily="18" charset="0"/>
                            </a:rPr>
                          </m:ctrlPr>
                        </m:sSubPr>
                        <m:e>
                          <m:r>
                            <a:rPr lang="en-GB" sz="2600" b="0" i="1" smtClean="0">
                              <a:latin typeface="Cambria Math" panose="02040503050406030204" pitchFamily="18" charset="0"/>
                            </a:rPr>
                            <m:t>𝑥</m:t>
                          </m:r>
                        </m:e>
                        <m:sub>
                          <m:r>
                            <a:rPr lang="en-GB" sz="2600" b="0" i="1" smtClean="0">
                              <a:latin typeface="Cambria Math" panose="02040503050406030204" pitchFamily="18" charset="0"/>
                            </a:rPr>
                            <m:t>𝑖𝑛</m:t>
                          </m:r>
                        </m:sub>
                      </m:sSub>
                      <m:r>
                        <a:rPr lang="en-GB" sz="2600" b="0" i="1" smtClean="0">
                          <a:latin typeface="Cambria Math" panose="02040503050406030204" pitchFamily="18" charset="0"/>
                        </a:rPr>
                        <m:t>+</m:t>
                      </m:r>
                      <m:sSub>
                        <m:sSubPr>
                          <m:ctrlPr>
                            <a:rPr lang="en-GB" sz="2600" b="0" i="1" smtClean="0">
                              <a:latin typeface="Cambria Math" panose="02040503050406030204" pitchFamily="18" charset="0"/>
                            </a:rPr>
                          </m:ctrlPr>
                        </m:sSubPr>
                        <m:e>
                          <m:r>
                            <a:rPr lang="en-GB" sz="2600" b="0" i="1" smtClean="0">
                              <a:latin typeface="Cambria Math" panose="02040503050406030204" pitchFamily="18" charset="0"/>
                            </a:rPr>
                            <m:t>𝑘</m:t>
                          </m:r>
                        </m:e>
                        <m:sub>
                          <m:r>
                            <a:rPr lang="en-GB" sz="2600" b="0" i="1" smtClean="0">
                              <a:latin typeface="Cambria Math" panose="02040503050406030204" pitchFamily="18" charset="0"/>
                            </a:rPr>
                            <m:t>𝑖𝑛</m:t>
                          </m:r>
                        </m:sub>
                      </m:sSub>
                    </m:oMath>
                  </m:oMathPara>
                </a14:m>
                <a:endParaRPr lang="en-GB" sz="2600" dirty="0"/>
              </a:p>
            </p:txBody>
          </p:sp>
        </mc:Choice>
        <mc:Fallback xmlns="">
          <p:sp>
            <p:nvSpPr>
              <p:cNvPr id="3" name="Content Placeholder 2">
                <a:extLst>
                  <a:ext uri="{FF2B5EF4-FFF2-40B4-BE49-F238E27FC236}">
                    <a16:creationId xmlns:a16="http://schemas.microsoft.com/office/drawing/2014/main" id="{E83E95B0-7AD5-4F0F-B9AC-B4BB3874BF09}"/>
                  </a:ext>
                </a:extLst>
              </p:cNvPr>
              <p:cNvSpPr>
                <a:spLocks noGrp="1" noRot="1" noChangeAspect="1" noMove="1" noResize="1" noEditPoints="1" noAdjustHandles="1" noChangeArrowheads="1" noChangeShapeType="1" noTextEdit="1"/>
              </p:cNvSpPr>
              <p:nvPr>
                <p:ph idx="1"/>
              </p:nvPr>
            </p:nvSpPr>
            <p:spPr>
              <a:blipFill>
                <a:blip r:embed="rId2"/>
                <a:stretch>
                  <a:fillRect l="-928" t="-2101"/>
                </a:stretch>
              </a:blipFill>
            </p:spPr>
            <p:txBody>
              <a:bodyPr/>
              <a:lstStyle/>
              <a:p>
                <a:r>
                  <a:rPr lang="en-GB">
                    <a:noFill/>
                  </a:rPr>
                  <a:t> </a:t>
                </a:r>
              </a:p>
            </p:txBody>
          </p:sp>
        </mc:Fallback>
      </mc:AlternateContent>
    </p:spTree>
    <p:extLst>
      <p:ext uri="{BB962C8B-B14F-4D97-AF65-F5344CB8AC3E}">
        <p14:creationId xmlns:p14="http://schemas.microsoft.com/office/powerpoint/2010/main" val="915800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65ECA0-E443-4F55-ACBA-C9C1262590AF}"/>
              </a:ext>
            </a:extLst>
          </p:cNvPr>
          <p:cNvSpPr>
            <a:spLocks noGrp="1"/>
          </p:cNvSpPr>
          <p:nvPr>
            <p:ph type="title"/>
          </p:nvPr>
        </p:nvSpPr>
        <p:spPr/>
        <p:txBody>
          <a:bodyPr/>
          <a:lstStyle/>
          <a:p>
            <a:r>
              <a:rPr lang="en-GB" dirty="0"/>
              <a:t>Comments on the Runge </a:t>
            </a:r>
            <a:r>
              <a:rPr lang="en-GB" dirty="0" err="1"/>
              <a:t>Kutta</a:t>
            </a:r>
            <a:r>
              <a:rPr lang="en-GB" dirty="0"/>
              <a:t> Method</a:t>
            </a:r>
          </a:p>
        </p:txBody>
      </p:sp>
      <p:sp>
        <p:nvSpPr>
          <p:cNvPr id="3" name="Content Placeholder 2">
            <a:extLst>
              <a:ext uri="{FF2B5EF4-FFF2-40B4-BE49-F238E27FC236}">
                <a16:creationId xmlns:a16="http://schemas.microsoft.com/office/drawing/2014/main" xmlns="" id="{45018C77-9129-4D9A-B0C6-180827E8111C}"/>
              </a:ext>
            </a:extLst>
          </p:cNvPr>
          <p:cNvSpPr>
            <a:spLocks noGrp="1"/>
          </p:cNvSpPr>
          <p:nvPr>
            <p:ph idx="1"/>
          </p:nvPr>
        </p:nvSpPr>
        <p:spPr/>
        <p:txBody>
          <a:bodyPr>
            <a:normAutofit fontScale="92500"/>
          </a:bodyPr>
          <a:lstStyle/>
          <a:p>
            <a:r>
              <a:rPr lang="en-GB" dirty="0"/>
              <a:t>Robust method</a:t>
            </a:r>
          </a:p>
          <a:p>
            <a:r>
              <a:rPr lang="en-GB" dirty="0"/>
              <a:t>4th-order accurate is great for most ODE applications. On MATLAB etc.</a:t>
            </a:r>
          </a:p>
          <a:p>
            <a:r>
              <a:rPr lang="en-GB" dirty="0"/>
              <a:t>Combined with variable time-step methods it is very flexible.</a:t>
            </a:r>
          </a:p>
          <a:p>
            <a:r>
              <a:rPr lang="en-GB" dirty="0"/>
              <a:t>I have also found second-order Runge-</a:t>
            </a:r>
            <a:r>
              <a:rPr lang="en-GB" dirty="0" err="1"/>
              <a:t>Kutta</a:t>
            </a:r>
            <a:r>
              <a:rPr lang="en-GB" dirty="0"/>
              <a:t> methods useful particularly in solving partial differential equations (see exercise and next lecture).</a:t>
            </a:r>
          </a:p>
          <a:p>
            <a:r>
              <a:rPr lang="en-GB" dirty="0"/>
              <a:t>References:</a:t>
            </a:r>
          </a:p>
          <a:p>
            <a:pPr lvl="1"/>
            <a:r>
              <a:rPr lang="en-GB" dirty="0"/>
              <a:t>Alan Jeffrey, Linear Algebra and ODEs, Blackwell Scientific Productions (1990)</a:t>
            </a:r>
          </a:p>
          <a:p>
            <a:pPr lvl="1"/>
            <a:r>
              <a:rPr lang="en-GB" dirty="0"/>
              <a:t>Dennis G. </a:t>
            </a:r>
            <a:r>
              <a:rPr lang="en-GB" dirty="0" err="1"/>
              <a:t>Zill</a:t>
            </a:r>
            <a:r>
              <a:rPr lang="en-GB" dirty="0"/>
              <a:t>, A First Course in Differential Equations, 8</a:t>
            </a:r>
            <a:r>
              <a:rPr lang="en-GB" baseline="30000" dirty="0"/>
              <a:t>th</a:t>
            </a:r>
            <a:r>
              <a:rPr lang="en-GB" dirty="0"/>
              <a:t>. Ed. Thomas Book (2005)</a:t>
            </a:r>
          </a:p>
          <a:p>
            <a:pPr lvl="1"/>
            <a:r>
              <a:rPr lang="en-GB" dirty="0"/>
              <a:t>More rigour: U.M. Archer and L.R. </a:t>
            </a:r>
            <a:r>
              <a:rPr lang="en-GB" dirty="0" err="1"/>
              <a:t>Petzold</a:t>
            </a:r>
            <a:r>
              <a:rPr lang="en-GB" dirty="0"/>
              <a:t>, Computer Methods for ODEs and Differential-Algebraic Equations, SIAM, Philadelphia (1998). </a:t>
            </a:r>
          </a:p>
          <a:p>
            <a:endParaRPr lang="en-GB" dirty="0"/>
          </a:p>
        </p:txBody>
      </p:sp>
    </p:spTree>
    <p:extLst>
      <p:ext uri="{BB962C8B-B14F-4D97-AF65-F5344CB8AC3E}">
        <p14:creationId xmlns:p14="http://schemas.microsoft.com/office/powerpoint/2010/main" val="31688108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Dynamic Friction</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lstStyle/>
              <a:p>
                <a:pPr>
                  <a:spcAft>
                    <a:spcPts val="1200"/>
                  </a:spcAft>
                </a:pPr>
                <a:r>
                  <a:rPr lang="en-GB" dirty="0"/>
                  <a:t>For surfaces sliding over each other</a:t>
                </a:r>
              </a:p>
              <a:p>
                <a:pPr>
                  <a:spcAft>
                    <a:spcPts val="1200"/>
                  </a:spcAft>
                </a:pP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𝜇</m:t>
                        </m:r>
                      </m:e>
                      <m:sub>
                        <m:r>
                          <a:rPr lang="en-GB" b="0" i="1" smtClean="0">
                            <a:latin typeface="Cambria Math" panose="02040503050406030204" pitchFamily="18" charset="0"/>
                          </a:rPr>
                          <m:t>𝐷</m:t>
                        </m:r>
                      </m:sub>
                    </m:sSub>
                    <m:r>
                      <a:rPr lang="en-GB" b="0" i="1" smtClean="0">
                        <a:latin typeface="Cambria Math" panose="02040503050406030204" pitchFamily="18" charset="0"/>
                        <a:ea typeface="Cambria Math" panose="02040503050406030204" pitchFamily="18" charset="0"/>
                      </a:rPr>
                      <m:t>𝑅</m:t>
                    </m:r>
                  </m:oMath>
                </a14:m>
                <a:r>
                  <a:rPr lang="en-GB" dirty="0"/>
                  <a:t> for V </a:t>
                </a:r>
                <a14:m>
                  <m:oMath xmlns:m="http://schemas.openxmlformats.org/officeDocument/2006/math">
                    <m:r>
                      <a:rPr lang="en-GB" b="0" i="1" smtClean="0">
                        <a:latin typeface="Cambria Math" panose="02040503050406030204" pitchFamily="18" charset="0"/>
                        <a:ea typeface="Cambria Math" panose="02040503050406030204" pitchFamily="18" charset="0"/>
                      </a:rPr>
                      <m:t>&gt;0</m:t>
                    </m:r>
                  </m:oMath>
                </a14:m>
                <a:r>
                  <a:rPr lang="en-GB" b="0" dirty="0">
                    <a:ea typeface="Cambria Math" panose="02040503050406030204" pitchFamily="18" charset="0"/>
                  </a:rPr>
                  <a:t>;</a:t>
                </a:r>
              </a:p>
              <a:p>
                <a:pPr>
                  <a:spcAft>
                    <a:spcPts val="1200"/>
                  </a:spcAft>
                </a:pP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𝜇</m:t>
                        </m:r>
                      </m:e>
                      <m:sub>
                        <m:r>
                          <a:rPr lang="en-GB" b="0" i="1" smtClean="0">
                            <a:latin typeface="Cambria Math" panose="02040503050406030204" pitchFamily="18" charset="0"/>
                          </a:rPr>
                          <m:t>𝐷</m:t>
                        </m:r>
                      </m:sub>
                    </m:sSub>
                    <m:r>
                      <a:rPr lang="en-GB" b="0" i="1" smtClean="0">
                        <a:latin typeface="Cambria Math" panose="02040503050406030204" pitchFamily="18" charset="0"/>
                      </a:rPr>
                      <m:t>𝑅</m:t>
                    </m:r>
                  </m:oMath>
                </a14:m>
                <a:r>
                  <a:rPr lang="en-GB" dirty="0"/>
                  <a:t> for V</a:t>
                </a:r>
                <a14:m>
                  <m:oMath xmlns:m="http://schemas.openxmlformats.org/officeDocument/2006/math">
                    <m:r>
                      <a:rPr lang="en-GB" b="0" i="0" smtClean="0">
                        <a:latin typeface="Cambria Math" panose="02040503050406030204" pitchFamily="18" charset="0"/>
                        <a:ea typeface="Cambria Math" panose="02040503050406030204" pitchFamily="18" charset="0"/>
                      </a:rPr>
                      <m:t> </m:t>
                    </m:r>
                    <m:r>
                      <a:rPr lang="en-GB" b="0" i="1" smtClean="0">
                        <a:latin typeface="Cambria Math" panose="02040503050406030204" pitchFamily="18" charset="0"/>
                        <a:ea typeface="Cambria Math" panose="02040503050406030204" pitchFamily="18" charset="0"/>
                      </a:rPr>
                      <m:t>&lt;0</m:t>
                    </m:r>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2"/>
                <a:stretch>
                  <a:fillRect l="-2118" t="-2241"/>
                </a:stretch>
              </a:blipFill>
            </p:spPr>
            <p:txBody>
              <a:bodyPr/>
              <a:lstStyle/>
              <a:p>
                <a:r>
                  <a:rPr lang="en-GB">
                    <a:noFill/>
                  </a:rPr>
                  <a:t> </a:t>
                </a:r>
              </a:p>
            </p:txBody>
          </p:sp>
        </mc:Fallback>
      </mc:AlternateContent>
      <p:grpSp>
        <p:nvGrpSpPr>
          <p:cNvPr id="5" name="Group 4"/>
          <p:cNvGrpSpPr/>
          <p:nvPr/>
        </p:nvGrpSpPr>
        <p:grpSpPr>
          <a:xfrm>
            <a:off x="6429375" y="1609725"/>
            <a:ext cx="4991100" cy="4457700"/>
            <a:chOff x="6429375" y="1609725"/>
            <a:chExt cx="4991100" cy="4457700"/>
          </a:xfrm>
        </p:grpSpPr>
        <p:cxnSp>
          <p:nvCxnSpPr>
            <p:cNvPr id="6" name="Straight Connector 5"/>
            <p:cNvCxnSpPr/>
            <p:nvPr/>
          </p:nvCxnSpPr>
          <p:spPr>
            <a:xfrm flipH="1" flipV="1">
              <a:off x="6429375" y="3829051"/>
              <a:ext cx="4991100" cy="19049"/>
            </a:xfrm>
            <a:prstGeom prst="line">
              <a:avLst/>
            </a:prstGeom>
            <a:ln w="28575">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924925" y="1609725"/>
              <a:ext cx="0" cy="4457700"/>
            </a:xfrm>
            <a:prstGeom prst="line">
              <a:avLst/>
            </a:prstGeom>
            <a:ln w="28575">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8934451" y="2590802"/>
              <a:ext cx="2419349" cy="19048"/>
            </a:xfrm>
            <a:prstGeom prst="line">
              <a:avLst/>
            </a:prstGeom>
            <a:ln w="28575">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496051" y="5036348"/>
              <a:ext cx="2419349" cy="19048"/>
            </a:xfrm>
            <a:prstGeom prst="line">
              <a:avLst/>
            </a:prstGeom>
            <a:ln w="28575">
              <a:solidFill>
                <a:schemeClr val="tx1"/>
              </a:solidFill>
              <a:headEnd type="non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405814" y="1506022"/>
            <a:ext cx="381000" cy="369332"/>
          </a:xfrm>
          <a:prstGeom prst="rect">
            <a:avLst/>
          </a:prstGeom>
          <a:noFill/>
        </p:spPr>
        <p:txBody>
          <a:bodyPr wrap="square" rtlCol="0">
            <a:spAutoFit/>
          </a:bodyPr>
          <a:lstStyle/>
          <a:p>
            <a:r>
              <a:rPr lang="en-GB" dirty="0"/>
              <a:t>F</a:t>
            </a:r>
          </a:p>
        </p:txBody>
      </p:sp>
      <mc:AlternateContent xmlns:mc="http://schemas.openxmlformats.org/markup-compatibility/2006" xmlns:a14="http://schemas.microsoft.com/office/drawing/2010/main">
        <mc:Choice Requires="a14">
          <p:sp>
            <p:nvSpPr>
              <p:cNvPr id="11" name="TextBox 10"/>
              <p:cNvSpPr txBox="1"/>
              <p:nvPr/>
            </p:nvSpPr>
            <p:spPr>
              <a:xfrm>
                <a:off x="11558586" y="3552052"/>
                <a:ext cx="20448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𝑉</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11558586" y="3552052"/>
                <a:ext cx="204480" cy="276999"/>
              </a:xfrm>
              <a:prstGeom prst="rect">
                <a:avLst/>
              </a:prstGeom>
              <a:blipFill rotWithShape="0">
                <a:blip r:embed="rId3"/>
                <a:stretch>
                  <a:fillRect l="-26471" r="-23529" b="-6667"/>
                </a:stretch>
              </a:blipFill>
            </p:spPr>
            <p:txBody>
              <a:bodyPr/>
              <a:lstStyle/>
              <a:p>
                <a:r>
                  <a:rPr lang="en-GB">
                    <a:noFill/>
                  </a:rPr>
                  <a:t> </a:t>
                </a:r>
              </a:p>
            </p:txBody>
          </p:sp>
        </mc:Fallback>
      </mc:AlternateContent>
      <p:cxnSp>
        <p:nvCxnSpPr>
          <p:cNvPr id="12" name="Straight Arrow Connector 11"/>
          <p:cNvCxnSpPr/>
          <p:nvPr/>
        </p:nvCxnSpPr>
        <p:spPr>
          <a:xfrm flipH="1" flipV="1">
            <a:off x="10020300" y="2640803"/>
            <a:ext cx="4764" cy="11120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655378" y="3804823"/>
            <a:ext cx="9525" cy="11577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10232573" y="3056752"/>
                <a:ext cx="46762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𝜇</m:t>
                          </m:r>
                        </m:e>
                        <m:sub>
                          <m:r>
                            <a:rPr lang="en-GB" b="0" i="1" smtClean="0">
                              <a:latin typeface="Cambria Math" panose="02040503050406030204" pitchFamily="18" charset="0"/>
                              <a:ea typeface="Cambria Math" panose="02040503050406030204" pitchFamily="18" charset="0"/>
                            </a:rPr>
                            <m:t>𝐷</m:t>
                          </m:r>
                        </m:sub>
                      </m:sSub>
                      <m:r>
                        <a:rPr lang="en-GB" b="0" i="1" smtClean="0">
                          <a:latin typeface="Cambria Math" panose="02040503050406030204" pitchFamily="18" charset="0"/>
                          <a:ea typeface="Cambria Math" panose="02040503050406030204" pitchFamily="18" charset="0"/>
                        </a:rPr>
                        <m:t>𝑅</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10232573" y="3056752"/>
                <a:ext cx="467629" cy="276999"/>
              </a:xfrm>
              <a:prstGeom prst="rect">
                <a:avLst/>
              </a:prstGeom>
              <a:blipFill rotWithShape="0">
                <a:blip r:embed="rId4"/>
                <a:stretch>
                  <a:fillRect l="-11842" r="-11842"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015795" y="4204900"/>
                <a:ext cx="640753"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m:t>
                      </m:r>
                      <m:sSub>
                        <m:sSubPr>
                          <m:ctrlPr>
                            <a:rPr lang="en-GB"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𝜇</m:t>
                          </m:r>
                        </m:e>
                        <m:sub>
                          <m:r>
                            <a:rPr lang="en-GB" b="0" i="1" smtClean="0">
                              <a:latin typeface="Cambria Math" panose="02040503050406030204" pitchFamily="18" charset="0"/>
                              <a:ea typeface="Cambria Math" panose="02040503050406030204" pitchFamily="18" charset="0"/>
                            </a:rPr>
                            <m:t>𝐷</m:t>
                          </m:r>
                        </m:sub>
                      </m:sSub>
                      <m:r>
                        <a:rPr lang="en-GB" b="0" i="1" smtClean="0">
                          <a:latin typeface="Cambria Math" panose="02040503050406030204" pitchFamily="18" charset="0"/>
                          <a:ea typeface="Cambria Math" panose="02040503050406030204" pitchFamily="18" charset="0"/>
                        </a:rPr>
                        <m:t>𝑅</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7015795" y="4204900"/>
                <a:ext cx="640753" cy="276999"/>
              </a:xfrm>
              <a:prstGeom prst="rect">
                <a:avLst/>
              </a:prstGeom>
              <a:blipFill rotWithShape="0">
                <a:blip r:embed="rId5"/>
                <a:stretch>
                  <a:fillRect l="-1905" r="-7619" b="-22222"/>
                </a:stretch>
              </a:blipFill>
            </p:spPr>
            <p:txBody>
              <a:bodyPr/>
              <a:lstStyle/>
              <a:p>
                <a:r>
                  <a:rPr lang="en-GB">
                    <a:noFill/>
                  </a:rPr>
                  <a:t> </a:t>
                </a:r>
              </a:p>
            </p:txBody>
          </p:sp>
        </mc:Fallback>
      </mc:AlternateContent>
    </p:spTree>
    <p:extLst>
      <p:ext uri="{BB962C8B-B14F-4D97-AF65-F5344CB8AC3E}">
        <p14:creationId xmlns:p14="http://schemas.microsoft.com/office/powerpoint/2010/main" val="15944646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Static Friction</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p:txBody>
              <a:bodyPr/>
              <a:lstStyle/>
              <a:p>
                <a:pPr>
                  <a:spcAft>
                    <a:spcPts val="1200"/>
                  </a:spcAft>
                </a:pPr>
                <a:r>
                  <a:rPr lang="en-GB" dirty="0"/>
                  <a:t>For sticking surfaces</a:t>
                </a:r>
              </a:p>
              <a:p>
                <a:pPr>
                  <a:spcAft>
                    <a:spcPts val="1200"/>
                  </a:spcAft>
                </a:pP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𝜇</m:t>
                        </m:r>
                      </m:e>
                      <m:sub>
                        <m:r>
                          <a:rPr lang="en-GB" b="0" i="1" smtClean="0">
                            <a:latin typeface="Cambria Math" panose="02040503050406030204" pitchFamily="18" charset="0"/>
                            <a:ea typeface="Cambria Math" panose="02040503050406030204" pitchFamily="18" charset="0"/>
                          </a:rPr>
                          <m:t>𝑆</m:t>
                        </m:r>
                      </m:sub>
                    </m:sSub>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ea typeface="Cambria Math" panose="02040503050406030204" pitchFamily="18" charset="0"/>
                          </a:rPr>
                          <m:t>𝑁</m:t>
                        </m:r>
                      </m:sub>
                    </m:sSub>
                  </m:oMath>
                </a14:m>
                <a:r>
                  <a:rPr lang="en-GB" dirty="0"/>
                  <a:t> for </a:t>
                </a:r>
                <a14:m>
                  <m:oMath xmlns:m="http://schemas.openxmlformats.org/officeDocument/2006/math">
                    <m:r>
                      <a:rPr lang="en-GB" i="1" smtClean="0">
                        <a:latin typeface="Cambria Math" panose="02040503050406030204" pitchFamily="18" charset="0"/>
                        <a:ea typeface="Cambria Math" panose="02040503050406030204" pitchFamily="18" charset="0"/>
                      </a:rPr>
                      <m:t>𝜏</m:t>
                    </m:r>
                    <m:r>
                      <a:rPr lang="en-GB" b="0" i="1" smtClean="0">
                        <a:latin typeface="Cambria Math" panose="02040503050406030204" pitchFamily="18" charset="0"/>
                        <a:ea typeface="Cambria Math" panose="02040503050406030204" pitchFamily="18" charset="0"/>
                      </a:rPr>
                      <m:t>&gt;0</m:t>
                    </m:r>
                  </m:oMath>
                </a14:m>
                <a:r>
                  <a:rPr lang="en-GB" b="0" dirty="0">
                    <a:ea typeface="Cambria Math" panose="02040503050406030204" pitchFamily="18" charset="0"/>
                  </a:rPr>
                  <a:t>;</a:t>
                </a:r>
              </a:p>
              <a:p>
                <a:pPr>
                  <a:spcAft>
                    <a:spcPts val="1200"/>
                  </a:spcAft>
                </a:pPr>
                <a14:m>
                  <m:oMath xmlns:m="http://schemas.openxmlformats.org/officeDocument/2006/math">
                    <m:r>
                      <a:rPr lang="en-GB" b="0" i="1" smtClean="0">
                        <a:latin typeface="Cambria Math" panose="02040503050406030204" pitchFamily="18" charset="0"/>
                      </a:rPr>
                      <m:t>𝐹</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𝜇</m:t>
                        </m:r>
                      </m:e>
                      <m:sub>
                        <m:r>
                          <a:rPr lang="en-GB" b="0" i="1" smtClean="0">
                            <a:latin typeface="Cambria Math" panose="02040503050406030204" pitchFamily="18" charset="0"/>
                          </a:rPr>
                          <m:t>𝑆</m:t>
                        </m:r>
                      </m:sub>
                    </m:sSub>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ea typeface="Cambria Math" panose="02040503050406030204" pitchFamily="18" charset="0"/>
                          </a:rPr>
                          <m:t>𝑁</m:t>
                        </m:r>
                      </m:sub>
                    </m:sSub>
                  </m:oMath>
                </a14:m>
                <a:r>
                  <a:rPr lang="en-GB" dirty="0"/>
                  <a:t> for </a:t>
                </a:r>
                <a14:m>
                  <m:oMath xmlns:m="http://schemas.openxmlformats.org/officeDocument/2006/math">
                    <m:r>
                      <a:rPr lang="en-GB" i="1" smtClean="0">
                        <a:latin typeface="Cambria Math" panose="02040503050406030204" pitchFamily="18" charset="0"/>
                        <a:ea typeface="Cambria Math" panose="02040503050406030204" pitchFamily="18" charset="0"/>
                      </a:rPr>
                      <m:t>𝜏</m:t>
                    </m:r>
                    <m:r>
                      <a:rPr lang="en-GB" b="0" i="1" smtClean="0">
                        <a:latin typeface="Cambria Math" panose="02040503050406030204" pitchFamily="18" charset="0"/>
                        <a:ea typeface="Cambria Math" panose="02040503050406030204" pitchFamily="18" charset="0"/>
                      </a:rPr>
                      <m:t>&lt;0</m:t>
                    </m:r>
                  </m:oMath>
                </a14:m>
                <a:r>
                  <a:rPr lang="en-GB" dirty="0"/>
                  <a:t>.</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blipFill rotWithShape="0">
                <a:blip r:embed="rId2"/>
                <a:stretch>
                  <a:fillRect l="-2118" t="-2241"/>
                </a:stretch>
              </a:blipFill>
            </p:spPr>
            <p:txBody>
              <a:bodyPr/>
              <a:lstStyle/>
              <a:p>
                <a:r>
                  <a:rPr lang="en-GB">
                    <a:noFill/>
                  </a:rPr>
                  <a:t> </a:t>
                </a:r>
              </a:p>
            </p:txBody>
          </p:sp>
        </mc:Fallback>
      </mc:AlternateContent>
      <p:grpSp>
        <p:nvGrpSpPr>
          <p:cNvPr id="5" name="Group 4"/>
          <p:cNvGrpSpPr/>
          <p:nvPr/>
        </p:nvGrpSpPr>
        <p:grpSpPr>
          <a:xfrm>
            <a:off x="6429375" y="1609725"/>
            <a:ext cx="4991100" cy="4457700"/>
            <a:chOff x="6429375" y="1609725"/>
            <a:chExt cx="4991100" cy="4457700"/>
          </a:xfrm>
        </p:grpSpPr>
        <p:cxnSp>
          <p:nvCxnSpPr>
            <p:cNvPr id="6" name="Straight Connector 5"/>
            <p:cNvCxnSpPr/>
            <p:nvPr/>
          </p:nvCxnSpPr>
          <p:spPr>
            <a:xfrm flipH="1" flipV="1">
              <a:off x="6429375" y="3829051"/>
              <a:ext cx="4991100" cy="19049"/>
            </a:xfrm>
            <a:prstGeom prst="line">
              <a:avLst/>
            </a:prstGeom>
            <a:ln w="28575">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924925" y="1609725"/>
              <a:ext cx="0" cy="4457700"/>
            </a:xfrm>
            <a:prstGeom prst="line">
              <a:avLst/>
            </a:prstGeom>
            <a:ln w="28575">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flipV="1">
              <a:off x="8934451" y="2590802"/>
              <a:ext cx="2419349" cy="19048"/>
            </a:xfrm>
            <a:prstGeom prst="line">
              <a:avLst/>
            </a:prstGeom>
            <a:ln w="28575">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496051" y="5036348"/>
              <a:ext cx="2419349" cy="19048"/>
            </a:xfrm>
            <a:prstGeom prst="line">
              <a:avLst/>
            </a:prstGeom>
            <a:ln w="28575">
              <a:solidFill>
                <a:schemeClr val="tx1"/>
              </a:solidFill>
              <a:headEnd type="none"/>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8405814" y="1506022"/>
            <a:ext cx="381000" cy="369332"/>
          </a:xfrm>
          <a:prstGeom prst="rect">
            <a:avLst/>
          </a:prstGeom>
          <a:noFill/>
        </p:spPr>
        <p:txBody>
          <a:bodyPr wrap="square" rtlCol="0">
            <a:spAutoFit/>
          </a:bodyPr>
          <a:lstStyle/>
          <a:p>
            <a:r>
              <a:rPr lang="en-GB" dirty="0"/>
              <a:t>F</a:t>
            </a:r>
          </a:p>
        </p:txBody>
      </p:sp>
      <mc:AlternateContent xmlns:mc="http://schemas.openxmlformats.org/markup-compatibility/2006" xmlns:a14="http://schemas.microsoft.com/office/drawing/2010/main">
        <mc:Choice Requires="a14">
          <p:sp>
            <p:nvSpPr>
              <p:cNvPr id="11" name="TextBox 10"/>
              <p:cNvSpPr txBox="1"/>
              <p:nvPr/>
            </p:nvSpPr>
            <p:spPr>
              <a:xfrm>
                <a:off x="11558586" y="3552052"/>
                <a:ext cx="16363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panose="02040503050406030204" pitchFamily="18" charset="0"/>
                          <a:ea typeface="Cambria Math" panose="02040503050406030204" pitchFamily="18" charset="0"/>
                        </a:rPr>
                        <m:t>𝜏</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11558586" y="3552052"/>
                <a:ext cx="163635" cy="276999"/>
              </a:xfrm>
              <a:prstGeom prst="rect">
                <a:avLst/>
              </a:prstGeom>
              <a:blipFill rotWithShape="0">
                <a:blip r:embed="rId3"/>
                <a:stretch>
                  <a:fillRect l="-22222" r="-14815"/>
                </a:stretch>
              </a:blipFill>
            </p:spPr>
            <p:txBody>
              <a:bodyPr/>
              <a:lstStyle/>
              <a:p>
                <a:r>
                  <a:rPr lang="en-GB">
                    <a:noFill/>
                  </a:rPr>
                  <a:t> </a:t>
                </a:r>
              </a:p>
            </p:txBody>
          </p:sp>
        </mc:Fallback>
      </mc:AlternateContent>
      <p:cxnSp>
        <p:nvCxnSpPr>
          <p:cNvPr id="12" name="Straight Arrow Connector 11"/>
          <p:cNvCxnSpPr/>
          <p:nvPr/>
        </p:nvCxnSpPr>
        <p:spPr>
          <a:xfrm flipH="1" flipV="1">
            <a:off x="10020300" y="2640803"/>
            <a:ext cx="4764" cy="11120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655378" y="3804823"/>
            <a:ext cx="9525" cy="115770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10232573" y="3056752"/>
                <a:ext cx="54431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i="1" smtClean="0">
                              <a:latin typeface="Cambria Math" panose="02040503050406030204" pitchFamily="18" charset="0"/>
                              <a:ea typeface="Cambria Math" panose="02040503050406030204" pitchFamily="18" charset="0"/>
                            </a:rPr>
                          </m:ctrlPr>
                        </m:sSubPr>
                        <m:e>
                          <m:sSub>
                            <m:sSubPr>
                              <m:ctrlPr>
                                <a:rPr lang="en-GB"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𝜇</m:t>
                              </m:r>
                            </m:e>
                            <m:sub>
                              <m:r>
                                <a:rPr lang="en-GB" b="0" i="1" smtClean="0">
                                  <a:latin typeface="Cambria Math" panose="02040503050406030204" pitchFamily="18" charset="0"/>
                                  <a:ea typeface="Cambria Math" panose="02040503050406030204" pitchFamily="18" charset="0"/>
                                </a:rPr>
                                <m:t>𝑆</m:t>
                              </m:r>
                            </m:sub>
                          </m:sSub>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ea typeface="Cambria Math" panose="02040503050406030204" pitchFamily="18" charset="0"/>
                            </a:rPr>
                            <m:t>𝑁</m:t>
                          </m:r>
                        </m:sub>
                      </m:sSub>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10232573" y="3056752"/>
                <a:ext cx="544316" cy="276999"/>
              </a:xfrm>
              <a:prstGeom prst="rect">
                <a:avLst/>
              </a:prstGeom>
              <a:blipFill rotWithShape="0">
                <a:blip r:embed="rId4"/>
                <a:stretch>
                  <a:fillRect l="-10112" r="-3371" b="-2173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7015795" y="4204900"/>
                <a:ext cx="7174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ea typeface="Cambria Math" panose="02040503050406030204" pitchFamily="18" charset="0"/>
                        </a:rPr>
                        <m:t>−</m:t>
                      </m:r>
                      <m:sSub>
                        <m:sSubPr>
                          <m:ctrlPr>
                            <a:rPr lang="en-GB" b="0" i="1" smtClean="0">
                              <a:latin typeface="Cambria Math" panose="02040503050406030204" pitchFamily="18" charset="0"/>
                              <a:ea typeface="Cambria Math" panose="02040503050406030204" pitchFamily="18" charset="0"/>
                            </a:rPr>
                          </m:ctrlPr>
                        </m:sSubPr>
                        <m:e>
                          <m:r>
                            <a:rPr lang="en-GB" b="0" i="1" smtClean="0">
                              <a:latin typeface="Cambria Math" panose="02040503050406030204" pitchFamily="18" charset="0"/>
                              <a:ea typeface="Cambria Math" panose="02040503050406030204" pitchFamily="18" charset="0"/>
                            </a:rPr>
                            <m:t>𝜇</m:t>
                          </m:r>
                        </m:e>
                        <m:sub>
                          <m:r>
                            <a:rPr lang="en-GB" b="0" i="1" smtClean="0">
                              <a:latin typeface="Cambria Math" panose="02040503050406030204" pitchFamily="18" charset="0"/>
                              <a:ea typeface="Cambria Math" panose="02040503050406030204" pitchFamily="18" charset="0"/>
                            </a:rPr>
                            <m:t>𝑆</m:t>
                          </m:r>
                        </m:sub>
                      </m:sSub>
                      <m:sSub>
                        <m:sSubPr>
                          <m:ctrlPr>
                            <a:rPr lang="en-GB" i="1" smtClean="0">
                              <a:latin typeface="Cambria Math" panose="02040503050406030204" pitchFamily="18" charset="0"/>
                              <a:ea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𝜎</m:t>
                          </m:r>
                        </m:e>
                        <m:sub>
                          <m:r>
                            <a:rPr lang="en-GB" b="0" i="1" smtClean="0">
                              <a:latin typeface="Cambria Math" panose="02040503050406030204" pitchFamily="18" charset="0"/>
                              <a:ea typeface="Cambria Math" panose="02040503050406030204" pitchFamily="18" charset="0"/>
                            </a:rPr>
                            <m:t>𝑁</m:t>
                          </m:r>
                        </m:sub>
                      </m:sSub>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7015795" y="4204900"/>
                <a:ext cx="717440" cy="276999"/>
              </a:xfrm>
              <a:prstGeom prst="rect">
                <a:avLst/>
              </a:prstGeom>
              <a:blipFill rotWithShape="0">
                <a:blip r:embed="rId5"/>
                <a:stretch>
                  <a:fillRect l="-1695" r="-2542" b="-22222"/>
                </a:stretch>
              </a:blipFill>
            </p:spPr>
            <p:txBody>
              <a:bodyPr/>
              <a:lstStyle/>
              <a:p>
                <a:r>
                  <a:rPr lang="en-GB">
                    <a:noFill/>
                  </a:rPr>
                  <a:t> </a:t>
                </a:r>
              </a:p>
            </p:txBody>
          </p:sp>
        </mc:Fallback>
      </mc:AlternateContent>
    </p:spTree>
    <p:extLst>
      <p:ext uri="{BB962C8B-B14F-4D97-AF65-F5344CB8AC3E}">
        <p14:creationId xmlns:p14="http://schemas.microsoft.com/office/powerpoint/2010/main" val="2420583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698240-CA5D-4F1B-940D-68C39AB66D69}"/>
              </a:ext>
            </a:extLst>
          </p:cNvPr>
          <p:cNvSpPr>
            <a:spLocks noGrp="1"/>
          </p:cNvSpPr>
          <p:nvPr>
            <p:ph type="title"/>
          </p:nvPr>
        </p:nvSpPr>
        <p:spPr/>
        <p:txBody>
          <a:bodyPr/>
          <a:lstStyle/>
          <a:p>
            <a:r>
              <a:rPr lang="en-GB" dirty="0"/>
              <a:t>Heat Transfer and Diffusion Applications </a:t>
            </a:r>
          </a:p>
        </p:txBody>
      </p:sp>
      <p:sp>
        <p:nvSpPr>
          <p:cNvPr id="3" name="Content Placeholder 2">
            <a:extLst>
              <a:ext uri="{FF2B5EF4-FFF2-40B4-BE49-F238E27FC236}">
                <a16:creationId xmlns:a16="http://schemas.microsoft.com/office/drawing/2014/main" xmlns="" id="{10F66ADC-0B3E-4EAE-8889-F6F5B88ABAAF}"/>
              </a:ext>
            </a:extLst>
          </p:cNvPr>
          <p:cNvSpPr>
            <a:spLocks noGrp="1"/>
          </p:cNvSpPr>
          <p:nvPr>
            <p:ph idx="1"/>
          </p:nvPr>
        </p:nvSpPr>
        <p:spPr/>
        <p:txBody>
          <a:bodyPr/>
          <a:lstStyle/>
          <a:p>
            <a:r>
              <a:rPr lang="en-GB" dirty="0"/>
              <a:t>Conduction in, and reaction of, explosives</a:t>
            </a:r>
          </a:p>
          <a:p>
            <a:r>
              <a:rPr lang="en-GB" dirty="0"/>
              <a:t>Minimisation of heat loss</a:t>
            </a:r>
          </a:p>
          <a:p>
            <a:r>
              <a:rPr lang="en-GB" dirty="0"/>
              <a:t>Diffusion modelling</a:t>
            </a:r>
          </a:p>
        </p:txBody>
      </p:sp>
      <p:sp>
        <p:nvSpPr>
          <p:cNvPr id="4" name="Block Arc 3">
            <a:extLst>
              <a:ext uri="{FF2B5EF4-FFF2-40B4-BE49-F238E27FC236}">
                <a16:creationId xmlns:a16="http://schemas.microsoft.com/office/drawing/2014/main" xmlns="" id="{6D7DB074-315A-4B7C-A2DE-BC7CFEEA9451}"/>
              </a:ext>
            </a:extLst>
          </p:cNvPr>
          <p:cNvSpPr/>
          <p:nvPr/>
        </p:nvSpPr>
        <p:spPr>
          <a:xfrm>
            <a:off x="3842871" y="3830918"/>
            <a:ext cx="4828988" cy="4309035"/>
          </a:xfrm>
          <a:prstGeom prst="blockArc">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Arrow: Up 4">
            <a:extLst>
              <a:ext uri="{FF2B5EF4-FFF2-40B4-BE49-F238E27FC236}">
                <a16:creationId xmlns:a16="http://schemas.microsoft.com/office/drawing/2014/main" xmlns="" id="{EC87DB62-5D0F-489B-BDAE-EA90568ED6A9}"/>
              </a:ext>
            </a:extLst>
          </p:cNvPr>
          <p:cNvSpPr/>
          <p:nvPr/>
        </p:nvSpPr>
        <p:spPr>
          <a:xfrm rot="2881912">
            <a:off x="7551002" y="4506259"/>
            <a:ext cx="484632" cy="978408"/>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Up 5">
            <a:extLst>
              <a:ext uri="{FF2B5EF4-FFF2-40B4-BE49-F238E27FC236}">
                <a16:creationId xmlns:a16="http://schemas.microsoft.com/office/drawing/2014/main" xmlns="" id="{5391B358-BC0C-48EC-B30B-01C920EED161}"/>
              </a:ext>
            </a:extLst>
          </p:cNvPr>
          <p:cNvSpPr/>
          <p:nvPr/>
        </p:nvSpPr>
        <p:spPr>
          <a:xfrm>
            <a:off x="6096000" y="3830918"/>
            <a:ext cx="484632" cy="978408"/>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Up 6">
            <a:extLst>
              <a:ext uri="{FF2B5EF4-FFF2-40B4-BE49-F238E27FC236}">
                <a16:creationId xmlns:a16="http://schemas.microsoft.com/office/drawing/2014/main" xmlns="" id="{ADA53295-68A5-40FA-A21A-9EECF3E82559}"/>
              </a:ext>
            </a:extLst>
          </p:cNvPr>
          <p:cNvSpPr/>
          <p:nvPr/>
        </p:nvSpPr>
        <p:spPr>
          <a:xfrm rot="19084412">
            <a:off x="4742061" y="4297082"/>
            <a:ext cx="484632" cy="978408"/>
          </a:xfrm>
          <a:prstGeom prst="up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7874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1D13A0-DC14-44EF-9166-0A0F5197A67D}"/>
              </a:ext>
            </a:extLst>
          </p:cNvPr>
          <p:cNvSpPr>
            <a:spLocks noGrp="1"/>
          </p:cNvSpPr>
          <p:nvPr>
            <p:ph type="title"/>
          </p:nvPr>
        </p:nvSpPr>
        <p:spPr/>
        <p:txBody>
          <a:bodyPr/>
          <a:lstStyle/>
          <a:p>
            <a:r>
              <a:rPr lang="en-GB" dirty="0"/>
              <a:t>Simulation Examples</a:t>
            </a:r>
          </a:p>
        </p:txBody>
      </p:sp>
      <p:sp>
        <p:nvSpPr>
          <p:cNvPr id="3" name="Content Placeholder 2">
            <a:extLst>
              <a:ext uri="{FF2B5EF4-FFF2-40B4-BE49-F238E27FC236}">
                <a16:creationId xmlns:a16="http://schemas.microsoft.com/office/drawing/2014/main" xmlns="" id="{DC380C46-D503-4271-861D-B8C5D03C25C4}"/>
              </a:ext>
            </a:extLst>
          </p:cNvPr>
          <p:cNvSpPr>
            <a:spLocks noGrp="1"/>
          </p:cNvSpPr>
          <p:nvPr>
            <p:ph idx="1"/>
          </p:nvPr>
        </p:nvSpPr>
        <p:spPr>
          <a:xfrm>
            <a:off x="838200" y="1801088"/>
            <a:ext cx="10515600" cy="4351338"/>
          </a:xfrm>
        </p:spPr>
        <p:txBody>
          <a:bodyPr/>
          <a:lstStyle/>
          <a:p>
            <a:r>
              <a:rPr lang="en-GB" dirty="0"/>
              <a:t>Spacecraft mission modelling</a:t>
            </a:r>
          </a:p>
          <a:p>
            <a:r>
              <a:rPr lang="en-GB" dirty="0"/>
              <a:t>Mechanics – oil well perforators</a:t>
            </a:r>
          </a:p>
          <a:p>
            <a:r>
              <a:rPr lang="en-GB" dirty="0"/>
              <a:t>Chemical reactions</a:t>
            </a:r>
          </a:p>
          <a:p>
            <a:r>
              <a:rPr lang="en-GB" dirty="0"/>
              <a:t>Ageing of powders</a:t>
            </a:r>
          </a:p>
          <a:p>
            <a:r>
              <a:rPr lang="en-GB" dirty="0"/>
              <a:t>Traffic modelling</a:t>
            </a:r>
          </a:p>
          <a:p>
            <a:r>
              <a:rPr lang="en-GB" dirty="0"/>
              <a:t>Staff Modelling</a:t>
            </a:r>
          </a:p>
          <a:p>
            <a:pPr marL="0" indent="0">
              <a:buNone/>
            </a:pPr>
            <a:endParaRPr lang="en-GB" dirty="0"/>
          </a:p>
          <a:p>
            <a:pPr lvl="1"/>
            <a:endParaRPr lang="en-GB" dirty="0"/>
          </a:p>
        </p:txBody>
      </p:sp>
      <p:pic>
        <p:nvPicPr>
          <p:cNvPr id="4" name="Picture 21" descr="18 hours x 2000">
            <a:extLst>
              <a:ext uri="{FF2B5EF4-FFF2-40B4-BE49-F238E27FC236}">
                <a16:creationId xmlns:a16="http://schemas.microsoft.com/office/drawing/2014/main" xmlns="" id="{5BE2AE65-BE08-420A-9565-B87B96428B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2196" t="3925" r="3294" b="3139"/>
          <a:stretch>
            <a:fillRect/>
          </a:stretch>
        </p:blipFill>
        <p:spPr bwMode="auto">
          <a:xfrm>
            <a:off x="9325707" y="4586466"/>
            <a:ext cx="2491269" cy="2081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xmlns="" id="{B42A06E5-B362-4D8F-874C-8FEC70748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1941" y="475525"/>
            <a:ext cx="4978400" cy="3321304"/>
          </a:xfrm>
          <a:prstGeom prst="rect">
            <a:avLst/>
          </a:prstGeom>
        </p:spPr>
      </p:pic>
      <p:graphicFrame>
        <p:nvGraphicFramePr>
          <p:cNvPr id="7" name="Diagram 6">
            <a:extLst>
              <a:ext uri="{FF2B5EF4-FFF2-40B4-BE49-F238E27FC236}">
                <a16:creationId xmlns:a16="http://schemas.microsoft.com/office/drawing/2014/main" xmlns="" id="{C573FF65-1509-4520-ABE3-28A4D7D1D455}"/>
              </a:ext>
            </a:extLst>
          </p:cNvPr>
          <p:cNvGraphicFramePr>
            <a:graphicFrameLocks noChangeAspect="1"/>
          </p:cNvGraphicFramePr>
          <p:nvPr>
            <p:extLst>
              <p:ext uri="{D42A27DB-BD31-4B8C-83A1-F6EECF244321}">
                <p14:modId xmlns:p14="http://schemas.microsoft.com/office/powerpoint/2010/main" val="3939909669"/>
              </p:ext>
            </p:extLst>
          </p:nvPr>
        </p:nvGraphicFramePr>
        <p:xfrm>
          <a:off x="4878359" y="4279882"/>
          <a:ext cx="3895100" cy="23877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99681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DFCE48-8E26-4F23-8059-758B65E4DC1A}"/>
              </a:ext>
            </a:extLst>
          </p:cNvPr>
          <p:cNvSpPr>
            <a:spLocks noGrp="1"/>
          </p:cNvSpPr>
          <p:nvPr>
            <p:ph type="title"/>
          </p:nvPr>
        </p:nvSpPr>
        <p:spPr/>
        <p:txBody>
          <a:bodyPr/>
          <a:lstStyle/>
          <a:p>
            <a:r>
              <a:rPr lang="en-GB" dirty="0"/>
              <a:t>Numerical Modelling</a:t>
            </a:r>
          </a:p>
        </p:txBody>
      </p:sp>
      <p:sp>
        <p:nvSpPr>
          <p:cNvPr id="3" name="Content Placeholder 2">
            <a:extLst>
              <a:ext uri="{FF2B5EF4-FFF2-40B4-BE49-F238E27FC236}">
                <a16:creationId xmlns:a16="http://schemas.microsoft.com/office/drawing/2014/main" xmlns="" id="{9C4C9B99-FF09-441D-A25D-A9EA360ACC48}"/>
              </a:ext>
            </a:extLst>
          </p:cNvPr>
          <p:cNvSpPr>
            <a:spLocks noGrp="1"/>
          </p:cNvSpPr>
          <p:nvPr>
            <p:ph idx="1"/>
          </p:nvPr>
        </p:nvSpPr>
        <p:spPr>
          <a:xfrm>
            <a:off x="838200" y="1825625"/>
            <a:ext cx="10515600" cy="1774102"/>
          </a:xfrm>
        </p:spPr>
        <p:txBody>
          <a:bodyPr/>
          <a:lstStyle/>
          <a:p>
            <a:r>
              <a:rPr lang="en-GB" dirty="0"/>
              <a:t>Nonlinear ODEs</a:t>
            </a:r>
          </a:p>
          <a:p>
            <a:r>
              <a:rPr lang="en-GB" dirty="0"/>
              <a:t>Finite difference methods for boundary-value problems</a:t>
            </a:r>
          </a:p>
          <a:p>
            <a:r>
              <a:rPr lang="en-GB" dirty="0"/>
              <a:t>The finite element method</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xmlns="" id="{81D43CA6-0A7B-443D-82D5-932A80AB686C}"/>
                  </a:ext>
                </a:extLst>
              </p:cNvPr>
              <p:cNvSpPr/>
              <p:nvPr/>
            </p:nvSpPr>
            <p:spPr>
              <a:xfrm>
                <a:off x="4555809" y="3380721"/>
                <a:ext cx="2154629" cy="707886"/>
              </a:xfrm>
              <a:prstGeom prst="rect">
                <a:avLst/>
              </a:prstGeom>
              <a:solidFill>
                <a:srgbClr val="FFFF00"/>
              </a:solidFill>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GB" sz="4000" i="1" smtClean="0">
                              <a:solidFill>
                                <a:schemeClr val="tx1"/>
                              </a:solidFill>
                              <a:latin typeface="Cambria Math" panose="02040503050406030204" pitchFamily="18" charset="0"/>
                            </a:rPr>
                          </m:ctrlPr>
                        </m:sSupPr>
                        <m:e>
                          <m:r>
                            <a:rPr lang="en-GB" sz="4000" i="1" smtClean="0">
                              <a:solidFill>
                                <a:schemeClr val="tx1"/>
                              </a:solidFill>
                              <a:latin typeface="Cambria Math" panose="02040503050406030204" pitchFamily="18" charset="0"/>
                              <a:ea typeface="Cambria Math" panose="02040503050406030204" pitchFamily="18" charset="0"/>
                            </a:rPr>
                            <m:t>𝛻</m:t>
                          </m:r>
                        </m:e>
                        <m:sup>
                          <m:r>
                            <a:rPr lang="en-GB" sz="4000" b="0" i="1" smtClean="0">
                              <a:solidFill>
                                <a:schemeClr val="tx1"/>
                              </a:solidFill>
                              <a:latin typeface="Cambria Math" panose="02040503050406030204" pitchFamily="18" charset="0"/>
                            </a:rPr>
                            <m:t>2</m:t>
                          </m:r>
                        </m:sup>
                      </m:sSup>
                      <m:r>
                        <a:rPr lang="en-GB" sz="4000" i="1">
                          <a:solidFill>
                            <a:schemeClr val="tx1"/>
                          </a:solidFill>
                          <a:latin typeface="Cambria Math" panose="02040503050406030204" pitchFamily="18" charset="0"/>
                          <a:ea typeface="Cambria Math" panose="02040503050406030204" pitchFamily="18" charset="0"/>
                        </a:rPr>
                        <m:t>𝜑</m:t>
                      </m:r>
                      <m:r>
                        <a:rPr lang="en-GB" sz="4000" b="0" i="1" smtClean="0">
                          <a:solidFill>
                            <a:schemeClr val="tx1"/>
                          </a:solidFill>
                          <a:latin typeface="Cambria Math" panose="02040503050406030204" pitchFamily="18" charset="0"/>
                          <a:ea typeface="Cambria Math" panose="02040503050406030204" pitchFamily="18" charset="0"/>
                        </a:rPr>
                        <m:t>=0</m:t>
                      </m:r>
                    </m:oMath>
                  </m:oMathPara>
                </a14:m>
                <a:endParaRPr lang="en-GB" sz="4000" dirty="0"/>
              </a:p>
            </p:txBody>
          </p:sp>
        </mc:Choice>
        <mc:Fallback xmlns="">
          <p:sp>
            <p:nvSpPr>
              <p:cNvPr id="4" name="Rectangle 3">
                <a:extLst>
                  <a:ext uri="{FF2B5EF4-FFF2-40B4-BE49-F238E27FC236}">
                    <a16:creationId xmlns:a16="http://schemas.microsoft.com/office/drawing/2014/main" id="{81D43CA6-0A7B-443D-82D5-932A80AB686C}"/>
                  </a:ext>
                </a:extLst>
              </p:cNvPr>
              <p:cNvSpPr>
                <a:spLocks noRot="1" noChangeAspect="1" noMove="1" noResize="1" noEditPoints="1" noAdjustHandles="1" noChangeArrowheads="1" noChangeShapeType="1" noTextEdit="1"/>
              </p:cNvSpPr>
              <p:nvPr/>
            </p:nvSpPr>
            <p:spPr>
              <a:xfrm>
                <a:off x="4555809" y="3380721"/>
                <a:ext cx="2154629" cy="707886"/>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xmlns="" id="{13AEEFDE-F239-4DBD-A8D7-CE68522CAF8D}"/>
                  </a:ext>
                </a:extLst>
              </p:cNvPr>
              <p:cNvSpPr/>
              <p:nvPr/>
            </p:nvSpPr>
            <p:spPr>
              <a:xfrm>
                <a:off x="268282" y="4957810"/>
                <a:ext cx="11507701" cy="1371786"/>
              </a:xfrm>
              <a:prstGeom prst="rect">
                <a:avLst/>
              </a:prstGeom>
              <a:solidFill>
                <a:schemeClr val="accent2">
                  <a:lumMod val="20000"/>
                  <a:lumOff val="80000"/>
                </a:schemeClr>
              </a:solidFill>
            </p:spPr>
            <p:txBody>
              <a:bodyPr wrap="none">
                <a:spAutoFit/>
              </a:bodyPr>
              <a:lstStyle/>
              <a:p>
                <a:pPr/>
                <a14:m>
                  <m:oMathPara xmlns:m="http://schemas.openxmlformats.org/officeDocument/2006/math">
                    <m:oMathParaPr>
                      <m:jc m:val="centerGroup"/>
                    </m:oMathParaPr>
                    <m:oMath xmlns:m="http://schemas.openxmlformats.org/officeDocument/2006/math">
                      <m:f>
                        <m:fPr>
                          <m:ctrlPr>
                            <a:rPr lang="en-GB" sz="4000" i="1" smtClean="0">
                              <a:solidFill>
                                <a:schemeClr val="tx1"/>
                              </a:solidFill>
                              <a:latin typeface="Cambria Math" panose="02040503050406030204" pitchFamily="18" charset="0"/>
                              <a:ea typeface="Cambria Math" panose="02040503050406030204" pitchFamily="18" charset="0"/>
                            </a:rPr>
                          </m:ctrlPr>
                        </m:fPr>
                        <m:num>
                          <m:sSub>
                            <m:sSubPr>
                              <m:ctrlPr>
                                <a:rPr lang="en-GB" sz="4000" i="1" smtClean="0">
                                  <a:solidFill>
                                    <a:schemeClr val="tx1"/>
                                  </a:solidFill>
                                  <a:latin typeface="Cambria Math" panose="02040503050406030204" pitchFamily="18" charset="0"/>
                                  <a:ea typeface="Cambria Math" panose="02040503050406030204" pitchFamily="18" charset="0"/>
                                </a:rPr>
                              </m:ctrlPr>
                            </m:sSubPr>
                            <m:e>
                              <m:r>
                                <a:rPr lang="en-GB" sz="4000" i="1" smtClean="0">
                                  <a:solidFill>
                                    <a:schemeClr val="tx1"/>
                                  </a:solidFill>
                                  <a:latin typeface="Cambria Math" panose="02040503050406030204" pitchFamily="18" charset="0"/>
                                  <a:ea typeface="Cambria Math" panose="02040503050406030204" pitchFamily="18" charset="0"/>
                                </a:rPr>
                                <m:t>𝜑</m:t>
                              </m:r>
                            </m:e>
                            <m:sub>
                              <m:r>
                                <a:rPr lang="en-GB" sz="4000" b="0" i="1" smtClean="0">
                                  <a:solidFill>
                                    <a:schemeClr val="tx1"/>
                                  </a:solidFill>
                                  <a:latin typeface="Cambria Math" panose="02040503050406030204" pitchFamily="18" charset="0"/>
                                  <a:ea typeface="Cambria Math" panose="02040503050406030204" pitchFamily="18" charset="0"/>
                                </a:rPr>
                                <m:t>𝑖</m:t>
                              </m:r>
                              <m:r>
                                <a:rPr lang="en-GB" sz="4000" b="0" i="1" smtClean="0">
                                  <a:solidFill>
                                    <a:schemeClr val="tx1"/>
                                  </a:solidFill>
                                  <a:latin typeface="Cambria Math" panose="02040503050406030204" pitchFamily="18" charset="0"/>
                                  <a:ea typeface="Cambria Math" panose="02040503050406030204" pitchFamily="18" charset="0"/>
                                </a:rPr>
                                <m:t>−1,</m:t>
                              </m:r>
                              <m:r>
                                <a:rPr lang="en-GB" sz="4000" b="0" i="1" smtClean="0">
                                  <a:solidFill>
                                    <a:schemeClr val="tx1"/>
                                  </a:solidFill>
                                  <a:latin typeface="Cambria Math" panose="02040503050406030204" pitchFamily="18" charset="0"/>
                                  <a:ea typeface="Cambria Math" panose="02040503050406030204" pitchFamily="18" charset="0"/>
                                </a:rPr>
                                <m:t>𝑗</m:t>
                              </m:r>
                            </m:sub>
                          </m:sSub>
                          <m:r>
                            <a:rPr lang="en-GB" sz="4000" b="0" i="1" smtClean="0">
                              <a:solidFill>
                                <a:schemeClr val="tx1"/>
                              </a:solidFill>
                              <a:latin typeface="Cambria Math" panose="02040503050406030204" pitchFamily="18" charset="0"/>
                              <a:ea typeface="Cambria Math" panose="02040503050406030204" pitchFamily="18" charset="0"/>
                            </a:rPr>
                            <m:t>−2</m:t>
                          </m:r>
                          <m:sSub>
                            <m:sSubPr>
                              <m:ctrlPr>
                                <a:rPr lang="en-GB" sz="4000" b="0" i="1" smtClean="0">
                                  <a:solidFill>
                                    <a:schemeClr val="tx1"/>
                                  </a:solidFill>
                                  <a:latin typeface="Cambria Math" panose="02040503050406030204" pitchFamily="18" charset="0"/>
                                  <a:ea typeface="Cambria Math" panose="02040503050406030204" pitchFamily="18" charset="0"/>
                                </a:rPr>
                              </m:ctrlPr>
                            </m:sSubPr>
                            <m:e>
                              <m:r>
                                <a:rPr lang="en-GB" sz="4000" b="0" i="1" smtClean="0">
                                  <a:solidFill>
                                    <a:schemeClr val="tx1"/>
                                  </a:solidFill>
                                  <a:latin typeface="Cambria Math" panose="02040503050406030204" pitchFamily="18" charset="0"/>
                                  <a:ea typeface="Cambria Math" panose="02040503050406030204" pitchFamily="18" charset="0"/>
                                </a:rPr>
                                <m:t>𝜑</m:t>
                              </m:r>
                            </m:e>
                            <m:sub>
                              <m:r>
                                <a:rPr lang="en-GB" sz="4000" b="0" i="1" smtClean="0">
                                  <a:solidFill>
                                    <a:schemeClr val="tx1"/>
                                  </a:solidFill>
                                  <a:latin typeface="Cambria Math" panose="02040503050406030204" pitchFamily="18" charset="0"/>
                                  <a:ea typeface="Cambria Math" panose="02040503050406030204" pitchFamily="18" charset="0"/>
                                </a:rPr>
                                <m:t>𝑖</m:t>
                              </m:r>
                              <m:r>
                                <a:rPr lang="en-GB" sz="4000" b="0" i="1" smtClean="0">
                                  <a:solidFill>
                                    <a:schemeClr val="tx1"/>
                                  </a:solidFill>
                                  <a:latin typeface="Cambria Math" panose="02040503050406030204" pitchFamily="18" charset="0"/>
                                  <a:ea typeface="Cambria Math" panose="02040503050406030204" pitchFamily="18" charset="0"/>
                                </a:rPr>
                                <m:t>,</m:t>
                              </m:r>
                              <m:r>
                                <a:rPr lang="en-GB" sz="4000" b="0" i="1" smtClean="0">
                                  <a:solidFill>
                                    <a:schemeClr val="tx1"/>
                                  </a:solidFill>
                                  <a:latin typeface="Cambria Math" panose="02040503050406030204" pitchFamily="18" charset="0"/>
                                  <a:ea typeface="Cambria Math" panose="02040503050406030204" pitchFamily="18" charset="0"/>
                                </a:rPr>
                                <m:t>𝑗</m:t>
                              </m:r>
                            </m:sub>
                          </m:sSub>
                          <m:r>
                            <a:rPr lang="en-GB" sz="4000" b="0" i="1" smtClean="0">
                              <a:solidFill>
                                <a:schemeClr val="tx1"/>
                              </a:solidFill>
                              <a:latin typeface="Cambria Math" panose="02040503050406030204" pitchFamily="18" charset="0"/>
                              <a:ea typeface="Cambria Math" panose="02040503050406030204" pitchFamily="18" charset="0"/>
                            </a:rPr>
                            <m:t>+</m:t>
                          </m:r>
                          <m:sSub>
                            <m:sSubPr>
                              <m:ctrlPr>
                                <a:rPr lang="en-GB" sz="4000" b="0" i="1" smtClean="0">
                                  <a:solidFill>
                                    <a:schemeClr val="tx1"/>
                                  </a:solidFill>
                                  <a:latin typeface="Cambria Math" panose="02040503050406030204" pitchFamily="18" charset="0"/>
                                  <a:ea typeface="Cambria Math" panose="02040503050406030204" pitchFamily="18" charset="0"/>
                                </a:rPr>
                              </m:ctrlPr>
                            </m:sSubPr>
                            <m:e>
                              <m:r>
                                <a:rPr lang="en-GB" sz="4000" b="0" i="1" smtClean="0">
                                  <a:solidFill>
                                    <a:schemeClr val="tx1"/>
                                  </a:solidFill>
                                  <a:latin typeface="Cambria Math" panose="02040503050406030204" pitchFamily="18" charset="0"/>
                                  <a:ea typeface="Cambria Math" panose="02040503050406030204" pitchFamily="18" charset="0"/>
                                </a:rPr>
                                <m:t>𝜑</m:t>
                              </m:r>
                            </m:e>
                            <m:sub>
                              <m:r>
                                <a:rPr lang="en-GB" sz="4000" b="0" i="1" smtClean="0">
                                  <a:solidFill>
                                    <a:schemeClr val="tx1"/>
                                  </a:solidFill>
                                  <a:latin typeface="Cambria Math" panose="02040503050406030204" pitchFamily="18" charset="0"/>
                                  <a:ea typeface="Cambria Math" panose="02040503050406030204" pitchFamily="18" charset="0"/>
                                </a:rPr>
                                <m:t>𝑖</m:t>
                              </m:r>
                              <m:r>
                                <a:rPr lang="en-GB" sz="4000" b="0" i="1" smtClean="0">
                                  <a:solidFill>
                                    <a:schemeClr val="tx1"/>
                                  </a:solidFill>
                                  <a:latin typeface="Cambria Math" panose="02040503050406030204" pitchFamily="18" charset="0"/>
                                  <a:ea typeface="Cambria Math" panose="02040503050406030204" pitchFamily="18" charset="0"/>
                                </a:rPr>
                                <m:t>+1,</m:t>
                              </m:r>
                              <m:r>
                                <a:rPr lang="en-GB" sz="4000" b="0" i="1" smtClean="0">
                                  <a:solidFill>
                                    <a:schemeClr val="tx1"/>
                                  </a:solidFill>
                                  <a:latin typeface="Cambria Math" panose="02040503050406030204" pitchFamily="18" charset="0"/>
                                  <a:ea typeface="Cambria Math" panose="02040503050406030204" pitchFamily="18" charset="0"/>
                                </a:rPr>
                                <m:t>𝑗</m:t>
                              </m:r>
                            </m:sub>
                          </m:sSub>
                        </m:num>
                        <m:den>
                          <m:r>
                            <a:rPr lang="en-GB" sz="4000" b="0" i="1" smtClean="0">
                              <a:solidFill>
                                <a:schemeClr val="tx1"/>
                              </a:solidFill>
                              <a:latin typeface="Cambria Math" panose="02040503050406030204" pitchFamily="18" charset="0"/>
                              <a:ea typeface="Cambria Math" panose="02040503050406030204" pitchFamily="18" charset="0"/>
                            </a:rPr>
                            <m:t>2</m:t>
                          </m:r>
                          <m:sSup>
                            <m:sSupPr>
                              <m:ctrlPr>
                                <a:rPr lang="en-GB" sz="4000" b="0" i="1" smtClean="0">
                                  <a:solidFill>
                                    <a:schemeClr val="tx1"/>
                                  </a:solidFill>
                                  <a:latin typeface="Cambria Math" panose="02040503050406030204" pitchFamily="18" charset="0"/>
                                  <a:ea typeface="Cambria Math" panose="02040503050406030204" pitchFamily="18" charset="0"/>
                                </a:rPr>
                              </m:ctrlPr>
                            </m:sSupPr>
                            <m:e>
                              <m:r>
                                <a:rPr lang="en-GB" sz="4000" b="0" i="1" smtClean="0">
                                  <a:solidFill>
                                    <a:schemeClr val="tx1"/>
                                  </a:solidFill>
                                  <a:latin typeface="Cambria Math" panose="02040503050406030204" pitchFamily="18" charset="0"/>
                                  <a:ea typeface="Cambria Math" panose="02040503050406030204" pitchFamily="18" charset="0"/>
                                </a:rPr>
                                <m:t>∆</m:t>
                              </m:r>
                              <m:r>
                                <a:rPr lang="en-GB" sz="4000" b="0" i="1" smtClean="0">
                                  <a:solidFill>
                                    <a:schemeClr val="tx1"/>
                                  </a:solidFill>
                                  <a:latin typeface="Cambria Math" panose="02040503050406030204" pitchFamily="18" charset="0"/>
                                  <a:ea typeface="Cambria Math" panose="02040503050406030204" pitchFamily="18" charset="0"/>
                                </a:rPr>
                                <m:t>𝑥</m:t>
                              </m:r>
                            </m:e>
                            <m:sup>
                              <m:r>
                                <a:rPr lang="en-GB" sz="4000" b="0" i="1" smtClean="0">
                                  <a:solidFill>
                                    <a:schemeClr val="tx1"/>
                                  </a:solidFill>
                                  <a:latin typeface="Cambria Math" panose="02040503050406030204" pitchFamily="18" charset="0"/>
                                  <a:ea typeface="Cambria Math" panose="02040503050406030204" pitchFamily="18" charset="0"/>
                                </a:rPr>
                                <m:t>2</m:t>
                              </m:r>
                            </m:sup>
                          </m:sSup>
                        </m:den>
                      </m:f>
                      <m:r>
                        <a:rPr lang="en-GB" sz="4000" b="0" i="1" smtClean="0">
                          <a:solidFill>
                            <a:schemeClr val="tx1"/>
                          </a:solidFill>
                          <a:latin typeface="Cambria Math" panose="02040503050406030204" pitchFamily="18" charset="0"/>
                          <a:ea typeface="Cambria Math" panose="02040503050406030204" pitchFamily="18" charset="0"/>
                        </a:rPr>
                        <m:t>+</m:t>
                      </m:r>
                      <m:f>
                        <m:fPr>
                          <m:ctrlPr>
                            <a:rPr lang="en-GB" sz="4000" b="0" i="1" smtClean="0">
                              <a:solidFill>
                                <a:schemeClr val="tx1"/>
                              </a:solidFill>
                              <a:latin typeface="Cambria Math" panose="02040503050406030204" pitchFamily="18" charset="0"/>
                              <a:ea typeface="Cambria Math" panose="02040503050406030204" pitchFamily="18" charset="0"/>
                            </a:rPr>
                          </m:ctrlPr>
                        </m:fPr>
                        <m:num>
                          <m:sSub>
                            <m:sSubPr>
                              <m:ctrlPr>
                                <a:rPr lang="en-GB" sz="4000" i="1">
                                  <a:latin typeface="Cambria Math" panose="02040503050406030204" pitchFamily="18" charset="0"/>
                                  <a:ea typeface="Cambria Math" panose="02040503050406030204" pitchFamily="18" charset="0"/>
                                </a:rPr>
                              </m:ctrlPr>
                            </m:sSubPr>
                            <m:e>
                              <m:r>
                                <a:rPr lang="en-GB" sz="4000" i="1">
                                  <a:latin typeface="Cambria Math" panose="02040503050406030204" pitchFamily="18" charset="0"/>
                                  <a:ea typeface="Cambria Math" panose="02040503050406030204" pitchFamily="18" charset="0"/>
                                </a:rPr>
                                <m:t>𝜑</m:t>
                              </m:r>
                            </m:e>
                            <m:sub>
                              <m:r>
                                <a:rPr lang="en-GB" sz="4000" i="1">
                                  <a:latin typeface="Cambria Math" panose="02040503050406030204" pitchFamily="18" charset="0"/>
                                  <a:ea typeface="Cambria Math" panose="02040503050406030204" pitchFamily="18" charset="0"/>
                                </a:rPr>
                                <m:t>𝑖</m:t>
                              </m:r>
                              <m:r>
                                <a:rPr lang="en-GB" sz="4000" i="1">
                                  <a:latin typeface="Cambria Math" panose="02040503050406030204" pitchFamily="18" charset="0"/>
                                  <a:ea typeface="Cambria Math" panose="02040503050406030204" pitchFamily="18" charset="0"/>
                                </a:rPr>
                                <m:t>,</m:t>
                              </m:r>
                              <m:r>
                                <a:rPr lang="en-GB" sz="4000" i="1">
                                  <a:latin typeface="Cambria Math" panose="02040503050406030204" pitchFamily="18" charset="0"/>
                                  <a:ea typeface="Cambria Math" panose="02040503050406030204" pitchFamily="18" charset="0"/>
                                </a:rPr>
                                <m:t>𝑗</m:t>
                              </m:r>
                              <m:r>
                                <a:rPr lang="en-GB" sz="4000" b="0" i="1" smtClean="0">
                                  <a:latin typeface="Cambria Math" panose="02040503050406030204" pitchFamily="18" charset="0"/>
                                  <a:ea typeface="Cambria Math" panose="02040503050406030204" pitchFamily="18" charset="0"/>
                                </a:rPr>
                                <m:t>−1</m:t>
                              </m:r>
                            </m:sub>
                          </m:sSub>
                          <m:r>
                            <a:rPr lang="en-GB" sz="4000" i="1">
                              <a:latin typeface="Cambria Math" panose="02040503050406030204" pitchFamily="18" charset="0"/>
                              <a:ea typeface="Cambria Math" panose="02040503050406030204" pitchFamily="18" charset="0"/>
                            </a:rPr>
                            <m:t>−2</m:t>
                          </m:r>
                          <m:sSub>
                            <m:sSubPr>
                              <m:ctrlPr>
                                <a:rPr lang="en-GB" sz="4000" i="1">
                                  <a:latin typeface="Cambria Math" panose="02040503050406030204" pitchFamily="18" charset="0"/>
                                  <a:ea typeface="Cambria Math" panose="02040503050406030204" pitchFamily="18" charset="0"/>
                                </a:rPr>
                              </m:ctrlPr>
                            </m:sSubPr>
                            <m:e>
                              <m:r>
                                <a:rPr lang="en-GB" sz="4000" i="1">
                                  <a:latin typeface="Cambria Math" panose="02040503050406030204" pitchFamily="18" charset="0"/>
                                  <a:ea typeface="Cambria Math" panose="02040503050406030204" pitchFamily="18" charset="0"/>
                                </a:rPr>
                                <m:t>𝜑</m:t>
                              </m:r>
                            </m:e>
                            <m:sub>
                              <m:r>
                                <a:rPr lang="en-GB" sz="4000" i="1">
                                  <a:latin typeface="Cambria Math" panose="02040503050406030204" pitchFamily="18" charset="0"/>
                                  <a:ea typeface="Cambria Math" panose="02040503050406030204" pitchFamily="18" charset="0"/>
                                </a:rPr>
                                <m:t>𝑖</m:t>
                              </m:r>
                              <m:r>
                                <a:rPr lang="en-GB" sz="4000" i="1">
                                  <a:latin typeface="Cambria Math" panose="02040503050406030204" pitchFamily="18" charset="0"/>
                                  <a:ea typeface="Cambria Math" panose="02040503050406030204" pitchFamily="18" charset="0"/>
                                </a:rPr>
                                <m:t>,</m:t>
                              </m:r>
                              <m:r>
                                <a:rPr lang="en-GB" sz="4000" i="1">
                                  <a:latin typeface="Cambria Math" panose="02040503050406030204" pitchFamily="18" charset="0"/>
                                  <a:ea typeface="Cambria Math" panose="02040503050406030204" pitchFamily="18" charset="0"/>
                                </a:rPr>
                                <m:t>𝑗</m:t>
                              </m:r>
                            </m:sub>
                          </m:sSub>
                          <m:r>
                            <a:rPr lang="en-GB" sz="4000" i="1">
                              <a:latin typeface="Cambria Math" panose="02040503050406030204" pitchFamily="18" charset="0"/>
                              <a:ea typeface="Cambria Math" panose="02040503050406030204" pitchFamily="18" charset="0"/>
                            </a:rPr>
                            <m:t>+</m:t>
                          </m:r>
                          <m:sSub>
                            <m:sSubPr>
                              <m:ctrlPr>
                                <a:rPr lang="en-GB" sz="4000" i="1">
                                  <a:latin typeface="Cambria Math" panose="02040503050406030204" pitchFamily="18" charset="0"/>
                                  <a:ea typeface="Cambria Math" panose="02040503050406030204" pitchFamily="18" charset="0"/>
                                </a:rPr>
                              </m:ctrlPr>
                            </m:sSubPr>
                            <m:e>
                              <m:r>
                                <a:rPr lang="en-GB" sz="4000" i="1">
                                  <a:latin typeface="Cambria Math" panose="02040503050406030204" pitchFamily="18" charset="0"/>
                                  <a:ea typeface="Cambria Math" panose="02040503050406030204" pitchFamily="18" charset="0"/>
                                </a:rPr>
                                <m:t>𝜑</m:t>
                              </m:r>
                            </m:e>
                            <m:sub>
                              <m:r>
                                <a:rPr lang="en-GB" sz="4000" i="1">
                                  <a:latin typeface="Cambria Math" panose="02040503050406030204" pitchFamily="18" charset="0"/>
                                  <a:ea typeface="Cambria Math" panose="02040503050406030204" pitchFamily="18" charset="0"/>
                                </a:rPr>
                                <m:t>𝑖</m:t>
                              </m:r>
                              <m:r>
                                <a:rPr lang="en-GB" sz="4000" i="1">
                                  <a:latin typeface="Cambria Math" panose="02040503050406030204" pitchFamily="18" charset="0"/>
                                  <a:ea typeface="Cambria Math" panose="02040503050406030204" pitchFamily="18" charset="0"/>
                                </a:rPr>
                                <m:t>,</m:t>
                              </m:r>
                              <m:r>
                                <a:rPr lang="en-GB" sz="4000" i="1">
                                  <a:latin typeface="Cambria Math" panose="02040503050406030204" pitchFamily="18" charset="0"/>
                                  <a:ea typeface="Cambria Math" panose="02040503050406030204" pitchFamily="18" charset="0"/>
                                </a:rPr>
                                <m:t>𝑗</m:t>
                              </m:r>
                              <m:r>
                                <a:rPr lang="en-GB" sz="4000" b="0" i="1" smtClean="0">
                                  <a:latin typeface="Cambria Math" panose="02040503050406030204" pitchFamily="18" charset="0"/>
                                  <a:ea typeface="Cambria Math" panose="02040503050406030204" pitchFamily="18" charset="0"/>
                                </a:rPr>
                                <m:t>+1</m:t>
                              </m:r>
                            </m:sub>
                          </m:sSub>
                        </m:num>
                        <m:den>
                          <m:r>
                            <a:rPr lang="en-GB" sz="4000" i="1">
                              <a:latin typeface="Cambria Math" panose="02040503050406030204" pitchFamily="18" charset="0"/>
                              <a:ea typeface="Cambria Math" panose="02040503050406030204" pitchFamily="18" charset="0"/>
                            </a:rPr>
                            <m:t>2</m:t>
                          </m:r>
                          <m:sSup>
                            <m:sSupPr>
                              <m:ctrlPr>
                                <a:rPr lang="en-GB" sz="4000" i="1">
                                  <a:latin typeface="Cambria Math" panose="02040503050406030204" pitchFamily="18" charset="0"/>
                                  <a:ea typeface="Cambria Math" panose="02040503050406030204" pitchFamily="18" charset="0"/>
                                </a:rPr>
                              </m:ctrlPr>
                            </m:sSupPr>
                            <m:e>
                              <m:r>
                                <a:rPr lang="en-GB" sz="4000" i="1">
                                  <a:latin typeface="Cambria Math" panose="02040503050406030204" pitchFamily="18" charset="0"/>
                                  <a:ea typeface="Cambria Math" panose="02040503050406030204" pitchFamily="18" charset="0"/>
                                </a:rPr>
                                <m:t>∆</m:t>
                              </m:r>
                              <m:r>
                                <a:rPr lang="en-GB" sz="4000" b="0" i="1" smtClean="0">
                                  <a:latin typeface="Cambria Math" panose="02040503050406030204" pitchFamily="18" charset="0"/>
                                  <a:ea typeface="Cambria Math" panose="02040503050406030204" pitchFamily="18" charset="0"/>
                                </a:rPr>
                                <m:t>𝑦</m:t>
                              </m:r>
                            </m:e>
                            <m:sup>
                              <m:r>
                                <a:rPr lang="en-GB" sz="4000" i="1">
                                  <a:latin typeface="Cambria Math" panose="02040503050406030204" pitchFamily="18" charset="0"/>
                                  <a:ea typeface="Cambria Math" panose="02040503050406030204" pitchFamily="18" charset="0"/>
                                </a:rPr>
                                <m:t>2</m:t>
                              </m:r>
                            </m:sup>
                          </m:sSup>
                        </m:den>
                      </m:f>
                      <m:r>
                        <a:rPr lang="en-GB" sz="4000" b="0" i="1" smtClean="0">
                          <a:solidFill>
                            <a:schemeClr val="tx1"/>
                          </a:solidFill>
                          <a:latin typeface="Cambria Math" panose="02040503050406030204" pitchFamily="18" charset="0"/>
                          <a:ea typeface="Cambria Math" panose="02040503050406030204" pitchFamily="18" charset="0"/>
                        </a:rPr>
                        <m:t>=0</m:t>
                      </m:r>
                    </m:oMath>
                  </m:oMathPara>
                </a14:m>
                <a:endParaRPr lang="en-GB" sz="4000" dirty="0"/>
              </a:p>
            </p:txBody>
          </p:sp>
        </mc:Choice>
        <mc:Fallback xmlns="">
          <p:sp>
            <p:nvSpPr>
              <p:cNvPr id="5" name="Rectangle 4">
                <a:extLst>
                  <a:ext uri="{FF2B5EF4-FFF2-40B4-BE49-F238E27FC236}">
                    <a16:creationId xmlns:a16="http://schemas.microsoft.com/office/drawing/2014/main" id="{13AEEFDE-F239-4DBD-A8D7-CE68522CAF8D}"/>
                  </a:ext>
                </a:extLst>
              </p:cNvPr>
              <p:cNvSpPr>
                <a:spLocks noRot="1" noChangeAspect="1" noMove="1" noResize="1" noEditPoints="1" noAdjustHandles="1" noChangeArrowheads="1" noChangeShapeType="1" noTextEdit="1"/>
              </p:cNvSpPr>
              <p:nvPr/>
            </p:nvSpPr>
            <p:spPr>
              <a:xfrm>
                <a:off x="268282" y="4957810"/>
                <a:ext cx="11507701" cy="1371786"/>
              </a:xfrm>
              <a:prstGeom prst="rect">
                <a:avLst/>
              </a:prstGeom>
              <a:blipFill>
                <a:blip r:embed="rId3"/>
                <a:stretch>
                  <a:fillRect/>
                </a:stretch>
              </a:blipFill>
            </p:spPr>
            <p:txBody>
              <a:bodyPr/>
              <a:lstStyle/>
              <a:p>
                <a:r>
                  <a:rPr lang="en-GB">
                    <a:noFill/>
                  </a:rPr>
                  <a:t> </a:t>
                </a:r>
              </a:p>
            </p:txBody>
          </p:sp>
        </mc:Fallback>
      </mc:AlternateContent>
      <p:sp>
        <p:nvSpPr>
          <p:cNvPr id="6" name="Arrow: Down 5">
            <a:extLst>
              <a:ext uri="{FF2B5EF4-FFF2-40B4-BE49-F238E27FC236}">
                <a16:creationId xmlns:a16="http://schemas.microsoft.com/office/drawing/2014/main" xmlns="" id="{01473BDF-89B1-4806-B895-09856434E53E}"/>
              </a:ext>
            </a:extLst>
          </p:cNvPr>
          <p:cNvSpPr/>
          <p:nvPr/>
        </p:nvSpPr>
        <p:spPr>
          <a:xfrm>
            <a:off x="5347121" y="4148106"/>
            <a:ext cx="654008" cy="76731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42690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4F5905-FC77-4DAF-8191-5D903A91AE44}"/>
              </a:ext>
            </a:extLst>
          </p:cNvPr>
          <p:cNvSpPr>
            <a:spLocks noGrp="1"/>
          </p:cNvSpPr>
          <p:nvPr>
            <p:ph type="title"/>
          </p:nvPr>
        </p:nvSpPr>
        <p:spPr/>
        <p:txBody>
          <a:bodyPr/>
          <a:lstStyle/>
          <a:p>
            <a:r>
              <a:rPr lang="en-GB" dirty="0"/>
              <a:t>Optimisation</a:t>
            </a:r>
          </a:p>
        </p:txBody>
      </p:sp>
      <p:sp>
        <p:nvSpPr>
          <p:cNvPr id="3" name="Content Placeholder 2">
            <a:extLst>
              <a:ext uri="{FF2B5EF4-FFF2-40B4-BE49-F238E27FC236}">
                <a16:creationId xmlns:a16="http://schemas.microsoft.com/office/drawing/2014/main" xmlns="" id="{5A7AD0B4-0F6C-4945-9246-1D495317CD17}"/>
              </a:ext>
            </a:extLst>
          </p:cNvPr>
          <p:cNvSpPr>
            <a:spLocks noGrp="1"/>
          </p:cNvSpPr>
          <p:nvPr>
            <p:ph sz="half" idx="1"/>
          </p:nvPr>
        </p:nvSpPr>
        <p:spPr/>
        <p:txBody>
          <a:bodyPr/>
          <a:lstStyle/>
          <a:p>
            <a:r>
              <a:rPr lang="en-GB" dirty="0"/>
              <a:t>Optimisation of speed, momentum and energy of an explosively projected plate.</a:t>
            </a:r>
          </a:p>
          <a:p>
            <a:r>
              <a:rPr lang="en-GB" dirty="0"/>
              <a:t>Minimisation of heat loss </a:t>
            </a:r>
          </a:p>
          <a:p>
            <a:r>
              <a:rPr lang="en-GB" dirty="0"/>
              <a:t>Maintaining orthogonality of axes</a:t>
            </a:r>
          </a:p>
        </p:txBody>
      </p:sp>
      <p:sp>
        <p:nvSpPr>
          <p:cNvPr id="9" name="Rectangle 8">
            <a:extLst>
              <a:ext uri="{FF2B5EF4-FFF2-40B4-BE49-F238E27FC236}">
                <a16:creationId xmlns:a16="http://schemas.microsoft.com/office/drawing/2014/main" xmlns="" id="{32D1DCD3-22CC-4C1D-BF3F-D8FA01CFF721}"/>
              </a:ext>
            </a:extLst>
          </p:cNvPr>
          <p:cNvSpPr/>
          <p:nvPr/>
        </p:nvSpPr>
        <p:spPr>
          <a:xfrm>
            <a:off x="11065397" y="3931848"/>
            <a:ext cx="339524" cy="211013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24AA4901-D224-4E66-A882-C5C68DD892C8}"/>
              </a:ext>
            </a:extLst>
          </p:cNvPr>
          <p:cNvSpPr/>
          <p:nvPr/>
        </p:nvSpPr>
        <p:spPr>
          <a:xfrm>
            <a:off x="6996896" y="3845038"/>
            <a:ext cx="1134762" cy="2110138"/>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5" name="Group 14">
            <a:extLst>
              <a:ext uri="{FF2B5EF4-FFF2-40B4-BE49-F238E27FC236}">
                <a16:creationId xmlns:a16="http://schemas.microsoft.com/office/drawing/2014/main" xmlns="" id="{97193D0C-1D3C-483E-9710-7EBAE6917575}"/>
              </a:ext>
            </a:extLst>
          </p:cNvPr>
          <p:cNvGrpSpPr/>
          <p:nvPr/>
        </p:nvGrpSpPr>
        <p:grpSpPr>
          <a:xfrm>
            <a:off x="6996896" y="584521"/>
            <a:ext cx="1741990" cy="2066082"/>
            <a:chOff x="7303625" y="1082232"/>
            <a:chExt cx="2042932" cy="2627454"/>
          </a:xfrm>
        </p:grpSpPr>
        <p:grpSp>
          <p:nvGrpSpPr>
            <p:cNvPr id="14" name="Group 13">
              <a:extLst>
                <a:ext uri="{FF2B5EF4-FFF2-40B4-BE49-F238E27FC236}">
                  <a16:creationId xmlns:a16="http://schemas.microsoft.com/office/drawing/2014/main" xmlns="" id="{10D43D97-4A36-4473-8DFB-495B88C6AA00}"/>
                </a:ext>
              </a:extLst>
            </p:cNvPr>
            <p:cNvGrpSpPr/>
            <p:nvPr/>
          </p:nvGrpSpPr>
          <p:grpSpPr>
            <a:xfrm>
              <a:off x="7303625" y="1082232"/>
              <a:ext cx="1633960" cy="2627454"/>
              <a:chOff x="7303625" y="1082232"/>
              <a:chExt cx="1633960" cy="2627454"/>
            </a:xfrm>
          </p:grpSpPr>
          <p:sp>
            <p:nvSpPr>
              <p:cNvPr id="6" name="Rectangle 5">
                <a:extLst>
                  <a:ext uri="{FF2B5EF4-FFF2-40B4-BE49-F238E27FC236}">
                    <a16:creationId xmlns:a16="http://schemas.microsoft.com/office/drawing/2014/main" xmlns="" id="{F5CF195E-836A-4641-8885-58073EEEEFDC}"/>
                  </a:ext>
                </a:extLst>
              </p:cNvPr>
              <p:cNvSpPr/>
              <p:nvPr/>
            </p:nvSpPr>
            <p:spPr>
              <a:xfrm>
                <a:off x="7303625" y="1082232"/>
                <a:ext cx="1224988" cy="262745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79AC1F02-2B75-477D-9FFF-98EF2185BD65}"/>
                  </a:ext>
                </a:extLst>
              </p:cNvPr>
              <p:cNvSpPr/>
              <p:nvPr/>
            </p:nvSpPr>
            <p:spPr>
              <a:xfrm>
                <a:off x="8528613" y="1082232"/>
                <a:ext cx="408972" cy="2627454"/>
              </a:xfrm>
              <a:prstGeom prst="rect">
                <a:avLst/>
              </a:prstGeom>
              <a:solidFill>
                <a:schemeClr val="accent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Rectangle 11">
              <a:extLst>
                <a:ext uri="{FF2B5EF4-FFF2-40B4-BE49-F238E27FC236}">
                  <a16:creationId xmlns:a16="http://schemas.microsoft.com/office/drawing/2014/main" xmlns="" id="{0BAD3EBB-ACF7-410D-B6FB-20CE92A36357}"/>
                </a:ext>
              </a:extLst>
            </p:cNvPr>
            <p:cNvSpPr/>
            <p:nvPr/>
          </p:nvSpPr>
          <p:spPr>
            <a:xfrm>
              <a:off x="8937585" y="1082232"/>
              <a:ext cx="408972" cy="2627454"/>
            </a:xfrm>
            <a:prstGeom prst="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Explosion: 8 Points 15">
            <a:extLst>
              <a:ext uri="{FF2B5EF4-FFF2-40B4-BE49-F238E27FC236}">
                <a16:creationId xmlns:a16="http://schemas.microsoft.com/office/drawing/2014/main" xmlns="" id="{95C4BB8E-84FD-4D4E-B5F7-4513CA37E939}"/>
              </a:ext>
            </a:extLst>
          </p:cNvPr>
          <p:cNvSpPr/>
          <p:nvPr/>
        </p:nvSpPr>
        <p:spPr>
          <a:xfrm>
            <a:off x="7523022" y="2951545"/>
            <a:ext cx="3542375" cy="3813858"/>
          </a:xfrm>
          <a:prstGeom prst="irregularSeal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84129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995</TotalTime>
  <Words>2221</Words>
  <Application>Microsoft Office PowerPoint</Application>
  <PresentationFormat>Widescreen</PresentationFormat>
  <Paragraphs>432</Paragraphs>
  <Slides>55</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3" baseType="lpstr">
      <vt:lpstr>Arial</vt:lpstr>
      <vt:lpstr>Calibri</vt:lpstr>
      <vt:lpstr>Calibri Light</vt:lpstr>
      <vt:lpstr>Cambria Math</vt:lpstr>
      <vt:lpstr>Times New Roman</vt:lpstr>
      <vt:lpstr>Wingdings</vt:lpstr>
      <vt:lpstr>Office Theme</vt:lpstr>
      <vt:lpstr>Equation</vt:lpstr>
      <vt:lpstr>Methods of Industrial Mathematics </vt:lpstr>
      <vt:lpstr>Session 1</vt:lpstr>
      <vt:lpstr>Industrial Mathematics Encountered by JC </vt:lpstr>
      <vt:lpstr>PowerPoint Presentation</vt:lpstr>
      <vt:lpstr>Mechanics Applications</vt:lpstr>
      <vt:lpstr>Heat Transfer and Diffusion Applications </vt:lpstr>
      <vt:lpstr>Simulation Examples</vt:lpstr>
      <vt:lpstr>Numerical Modelling</vt:lpstr>
      <vt:lpstr>Optimisation</vt:lpstr>
      <vt:lpstr>Spacecraft Dynamics  Frame Definitions</vt:lpstr>
      <vt:lpstr>Translation</vt:lpstr>
      <vt:lpstr>Body Frame Rotation</vt:lpstr>
      <vt:lpstr>Spacecraft Dynamics – Angular Momentum</vt:lpstr>
      <vt:lpstr>Euler Equations </vt:lpstr>
      <vt:lpstr>Reduction of Translation Equations to First Order Equations</vt:lpstr>
      <vt:lpstr>Spacecraft Dynamics Summary</vt:lpstr>
      <vt:lpstr>Spacecraft I Have Modelled </vt:lpstr>
      <vt:lpstr>Ulysses Mission </vt:lpstr>
      <vt:lpstr>Hubble Space Telescope</vt:lpstr>
      <vt:lpstr>Images from Hubble!</vt:lpstr>
      <vt:lpstr>PowerPoint Presentation</vt:lpstr>
      <vt:lpstr>PowerPoint Presentation</vt:lpstr>
      <vt:lpstr>Oil Well Perforators</vt:lpstr>
      <vt:lpstr>Perforator Jet Formation</vt:lpstr>
      <vt:lpstr>ODEs Governing Jet Formation</vt:lpstr>
      <vt:lpstr>Jet Properties</vt:lpstr>
      <vt:lpstr>Chemical Reactions</vt:lpstr>
      <vt:lpstr>Models of Kinetics - 1 </vt:lpstr>
      <vt:lpstr>Models of Kinetics -2</vt:lpstr>
      <vt:lpstr>Multiple Step Reactions</vt:lpstr>
      <vt:lpstr>Example Reaction Models</vt:lpstr>
      <vt:lpstr>Powder Coarsening Model</vt:lpstr>
      <vt:lpstr>Expt: Specific Surface Area by Lötzsch Permeammetry</vt:lpstr>
      <vt:lpstr>Scanning Electron Microscopy</vt:lpstr>
      <vt:lpstr>The Maiti and Gee model</vt:lpstr>
      <vt:lpstr>Mathematical Model</vt:lpstr>
      <vt:lpstr>Gibbs-Thompson and Equilibrium Pressure</vt:lpstr>
      <vt:lpstr>Coarsening Modelled by ODEs</vt:lpstr>
      <vt:lpstr>Calculated fit vs experimental fit</vt:lpstr>
      <vt:lpstr>Calculated fit vs experimental fit</vt:lpstr>
      <vt:lpstr>Conclusion of Powder Modelling</vt:lpstr>
      <vt:lpstr>Challenges</vt:lpstr>
      <vt:lpstr>Traffic Modelling - 1</vt:lpstr>
      <vt:lpstr>Traffic Modelling - 2</vt:lpstr>
      <vt:lpstr>Traffic Modelling - 3</vt:lpstr>
      <vt:lpstr>Traffic Modelling - 4</vt:lpstr>
      <vt:lpstr>Traffic Modelling  - 5 : Issues</vt:lpstr>
      <vt:lpstr>Staff Modelling</vt:lpstr>
      <vt:lpstr>A Possible Staffing Model</vt:lpstr>
      <vt:lpstr>Staff Modelling - Issues</vt:lpstr>
      <vt:lpstr>4th Order Runge-Kutta Method</vt:lpstr>
      <vt:lpstr>4th Order Runge-Kutta Method for Multiple States</vt:lpstr>
      <vt:lpstr>Comments on the Runge Kutta Method</vt:lpstr>
      <vt:lpstr>Dynamic Friction</vt:lpstr>
      <vt:lpstr>Static Friction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Methods of Industrial Mathematics</dc:title>
  <dc:creator>John Curtis</dc:creator>
  <cp:lastModifiedBy>user</cp:lastModifiedBy>
  <cp:revision>115</cp:revision>
  <dcterms:created xsi:type="dcterms:W3CDTF">2017-09-28T11:14:35Z</dcterms:created>
  <dcterms:modified xsi:type="dcterms:W3CDTF">2018-02-21T15:27:43Z</dcterms:modified>
</cp:coreProperties>
</file>