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256" r:id="rId2"/>
    <p:sldId id="257" r:id="rId3"/>
    <p:sldId id="258" r:id="rId4"/>
    <p:sldId id="259" r:id="rId5"/>
    <p:sldId id="260" r:id="rId6"/>
    <p:sldId id="261" r:id="rId7"/>
    <p:sldId id="262" r:id="rId8"/>
    <p:sldId id="263" r:id="rId9"/>
    <p:sldId id="265" r:id="rId10"/>
    <p:sldId id="271" r:id="rId11"/>
    <p:sldId id="266" r:id="rId12"/>
    <p:sldId id="267" r:id="rId13"/>
    <p:sldId id="268" r:id="rId14"/>
    <p:sldId id="269" r:id="rId15"/>
    <p:sldId id="270"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11" r:id="rId50"/>
    <p:sldId id="314" r:id="rId51"/>
    <p:sldId id="316" r:id="rId52"/>
    <p:sldId id="313" r:id="rId53"/>
    <p:sldId id="315" r:id="rId54"/>
    <p:sldId id="317" r:id="rId55"/>
    <p:sldId id="318" r:id="rId56"/>
    <p:sldId id="319" r:id="rId57"/>
    <p:sldId id="320" r:id="rId58"/>
    <p:sldId id="305" r:id="rId59"/>
    <p:sldId id="306" r:id="rId60"/>
    <p:sldId id="307" r:id="rId61"/>
    <p:sldId id="308" r:id="rId62"/>
    <p:sldId id="309" r:id="rId63"/>
    <p:sldId id="323" r:id="rId64"/>
    <p:sldId id="321" r:id="rId65"/>
    <p:sldId id="322" r:id="rId66"/>
    <p:sldId id="324" r:id="rId67"/>
    <p:sldId id="325"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9759"/>
    <a:srgbClr val="F0904E"/>
    <a:srgbClr val="CC6600"/>
    <a:srgbClr val="FF6699"/>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61" autoAdjust="0"/>
    <p:restoredTop sz="94660"/>
  </p:normalViewPr>
  <p:slideViewPr>
    <p:cSldViewPr snapToGrid="0">
      <p:cViewPr varScale="1">
        <p:scale>
          <a:sx n="78" d="100"/>
          <a:sy n="78" d="100"/>
        </p:scale>
        <p:origin x="75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18EE0B-723B-45A6-87BF-6F59927366C3}" type="datetimeFigureOut">
              <a:rPr lang="en-GB" smtClean="0"/>
              <a:t>07/03/2018</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96B8DE-BBBE-441F-8F3B-ADA19A831A6F}" type="slidenum">
              <a:rPr lang="en-GB" smtClean="0"/>
              <a:t>‹#›</a:t>
            </a:fld>
            <a:endParaRPr lang="en-GB" dirty="0"/>
          </a:p>
        </p:txBody>
      </p:sp>
    </p:spTree>
    <p:extLst>
      <p:ext uri="{BB962C8B-B14F-4D97-AF65-F5344CB8AC3E}">
        <p14:creationId xmlns:p14="http://schemas.microsoft.com/office/powerpoint/2010/main" val="507185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129517-E306-45B0-BD48-D7C49703A3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6A3DB010-8E99-4D98-B34B-A492BEA35A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2CA3D771-7365-4D87-B147-C66E272C9CE2}"/>
              </a:ext>
            </a:extLst>
          </p:cNvPr>
          <p:cNvSpPr>
            <a:spLocks noGrp="1"/>
          </p:cNvSpPr>
          <p:nvPr>
            <p:ph type="dt" sz="half" idx="10"/>
          </p:nvPr>
        </p:nvSpPr>
        <p:spPr/>
        <p:txBody>
          <a:bodyPr/>
          <a:lstStyle/>
          <a:p>
            <a:fld id="{F3C4767A-EB81-411E-861F-D5C3A311715D}" type="datetimeFigureOut">
              <a:rPr lang="en-GB" smtClean="0"/>
              <a:t>07/03/2018</a:t>
            </a:fld>
            <a:endParaRPr lang="en-GB" dirty="0"/>
          </a:p>
        </p:txBody>
      </p:sp>
      <p:sp>
        <p:nvSpPr>
          <p:cNvPr id="5" name="Footer Placeholder 4">
            <a:extLst>
              <a:ext uri="{FF2B5EF4-FFF2-40B4-BE49-F238E27FC236}">
                <a16:creationId xmlns:a16="http://schemas.microsoft.com/office/drawing/2014/main" xmlns="" id="{3589E280-1131-4D12-8FD2-4688051B374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xmlns="" id="{D5395AE6-53CE-48D9-AB63-245B2413242E}"/>
              </a:ext>
            </a:extLst>
          </p:cNvPr>
          <p:cNvSpPr>
            <a:spLocks noGrp="1"/>
          </p:cNvSpPr>
          <p:nvPr>
            <p:ph type="sldNum" sz="quarter" idx="12"/>
          </p:nvPr>
        </p:nvSpPr>
        <p:spPr/>
        <p:txBody>
          <a:bodyPr/>
          <a:lstStyle/>
          <a:p>
            <a:fld id="{BD0B4450-E0AF-477D-9F60-6191AA5DFA16}" type="slidenum">
              <a:rPr lang="en-GB" smtClean="0"/>
              <a:t>‹#›</a:t>
            </a:fld>
            <a:endParaRPr lang="en-GB" dirty="0"/>
          </a:p>
        </p:txBody>
      </p:sp>
    </p:spTree>
    <p:extLst>
      <p:ext uri="{BB962C8B-B14F-4D97-AF65-F5344CB8AC3E}">
        <p14:creationId xmlns:p14="http://schemas.microsoft.com/office/powerpoint/2010/main" val="4005767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156ED3-AF6E-4BBC-8886-B00A09BDC7E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0B4026A1-A660-405C-84FD-AC08CA2FD41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C61C5FD3-AAE0-45F3-A430-4C91AD53C14E}"/>
              </a:ext>
            </a:extLst>
          </p:cNvPr>
          <p:cNvSpPr>
            <a:spLocks noGrp="1"/>
          </p:cNvSpPr>
          <p:nvPr>
            <p:ph type="dt" sz="half" idx="10"/>
          </p:nvPr>
        </p:nvSpPr>
        <p:spPr/>
        <p:txBody>
          <a:bodyPr/>
          <a:lstStyle/>
          <a:p>
            <a:fld id="{F3C4767A-EB81-411E-861F-D5C3A311715D}" type="datetimeFigureOut">
              <a:rPr lang="en-GB" smtClean="0"/>
              <a:t>07/03/2018</a:t>
            </a:fld>
            <a:endParaRPr lang="en-GB" dirty="0"/>
          </a:p>
        </p:txBody>
      </p:sp>
      <p:sp>
        <p:nvSpPr>
          <p:cNvPr id="5" name="Footer Placeholder 4">
            <a:extLst>
              <a:ext uri="{FF2B5EF4-FFF2-40B4-BE49-F238E27FC236}">
                <a16:creationId xmlns:a16="http://schemas.microsoft.com/office/drawing/2014/main" xmlns="" id="{37176579-444E-4B8D-8E02-8263207D374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xmlns="" id="{7214CFD0-54B4-4DBC-AA8D-204C3B46FB7A}"/>
              </a:ext>
            </a:extLst>
          </p:cNvPr>
          <p:cNvSpPr>
            <a:spLocks noGrp="1"/>
          </p:cNvSpPr>
          <p:nvPr>
            <p:ph type="sldNum" sz="quarter" idx="12"/>
          </p:nvPr>
        </p:nvSpPr>
        <p:spPr/>
        <p:txBody>
          <a:bodyPr/>
          <a:lstStyle/>
          <a:p>
            <a:fld id="{BD0B4450-E0AF-477D-9F60-6191AA5DFA16}" type="slidenum">
              <a:rPr lang="en-GB" smtClean="0"/>
              <a:t>‹#›</a:t>
            </a:fld>
            <a:endParaRPr lang="en-GB" dirty="0"/>
          </a:p>
        </p:txBody>
      </p:sp>
    </p:spTree>
    <p:extLst>
      <p:ext uri="{BB962C8B-B14F-4D97-AF65-F5344CB8AC3E}">
        <p14:creationId xmlns:p14="http://schemas.microsoft.com/office/powerpoint/2010/main" val="1807334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CAC1CDD-7C7A-4E5E-97F0-FDC1F47BD6C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412C7080-C2BD-451A-979D-929E0FE81E7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70777AE9-B1C7-47EA-8DEA-387FC2BE43EC}"/>
              </a:ext>
            </a:extLst>
          </p:cNvPr>
          <p:cNvSpPr>
            <a:spLocks noGrp="1"/>
          </p:cNvSpPr>
          <p:nvPr>
            <p:ph type="dt" sz="half" idx="10"/>
          </p:nvPr>
        </p:nvSpPr>
        <p:spPr/>
        <p:txBody>
          <a:bodyPr/>
          <a:lstStyle/>
          <a:p>
            <a:fld id="{F3C4767A-EB81-411E-861F-D5C3A311715D}" type="datetimeFigureOut">
              <a:rPr lang="en-GB" smtClean="0"/>
              <a:t>07/03/2018</a:t>
            </a:fld>
            <a:endParaRPr lang="en-GB" dirty="0"/>
          </a:p>
        </p:txBody>
      </p:sp>
      <p:sp>
        <p:nvSpPr>
          <p:cNvPr id="5" name="Footer Placeholder 4">
            <a:extLst>
              <a:ext uri="{FF2B5EF4-FFF2-40B4-BE49-F238E27FC236}">
                <a16:creationId xmlns:a16="http://schemas.microsoft.com/office/drawing/2014/main" xmlns="" id="{4700CFDC-ADC4-42AC-890B-9D0A7FB9515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xmlns="" id="{F9BC84C5-E832-488B-A370-C58F8503360A}"/>
              </a:ext>
            </a:extLst>
          </p:cNvPr>
          <p:cNvSpPr>
            <a:spLocks noGrp="1"/>
          </p:cNvSpPr>
          <p:nvPr>
            <p:ph type="sldNum" sz="quarter" idx="12"/>
          </p:nvPr>
        </p:nvSpPr>
        <p:spPr/>
        <p:txBody>
          <a:bodyPr/>
          <a:lstStyle/>
          <a:p>
            <a:fld id="{BD0B4450-E0AF-477D-9F60-6191AA5DFA16}" type="slidenum">
              <a:rPr lang="en-GB" smtClean="0"/>
              <a:t>‹#›</a:t>
            </a:fld>
            <a:endParaRPr lang="en-GB" dirty="0"/>
          </a:p>
        </p:txBody>
      </p:sp>
    </p:spTree>
    <p:extLst>
      <p:ext uri="{BB962C8B-B14F-4D97-AF65-F5344CB8AC3E}">
        <p14:creationId xmlns:p14="http://schemas.microsoft.com/office/powerpoint/2010/main" val="1937516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B8B7DA-456A-4EDE-B076-DEBCC6823C8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91005FF5-7B47-4A73-B783-79CACFB3CDE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8F6AA0C5-BF20-4E3B-B3FB-4FDB0718CCA1}"/>
              </a:ext>
            </a:extLst>
          </p:cNvPr>
          <p:cNvSpPr>
            <a:spLocks noGrp="1"/>
          </p:cNvSpPr>
          <p:nvPr>
            <p:ph type="dt" sz="half" idx="10"/>
          </p:nvPr>
        </p:nvSpPr>
        <p:spPr/>
        <p:txBody>
          <a:bodyPr/>
          <a:lstStyle/>
          <a:p>
            <a:fld id="{F3C4767A-EB81-411E-861F-D5C3A311715D}" type="datetimeFigureOut">
              <a:rPr lang="en-GB" smtClean="0"/>
              <a:t>07/03/2018</a:t>
            </a:fld>
            <a:endParaRPr lang="en-GB" dirty="0"/>
          </a:p>
        </p:txBody>
      </p:sp>
      <p:sp>
        <p:nvSpPr>
          <p:cNvPr id="5" name="Footer Placeholder 4">
            <a:extLst>
              <a:ext uri="{FF2B5EF4-FFF2-40B4-BE49-F238E27FC236}">
                <a16:creationId xmlns:a16="http://schemas.microsoft.com/office/drawing/2014/main" xmlns="" id="{2CE233AC-2EBC-4932-877C-D7ACED4C9F0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xmlns="" id="{06489EA8-8E8E-48E9-A03B-3430BFCCCD17}"/>
              </a:ext>
            </a:extLst>
          </p:cNvPr>
          <p:cNvSpPr>
            <a:spLocks noGrp="1"/>
          </p:cNvSpPr>
          <p:nvPr>
            <p:ph type="sldNum" sz="quarter" idx="12"/>
          </p:nvPr>
        </p:nvSpPr>
        <p:spPr/>
        <p:txBody>
          <a:bodyPr/>
          <a:lstStyle/>
          <a:p>
            <a:fld id="{BD0B4450-E0AF-477D-9F60-6191AA5DFA16}" type="slidenum">
              <a:rPr lang="en-GB" smtClean="0"/>
              <a:t>‹#›</a:t>
            </a:fld>
            <a:endParaRPr lang="en-GB" dirty="0"/>
          </a:p>
        </p:txBody>
      </p:sp>
    </p:spTree>
    <p:extLst>
      <p:ext uri="{BB962C8B-B14F-4D97-AF65-F5344CB8AC3E}">
        <p14:creationId xmlns:p14="http://schemas.microsoft.com/office/powerpoint/2010/main" val="516951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B797BB-EC01-4A50-8F47-67DC946F880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77776EED-3D04-46A9-8C1B-46838518B8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70F91BCE-012E-4D84-9E15-90C25ECAE735}"/>
              </a:ext>
            </a:extLst>
          </p:cNvPr>
          <p:cNvSpPr>
            <a:spLocks noGrp="1"/>
          </p:cNvSpPr>
          <p:nvPr>
            <p:ph type="dt" sz="half" idx="10"/>
          </p:nvPr>
        </p:nvSpPr>
        <p:spPr/>
        <p:txBody>
          <a:bodyPr/>
          <a:lstStyle/>
          <a:p>
            <a:fld id="{F3C4767A-EB81-411E-861F-D5C3A311715D}" type="datetimeFigureOut">
              <a:rPr lang="en-GB" smtClean="0"/>
              <a:t>07/03/2018</a:t>
            </a:fld>
            <a:endParaRPr lang="en-GB" dirty="0"/>
          </a:p>
        </p:txBody>
      </p:sp>
      <p:sp>
        <p:nvSpPr>
          <p:cNvPr id="5" name="Footer Placeholder 4">
            <a:extLst>
              <a:ext uri="{FF2B5EF4-FFF2-40B4-BE49-F238E27FC236}">
                <a16:creationId xmlns:a16="http://schemas.microsoft.com/office/drawing/2014/main" xmlns="" id="{3BA91854-403F-4354-BF41-46ED431A15E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xmlns="" id="{C4912EC0-6B83-4986-B1B5-CCC91D300662}"/>
              </a:ext>
            </a:extLst>
          </p:cNvPr>
          <p:cNvSpPr>
            <a:spLocks noGrp="1"/>
          </p:cNvSpPr>
          <p:nvPr>
            <p:ph type="sldNum" sz="quarter" idx="12"/>
          </p:nvPr>
        </p:nvSpPr>
        <p:spPr/>
        <p:txBody>
          <a:bodyPr/>
          <a:lstStyle/>
          <a:p>
            <a:fld id="{BD0B4450-E0AF-477D-9F60-6191AA5DFA16}" type="slidenum">
              <a:rPr lang="en-GB" smtClean="0"/>
              <a:t>‹#›</a:t>
            </a:fld>
            <a:endParaRPr lang="en-GB" dirty="0"/>
          </a:p>
        </p:txBody>
      </p:sp>
    </p:spTree>
    <p:extLst>
      <p:ext uri="{BB962C8B-B14F-4D97-AF65-F5344CB8AC3E}">
        <p14:creationId xmlns:p14="http://schemas.microsoft.com/office/powerpoint/2010/main" val="2214284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C5A1D0-4C4A-4E48-AC1C-089F3B3B109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65AD8514-4C17-4FD4-B84A-ABCB1581524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4DC6AE3A-DCD7-4638-82A2-4A18F3F132D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E8F2E577-EBD6-451B-9DE9-06ABC0F63F22}"/>
              </a:ext>
            </a:extLst>
          </p:cNvPr>
          <p:cNvSpPr>
            <a:spLocks noGrp="1"/>
          </p:cNvSpPr>
          <p:nvPr>
            <p:ph type="dt" sz="half" idx="10"/>
          </p:nvPr>
        </p:nvSpPr>
        <p:spPr/>
        <p:txBody>
          <a:bodyPr/>
          <a:lstStyle/>
          <a:p>
            <a:fld id="{F3C4767A-EB81-411E-861F-D5C3A311715D}" type="datetimeFigureOut">
              <a:rPr lang="en-GB" smtClean="0"/>
              <a:t>07/03/2018</a:t>
            </a:fld>
            <a:endParaRPr lang="en-GB" dirty="0"/>
          </a:p>
        </p:txBody>
      </p:sp>
      <p:sp>
        <p:nvSpPr>
          <p:cNvPr id="6" name="Footer Placeholder 5">
            <a:extLst>
              <a:ext uri="{FF2B5EF4-FFF2-40B4-BE49-F238E27FC236}">
                <a16:creationId xmlns:a16="http://schemas.microsoft.com/office/drawing/2014/main" xmlns="" id="{CAB45CD8-9113-42DA-A6AF-6348D9A55F68}"/>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xmlns="" id="{46B554B5-5C38-4BFF-B737-B6D7778BC0A0}"/>
              </a:ext>
            </a:extLst>
          </p:cNvPr>
          <p:cNvSpPr>
            <a:spLocks noGrp="1"/>
          </p:cNvSpPr>
          <p:nvPr>
            <p:ph type="sldNum" sz="quarter" idx="12"/>
          </p:nvPr>
        </p:nvSpPr>
        <p:spPr/>
        <p:txBody>
          <a:bodyPr/>
          <a:lstStyle/>
          <a:p>
            <a:fld id="{BD0B4450-E0AF-477D-9F60-6191AA5DFA16}" type="slidenum">
              <a:rPr lang="en-GB" smtClean="0"/>
              <a:t>‹#›</a:t>
            </a:fld>
            <a:endParaRPr lang="en-GB" dirty="0"/>
          </a:p>
        </p:txBody>
      </p:sp>
    </p:spTree>
    <p:extLst>
      <p:ext uri="{BB962C8B-B14F-4D97-AF65-F5344CB8AC3E}">
        <p14:creationId xmlns:p14="http://schemas.microsoft.com/office/powerpoint/2010/main" val="3455308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A5A680-CABB-4650-B84E-B97D0420F6D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0EC65FC4-1E4A-4FFC-8E33-7AB81C8132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8D831976-DFBF-4E32-8368-28E762370B6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A6B340A8-77D3-49A5-8988-A9475EABCE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C799E477-D6B4-413A-9523-7635127C94E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E94B4D93-F082-4421-91DF-3D4E085A279C}"/>
              </a:ext>
            </a:extLst>
          </p:cNvPr>
          <p:cNvSpPr>
            <a:spLocks noGrp="1"/>
          </p:cNvSpPr>
          <p:nvPr>
            <p:ph type="dt" sz="half" idx="10"/>
          </p:nvPr>
        </p:nvSpPr>
        <p:spPr/>
        <p:txBody>
          <a:bodyPr/>
          <a:lstStyle/>
          <a:p>
            <a:fld id="{F3C4767A-EB81-411E-861F-D5C3A311715D}" type="datetimeFigureOut">
              <a:rPr lang="en-GB" smtClean="0"/>
              <a:t>07/03/2018</a:t>
            </a:fld>
            <a:endParaRPr lang="en-GB" dirty="0"/>
          </a:p>
        </p:txBody>
      </p:sp>
      <p:sp>
        <p:nvSpPr>
          <p:cNvPr id="8" name="Footer Placeholder 7">
            <a:extLst>
              <a:ext uri="{FF2B5EF4-FFF2-40B4-BE49-F238E27FC236}">
                <a16:creationId xmlns:a16="http://schemas.microsoft.com/office/drawing/2014/main" xmlns="" id="{0AC42F33-A58F-4332-9C2F-E6AD2E84D636}"/>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xmlns="" id="{F7180E25-A5D6-422C-B53B-2EF68CF70C19}"/>
              </a:ext>
            </a:extLst>
          </p:cNvPr>
          <p:cNvSpPr>
            <a:spLocks noGrp="1"/>
          </p:cNvSpPr>
          <p:nvPr>
            <p:ph type="sldNum" sz="quarter" idx="12"/>
          </p:nvPr>
        </p:nvSpPr>
        <p:spPr/>
        <p:txBody>
          <a:bodyPr/>
          <a:lstStyle/>
          <a:p>
            <a:fld id="{BD0B4450-E0AF-477D-9F60-6191AA5DFA16}" type="slidenum">
              <a:rPr lang="en-GB" smtClean="0"/>
              <a:t>‹#›</a:t>
            </a:fld>
            <a:endParaRPr lang="en-GB" dirty="0"/>
          </a:p>
        </p:txBody>
      </p:sp>
    </p:spTree>
    <p:extLst>
      <p:ext uri="{BB962C8B-B14F-4D97-AF65-F5344CB8AC3E}">
        <p14:creationId xmlns:p14="http://schemas.microsoft.com/office/powerpoint/2010/main" val="1163406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A7DBBE-9B1E-474B-A948-08D39CAB179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55AAD43A-103E-4523-B613-8581644CBF59}"/>
              </a:ext>
            </a:extLst>
          </p:cNvPr>
          <p:cNvSpPr>
            <a:spLocks noGrp="1"/>
          </p:cNvSpPr>
          <p:nvPr>
            <p:ph type="dt" sz="half" idx="10"/>
          </p:nvPr>
        </p:nvSpPr>
        <p:spPr/>
        <p:txBody>
          <a:bodyPr/>
          <a:lstStyle/>
          <a:p>
            <a:fld id="{F3C4767A-EB81-411E-861F-D5C3A311715D}" type="datetimeFigureOut">
              <a:rPr lang="en-GB" smtClean="0"/>
              <a:t>07/03/2018</a:t>
            </a:fld>
            <a:endParaRPr lang="en-GB" dirty="0"/>
          </a:p>
        </p:txBody>
      </p:sp>
      <p:sp>
        <p:nvSpPr>
          <p:cNvPr id="4" name="Footer Placeholder 3">
            <a:extLst>
              <a:ext uri="{FF2B5EF4-FFF2-40B4-BE49-F238E27FC236}">
                <a16:creationId xmlns:a16="http://schemas.microsoft.com/office/drawing/2014/main" xmlns="" id="{6F7A4BF2-F436-487B-886B-45F618CFD7B5}"/>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xmlns="" id="{D392AD45-E93D-4BE4-A6B9-35EA91CD2AA6}"/>
              </a:ext>
            </a:extLst>
          </p:cNvPr>
          <p:cNvSpPr>
            <a:spLocks noGrp="1"/>
          </p:cNvSpPr>
          <p:nvPr>
            <p:ph type="sldNum" sz="quarter" idx="12"/>
          </p:nvPr>
        </p:nvSpPr>
        <p:spPr/>
        <p:txBody>
          <a:bodyPr/>
          <a:lstStyle/>
          <a:p>
            <a:fld id="{BD0B4450-E0AF-477D-9F60-6191AA5DFA16}" type="slidenum">
              <a:rPr lang="en-GB" smtClean="0"/>
              <a:t>‹#›</a:t>
            </a:fld>
            <a:endParaRPr lang="en-GB" dirty="0"/>
          </a:p>
        </p:txBody>
      </p:sp>
    </p:spTree>
    <p:extLst>
      <p:ext uri="{BB962C8B-B14F-4D97-AF65-F5344CB8AC3E}">
        <p14:creationId xmlns:p14="http://schemas.microsoft.com/office/powerpoint/2010/main" val="41068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E003BF3-09E9-4F12-AA86-03FBFEB64FAA}"/>
              </a:ext>
            </a:extLst>
          </p:cNvPr>
          <p:cNvSpPr>
            <a:spLocks noGrp="1"/>
          </p:cNvSpPr>
          <p:nvPr>
            <p:ph type="dt" sz="half" idx="10"/>
          </p:nvPr>
        </p:nvSpPr>
        <p:spPr/>
        <p:txBody>
          <a:bodyPr/>
          <a:lstStyle/>
          <a:p>
            <a:fld id="{F3C4767A-EB81-411E-861F-D5C3A311715D}" type="datetimeFigureOut">
              <a:rPr lang="en-GB" smtClean="0"/>
              <a:t>07/03/2018</a:t>
            </a:fld>
            <a:endParaRPr lang="en-GB" dirty="0"/>
          </a:p>
        </p:txBody>
      </p:sp>
      <p:sp>
        <p:nvSpPr>
          <p:cNvPr id="3" name="Footer Placeholder 2">
            <a:extLst>
              <a:ext uri="{FF2B5EF4-FFF2-40B4-BE49-F238E27FC236}">
                <a16:creationId xmlns:a16="http://schemas.microsoft.com/office/drawing/2014/main" xmlns="" id="{D03F784A-7FDA-48B5-B5B8-357F9B13844D}"/>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xmlns="" id="{12726261-B4CE-4BF3-A9F7-D56F46CD3BB3}"/>
              </a:ext>
            </a:extLst>
          </p:cNvPr>
          <p:cNvSpPr>
            <a:spLocks noGrp="1"/>
          </p:cNvSpPr>
          <p:nvPr>
            <p:ph type="sldNum" sz="quarter" idx="12"/>
          </p:nvPr>
        </p:nvSpPr>
        <p:spPr/>
        <p:txBody>
          <a:bodyPr/>
          <a:lstStyle/>
          <a:p>
            <a:fld id="{BD0B4450-E0AF-477D-9F60-6191AA5DFA16}" type="slidenum">
              <a:rPr lang="en-GB" smtClean="0"/>
              <a:t>‹#›</a:t>
            </a:fld>
            <a:endParaRPr lang="en-GB" dirty="0"/>
          </a:p>
        </p:txBody>
      </p:sp>
    </p:spTree>
    <p:extLst>
      <p:ext uri="{BB962C8B-B14F-4D97-AF65-F5344CB8AC3E}">
        <p14:creationId xmlns:p14="http://schemas.microsoft.com/office/powerpoint/2010/main" val="888252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82C502-1828-4EEE-9838-ADAC3C8763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1D646D56-38E7-4456-960E-849BA3D4B9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6DDF049C-1F64-41E5-A052-EDC8C3B200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B46BF5E4-C4E3-4148-800F-2B4C7087AF8A}"/>
              </a:ext>
            </a:extLst>
          </p:cNvPr>
          <p:cNvSpPr>
            <a:spLocks noGrp="1"/>
          </p:cNvSpPr>
          <p:nvPr>
            <p:ph type="dt" sz="half" idx="10"/>
          </p:nvPr>
        </p:nvSpPr>
        <p:spPr/>
        <p:txBody>
          <a:bodyPr/>
          <a:lstStyle/>
          <a:p>
            <a:fld id="{F3C4767A-EB81-411E-861F-D5C3A311715D}" type="datetimeFigureOut">
              <a:rPr lang="en-GB" smtClean="0"/>
              <a:t>07/03/2018</a:t>
            </a:fld>
            <a:endParaRPr lang="en-GB" dirty="0"/>
          </a:p>
        </p:txBody>
      </p:sp>
      <p:sp>
        <p:nvSpPr>
          <p:cNvPr id="6" name="Footer Placeholder 5">
            <a:extLst>
              <a:ext uri="{FF2B5EF4-FFF2-40B4-BE49-F238E27FC236}">
                <a16:creationId xmlns:a16="http://schemas.microsoft.com/office/drawing/2014/main" xmlns="" id="{861A031F-BA8E-4F8F-A95D-571AEE583B90}"/>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xmlns="" id="{039C9FBC-D107-49AE-AEC3-DA426D656090}"/>
              </a:ext>
            </a:extLst>
          </p:cNvPr>
          <p:cNvSpPr>
            <a:spLocks noGrp="1"/>
          </p:cNvSpPr>
          <p:nvPr>
            <p:ph type="sldNum" sz="quarter" idx="12"/>
          </p:nvPr>
        </p:nvSpPr>
        <p:spPr/>
        <p:txBody>
          <a:bodyPr/>
          <a:lstStyle/>
          <a:p>
            <a:fld id="{BD0B4450-E0AF-477D-9F60-6191AA5DFA16}" type="slidenum">
              <a:rPr lang="en-GB" smtClean="0"/>
              <a:t>‹#›</a:t>
            </a:fld>
            <a:endParaRPr lang="en-GB" dirty="0"/>
          </a:p>
        </p:txBody>
      </p:sp>
    </p:spTree>
    <p:extLst>
      <p:ext uri="{BB962C8B-B14F-4D97-AF65-F5344CB8AC3E}">
        <p14:creationId xmlns:p14="http://schemas.microsoft.com/office/powerpoint/2010/main" val="2523317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F8AAE7-67DA-4405-80DF-4CE92F4B32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F3B63C0E-922D-45A7-90E1-78F668E092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xmlns="" id="{07F36EDF-CE05-4152-ACC0-D6E1654BEE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A8B5DBD5-875C-4907-AF11-2B2D56A12650}"/>
              </a:ext>
            </a:extLst>
          </p:cNvPr>
          <p:cNvSpPr>
            <a:spLocks noGrp="1"/>
          </p:cNvSpPr>
          <p:nvPr>
            <p:ph type="dt" sz="half" idx="10"/>
          </p:nvPr>
        </p:nvSpPr>
        <p:spPr/>
        <p:txBody>
          <a:bodyPr/>
          <a:lstStyle/>
          <a:p>
            <a:fld id="{F3C4767A-EB81-411E-861F-D5C3A311715D}" type="datetimeFigureOut">
              <a:rPr lang="en-GB" smtClean="0"/>
              <a:t>07/03/2018</a:t>
            </a:fld>
            <a:endParaRPr lang="en-GB" dirty="0"/>
          </a:p>
        </p:txBody>
      </p:sp>
      <p:sp>
        <p:nvSpPr>
          <p:cNvPr id="6" name="Footer Placeholder 5">
            <a:extLst>
              <a:ext uri="{FF2B5EF4-FFF2-40B4-BE49-F238E27FC236}">
                <a16:creationId xmlns:a16="http://schemas.microsoft.com/office/drawing/2014/main" xmlns="" id="{55A2383D-6E49-4D8A-BF17-E6E18859D2F8}"/>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xmlns="" id="{6B0E47AF-BC78-4BF3-B273-03DEB9A70442}"/>
              </a:ext>
            </a:extLst>
          </p:cNvPr>
          <p:cNvSpPr>
            <a:spLocks noGrp="1"/>
          </p:cNvSpPr>
          <p:nvPr>
            <p:ph type="sldNum" sz="quarter" idx="12"/>
          </p:nvPr>
        </p:nvSpPr>
        <p:spPr/>
        <p:txBody>
          <a:bodyPr/>
          <a:lstStyle/>
          <a:p>
            <a:fld id="{BD0B4450-E0AF-477D-9F60-6191AA5DFA16}" type="slidenum">
              <a:rPr lang="en-GB" smtClean="0"/>
              <a:t>‹#›</a:t>
            </a:fld>
            <a:endParaRPr lang="en-GB" dirty="0"/>
          </a:p>
        </p:txBody>
      </p:sp>
    </p:spTree>
    <p:extLst>
      <p:ext uri="{BB962C8B-B14F-4D97-AF65-F5344CB8AC3E}">
        <p14:creationId xmlns:p14="http://schemas.microsoft.com/office/powerpoint/2010/main" val="515231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C548891E-8D91-493F-A2AD-91BDA7375A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6B412A24-9564-4B7A-A5BA-CAB8AB28FD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907C0050-B9C9-4D83-89B8-378F8EA14D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C4767A-EB81-411E-861F-D5C3A311715D}" type="datetimeFigureOut">
              <a:rPr lang="en-GB" smtClean="0"/>
              <a:t>07/03/2018</a:t>
            </a:fld>
            <a:endParaRPr lang="en-GB" dirty="0"/>
          </a:p>
        </p:txBody>
      </p:sp>
      <p:sp>
        <p:nvSpPr>
          <p:cNvPr id="5" name="Footer Placeholder 4">
            <a:extLst>
              <a:ext uri="{FF2B5EF4-FFF2-40B4-BE49-F238E27FC236}">
                <a16:creationId xmlns:a16="http://schemas.microsoft.com/office/drawing/2014/main" xmlns="" id="{330F0632-08B0-4490-B351-2B0B5AD716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xmlns="" id="{B1577C2D-791B-4E2A-B91D-8AF9D37C3B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0B4450-E0AF-477D-9F60-6191AA5DFA16}" type="slidenum">
              <a:rPr lang="en-GB" smtClean="0"/>
              <a:t>‹#›</a:t>
            </a:fld>
            <a:endParaRPr lang="en-GB" dirty="0"/>
          </a:p>
        </p:txBody>
      </p:sp>
    </p:spTree>
    <p:extLst>
      <p:ext uri="{BB962C8B-B14F-4D97-AF65-F5344CB8AC3E}">
        <p14:creationId xmlns:p14="http://schemas.microsoft.com/office/powerpoint/2010/main" val="1837948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110.png"/><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image" Target="../media/image23.png"/><Relationship Id="rId1" Type="http://schemas.openxmlformats.org/officeDocument/2006/relationships/slideLayout" Target="../slideLayouts/slideLayout4.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2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36.png"/><Relationship Id="rId1" Type="http://schemas.openxmlformats.org/officeDocument/2006/relationships/slideLayout" Target="../slideLayouts/slideLayout4.xml"/><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1.png"/><Relationship Id="rId1" Type="http://schemas.openxmlformats.org/officeDocument/2006/relationships/slideLayout" Target="../slideLayouts/slideLayout4.xml"/><Relationship Id="rId5" Type="http://schemas.openxmlformats.org/officeDocument/2006/relationships/image" Target="../media/image59.png"/><Relationship Id="rId4" Type="http://schemas.openxmlformats.org/officeDocument/2006/relationships/image" Target="../media/image58.png"/></Relationships>
</file>

<file path=ppt/slides/_rels/slide3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4.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50.png"/><Relationship Id="rId2" Type="http://schemas.openxmlformats.org/officeDocument/2006/relationships/image" Target="../media/image65.png"/><Relationship Id="rId1" Type="http://schemas.openxmlformats.org/officeDocument/2006/relationships/slideLayout" Target="../slideLayouts/slideLayout4.xml"/><Relationship Id="rId4" Type="http://schemas.openxmlformats.org/officeDocument/2006/relationships/image" Target="../media/image760.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77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78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81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EBF021-3ADE-4768-BC5B-58B739E5F271}"/>
              </a:ext>
            </a:extLst>
          </p:cNvPr>
          <p:cNvSpPr>
            <a:spLocks noGrp="1"/>
          </p:cNvSpPr>
          <p:nvPr>
            <p:ph type="ctrTitle"/>
          </p:nvPr>
        </p:nvSpPr>
        <p:spPr/>
        <p:txBody>
          <a:bodyPr/>
          <a:lstStyle/>
          <a:p>
            <a:r>
              <a:rPr lang="en-GB" dirty="0"/>
              <a:t>Methods of Industrial Mathematics – Session 3 </a:t>
            </a:r>
          </a:p>
        </p:txBody>
      </p:sp>
      <p:sp>
        <p:nvSpPr>
          <p:cNvPr id="3" name="Subtitle 2">
            <a:extLst>
              <a:ext uri="{FF2B5EF4-FFF2-40B4-BE49-F238E27FC236}">
                <a16:creationId xmlns:a16="http://schemas.microsoft.com/office/drawing/2014/main" xmlns="" id="{441B61C9-E84D-488A-B878-0444E55C1092}"/>
              </a:ext>
            </a:extLst>
          </p:cNvPr>
          <p:cNvSpPr>
            <a:spLocks noGrp="1"/>
          </p:cNvSpPr>
          <p:nvPr>
            <p:ph type="subTitle" idx="1"/>
          </p:nvPr>
        </p:nvSpPr>
        <p:spPr/>
        <p:txBody>
          <a:bodyPr/>
          <a:lstStyle/>
          <a:p>
            <a:r>
              <a:rPr lang="en-GB" dirty="0"/>
              <a:t>Extended LTCC Advanced Course – Feb-Mar 2018 </a:t>
            </a:r>
          </a:p>
          <a:p>
            <a:endParaRPr lang="en-GB" dirty="0"/>
          </a:p>
          <a:p>
            <a:r>
              <a:rPr lang="en-GB" dirty="0"/>
              <a:t>John Curtis, UCL Mathematics Department</a:t>
            </a:r>
          </a:p>
        </p:txBody>
      </p:sp>
      <p:sp>
        <p:nvSpPr>
          <p:cNvPr id="4" name="Rectangle 3">
            <a:extLst>
              <a:ext uri="{FF2B5EF4-FFF2-40B4-BE49-F238E27FC236}">
                <a16:creationId xmlns:a16="http://schemas.microsoft.com/office/drawing/2014/main" xmlns="" id="{23EB1A32-4B84-4FA0-A306-195897D3D3E7}"/>
              </a:ext>
            </a:extLst>
          </p:cNvPr>
          <p:cNvSpPr/>
          <p:nvPr/>
        </p:nvSpPr>
        <p:spPr>
          <a:xfrm>
            <a:off x="3912363" y="5455099"/>
            <a:ext cx="4483022" cy="369332"/>
          </a:xfrm>
          <a:prstGeom prst="rect">
            <a:avLst/>
          </a:prstGeom>
        </p:spPr>
        <p:txBody>
          <a:bodyPr wrap="none">
            <a:spAutoFit/>
          </a:bodyPr>
          <a:lstStyle/>
          <a:p>
            <a:r>
              <a:rPr lang="en-US" dirty="0"/>
              <a:t>© British Crown Owned Copyright 2018/AWE.</a:t>
            </a:r>
            <a:endParaRPr lang="en-GB" dirty="0"/>
          </a:p>
        </p:txBody>
      </p:sp>
    </p:spTree>
    <p:extLst>
      <p:ext uri="{BB962C8B-B14F-4D97-AF65-F5344CB8AC3E}">
        <p14:creationId xmlns:p14="http://schemas.microsoft.com/office/powerpoint/2010/main" val="16702057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Steady State Solutions.</a:t>
            </a:r>
            <a:br>
              <a:rPr lang="en-GB" dirty="0"/>
            </a:br>
            <a:r>
              <a:rPr lang="en-GB" dirty="0" err="1"/>
              <a:t>Poiseuille</a:t>
            </a:r>
            <a:r>
              <a:rPr lang="en-GB" dirty="0"/>
              <a:t> Flow -1</a:t>
            </a:r>
          </a:p>
        </p:txBody>
      </p:sp>
      <p:sp>
        <p:nvSpPr>
          <p:cNvPr id="3" name="Content Placeholder 2"/>
          <p:cNvSpPr>
            <a:spLocks noGrp="1"/>
          </p:cNvSpPr>
          <p:nvPr>
            <p:ph idx="1"/>
          </p:nvPr>
        </p:nvSpPr>
        <p:spPr/>
        <p:txBody>
          <a:bodyPr/>
          <a:lstStyle/>
          <a:p>
            <a:r>
              <a:rPr lang="en-GB" dirty="0" err="1"/>
              <a:t>Poiseuille</a:t>
            </a:r>
            <a:r>
              <a:rPr lang="en-GB" dirty="0"/>
              <a:t> flow is relevant to many applications in industry where flow of viscous fluids in pipes is important.</a:t>
            </a:r>
          </a:p>
          <a:p>
            <a:r>
              <a:rPr lang="en-GB" dirty="0"/>
              <a:t>Examples:</a:t>
            </a:r>
          </a:p>
          <a:p>
            <a:pPr lvl="1"/>
            <a:r>
              <a:rPr lang="en-GB" dirty="0"/>
              <a:t>Flow in oil pipe lines</a:t>
            </a:r>
          </a:p>
          <a:p>
            <a:pPr lvl="1"/>
            <a:r>
              <a:rPr lang="en-GB" dirty="0"/>
              <a:t>Heating and refrigeration systems</a:t>
            </a:r>
          </a:p>
          <a:p>
            <a:pPr lvl="1"/>
            <a:r>
              <a:rPr lang="en-GB" dirty="0"/>
              <a:t>In models of permeability – </a:t>
            </a:r>
            <a:r>
              <a:rPr lang="en-GB" i="1" dirty="0"/>
              <a:t>e.g. </a:t>
            </a:r>
            <a:r>
              <a:rPr lang="en-GB" dirty="0"/>
              <a:t>the powder ageing problem in Lecture 1 was validated by comparison with specific surface areas determined by </a:t>
            </a:r>
            <a:r>
              <a:rPr lang="en-GB" dirty="0" err="1"/>
              <a:t>permeammetry</a:t>
            </a:r>
            <a:r>
              <a:rPr lang="en-GB" dirty="0"/>
              <a:t>, which has models for permeability derived from </a:t>
            </a:r>
            <a:r>
              <a:rPr lang="en-GB" dirty="0" err="1"/>
              <a:t>Poiseuille</a:t>
            </a:r>
            <a:r>
              <a:rPr lang="en-GB" dirty="0"/>
              <a:t> Flow</a:t>
            </a:r>
          </a:p>
          <a:p>
            <a:pPr lvl="1"/>
            <a:r>
              <a:rPr lang="en-GB" dirty="0"/>
              <a:t>Medicine </a:t>
            </a:r>
          </a:p>
        </p:txBody>
      </p:sp>
    </p:spTree>
    <p:extLst>
      <p:ext uri="{BB962C8B-B14F-4D97-AF65-F5344CB8AC3E}">
        <p14:creationId xmlns:p14="http://schemas.microsoft.com/office/powerpoint/2010/main" val="3099485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Poiseuille</a:t>
            </a:r>
            <a:r>
              <a:rPr lang="en-GB" dirty="0"/>
              <a:t> Flow – 2</a:t>
            </a: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p:txBody>
              <a:bodyPr>
                <a:normAutofit fontScale="62500" lnSpcReduction="20000"/>
              </a:bodyPr>
              <a:lstStyle/>
              <a:p>
                <a:r>
                  <a:rPr lang="en-GB" dirty="0"/>
                  <a:t>Steady flow in a pipe of radius </a:t>
                </a:r>
                <a14:m>
                  <m:oMath xmlns:m="http://schemas.openxmlformats.org/officeDocument/2006/math">
                    <m:r>
                      <a:rPr lang="en-GB" b="0" i="1" smtClean="0">
                        <a:latin typeface="Cambria Math" panose="02040503050406030204" pitchFamily="18" charset="0"/>
                      </a:rPr>
                      <m:t>𝑎</m:t>
                    </m:r>
                  </m:oMath>
                </a14:m>
                <a:r>
                  <a:rPr lang="en-GB" dirty="0"/>
                  <a:t> so terms in </a:t>
                </a:r>
                <a14:m>
                  <m:oMath xmlns:m="http://schemas.openxmlformats.org/officeDocument/2006/math">
                    <m:f>
                      <m:fPr>
                        <m:ctrlPr>
                          <a:rPr lang="en-GB" i="1">
                            <a:latin typeface="Cambria Math" panose="02040503050406030204" pitchFamily="18" charset="0"/>
                          </a:rPr>
                        </m:ctrlPr>
                      </m:fPr>
                      <m:num>
                        <m:r>
                          <a:rPr lang="en-GB" i="1">
                            <a:latin typeface="Cambria Math" panose="02040503050406030204" pitchFamily="18" charset="0"/>
                          </a:rPr>
                          <m:t>𝜕</m:t>
                        </m:r>
                      </m:num>
                      <m:den>
                        <m:r>
                          <a:rPr lang="en-GB" i="1">
                            <a:latin typeface="Cambria Math" panose="02040503050406030204" pitchFamily="18" charset="0"/>
                          </a:rPr>
                          <m:t>𝜕</m:t>
                        </m:r>
                        <m:r>
                          <a:rPr lang="en-GB" b="0" i="1" smtClean="0">
                            <a:latin typeface="Cambria Math" panose="02040503050406030204" pitchFamily="18" charset="0"/>
                          </a:rPr>
                          <m:t>𝑡</m:t>
                        </m:r>
                      </m:den>
                    </m:f>
                  </m:oMath>
                </a14:m>
                <a:r>
                  <a:rPr lang="en-GB" dirty="0"/>
                  <a:t> vanish.</a:t>
                </a:r>
              </a:p>
              <a:p>
                <a:r>
                  <a:rPr lang="en-GB" dirty="0"/>
                  <a:t>No swirl so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𝑢</m:t>
                        </m:r>
                      </m:e>
                      <m:sub>
                        <m:r>
                          <a:rPr lang="en-GB" i="1" smtClean="0">
                            <a:latin typeface="Cambria Math" panose="02040503050406030204" pitchFamily="18" charset="0"/>
                            <a:ea typeface="Cambria Math" panose="02040503050406030204" pitchFamily="18" charset="0"/>
                          </a:rPr>
                          <m:t>𝜃</m:t>
                        </m:r>
                      </m:sub>
                    </m:sSub>
                    <m:r>
                      <a:rPr lang="en-GB" b="0" i="1" smtClean="0">
                        <a:latin typeface="Cambria Math" panose="02040503050406030204" pitchFamily="18" charset="0"/>
                      </a:rPr>
                      <m:t>=0.</m:t>
                    </m:r>
                  </m:oMath>
                </a14:m>
                <a:endParaRPr lang="en-GB" dirty="0"/>
              </a:p>
              <a:p>
                <a:r>
                  <a:rPr lang="en-GB" dirty="0"/>
                  <a:t>Uniform flow so terms in </a:t>
                </a:r>
                <a14:m>
                  <m:oMath xmlns:m="http://schemas.openxmlformats.org/officeDocument/2006/math">
                    <m:f>
                      <m:fPr>
                        <m:ctrlPr>
                          <a:rPr lang="en-GB" i="1" smtClean="0">
                            <a:latin typeface="Cambria Math" panose="02040503050406030204" pitchFamily="18" charset="0"/>
                          </a:rPr>
                        </m:ctrlPr>
                      </m:fPr>
                      <m:num>
                        <m:r>
                          <a:rPr lang="en-GB" i="1" smtClean="0">
                            <a:latin typeface="Cambria Math" panose="02040503050406030204" pitchFamily="18" charset="0"/>
                          </a:rPr>
                          <m:t>𝜕</m:t>
                        </m:r>
                      </m:num>
                      <m:den>
                        <m:r>
                          <a:rPr lang="en-GB" i="1" smtClean="0">
                            <a:latin typeface="Cambria Math" panose="02040503050406030204" pitchFamily="18" charset="0"/>
                          </a:rPr>
                          <m:t>𝜕</m:t>
                        </m:r>
                        <m:r>
                          <a:rPr lang="en-GB" b="0" i="1" smtClean="0">
                            <a:latin typeface="Cambria Math" panose="02040503050406030204" pitchFamily="18" charset="0"/>
                          </a:rPr>
                          <m:t>𝑧</m:t>
                        </m:r>
                      </m:den>
                    </m:f>
                  </m:oMath>
                </a14:m>
                <a:r>
                  <a:rPr lang="en-GB" dirty="0"/>
                  <a:t> vanish.</a:t>
                </a:r>
              </a:p>
              <a:p>
                <a:endParaRPr lang="en-GB" dirty="0"/>
              </a:p>
              <a:p>
                <a:r>
                  <a:rPr lang="en-GB" dirty="0" err="1"/>
                  <a:t>Axisymmetry</a:t>
                </a:r>
                <a:r>
                  <a:rPr lang="en-GB" dirty="0"/>
                  <a:t> so terms in </a:t>
                </a:r>
                <a14:m>
                  <m:oMath xmlns:m="http://schemas.openxmlformats.org/officeDocument/2006/math">
                    <m:f>
                      <m:fPr>
                        <m:ctrlPr>
                          <a:rPr lang="en-GB" i="1" smtClean="0">
                            <a:latin typeface="Cambria Math" panose="02040503050406030204" pitchFamily="18" charset="0"/>
                          </a:rPr>
                        </m:ctrlPr>
                      </m:fPr>
                      <m:num>
                        <m:r>
                          <a:rPr lang="en-GB" i="1" smtClean="0">
                            <a:latin typeface="Cambria Math" panose="02040503050406030204" pitchFamily="18" charset="0"/>
                          </a:rPr>
                          <m:t>𝜕</m:t>
                        </m:r>
                      </m:num>
                      <m:den>
                        <m:r>
                          <a:rPr lang="en-GB" i="1" smtClean="0">
                            <a:latin typeface="Cambria Math" panose="02040503050406030204" pitchFamily="18" charset="0"/>
                          </a:rPr>
                          <m:t>𝜕</m:t>
                        </m:r>
                        <m:r>
                          <a:rPr lang="en-GB" i="1" smtClean="0">
                            <a:latin typeface="Cambria Math" panose="02040503050406030204" pitchFamily="18" charset="0"/>
                            <a:ea typeface="Cambria Math" panose="02040503050406030204" pitchFamily="18" charset="0"/>
                          </a:rPr>
                          <m:t>𝜃</m:t>
                        </m:r>
                      </m:den>
                    </m:f>
                    <m:r>
                      <a:rPr lang="en-GB" b="0" i="1" smtClean="0">
                        <a:latin typeface="Cambria Math" panose="02040503050406030204" pitchFamily="18" charset="0"/>
                        <a:ea typeface="Cambria Math" panose="02040503050406030204" pitchFamily="18" charset="0"/>
                      </a:rPr>
                      <m:t> </m:t>
                    </m:r>
                  </m:oMath>
                </a14:m>
                <a:r>
                  <a:rPr lang="en-GB" dirty="0"/>
                  <a:t>vanish.</a:t>
                </a:r>
              </a:p>
              <a:p>
                <a:r>
                  <a:rPr lang="en-GB" dirty="0"/>
                  <a:t>Cylindrical </a:t>
                </a:r>
                <a:r>
                  <a:rPr lang="en-GB" dirty="0" err="1"/>
                  <a:t>polars</a:t>
                </a:r>
                <a:r>
                  <a:rPr lang="en-GB" dirty="0"/>
                  <a:t>.</a:t>
                </a:r>
              </a:p>
              <a:p>
                <a:r>
                  <a:rPr lang="en-GB" dirty="0"/>
                  <a:t>No-slip at pipe wall so </a:t>
                </a:r>
                <a14:m>
                  <m:oMath xmlns:m="http://schemas.openxmlformats.org/officeDocument/2006/math">
                    <m:bar>
                      <m:barPr>
                        <m:ctrlPr>
                          <a:rPr lang="en-GB" i="1" smtClean="0">
                            <a:latin typeface="Cambria Math" panose="02040503050406030204" pitchFamily="18" charset="0"/>
                          </a:rPr>
                        </m:ctrlPr>
                      </m:barPr>
                      <m:e>
                        <m:r>
                          <a:rPr lang="en-GB" b="0" i="1" smtClean="0">
                            <a:latin typeface="Cambria Math" panose="02040503050406030204" pitchFamily="18" charset="0"/>
                          </a:rPr>
                          <m:t>𝑢</m:t>
                        </m:r>
                      </m:e>
                    </m:bar>
                    <m:r>
                      <a:rPr lang="en-GB" b="0" i="1" smtClean="0">
                        <a:latin typeface="Cambria Math" panose="02040503050406030204" pitchFamily="18" charset="0"/>
                      </a:rPr>
                      <m:t>=</m:t>
                    </m:r>
                    <m:bar>
                      <m:barPr>
                        <m:ctrlPr>
                          <a:rPr lang="en-GB" b="0" i="1" smtClean="0">
                            <a:latin typeface="Cambria Math" panose="02040503050406030204" pitchFamily="18" charset="0"/>
                          </a:rPr>
                        </m:ctrlPr>
                      </m:barPr>
                      <m:e>
                        <m:r>
                          <a:rPr lang="en-GB" b="0" i="1" smtClean="0">
                            <a:latin typeface="Cambria Math" panose="02040503050406030204" pitchFamily="18" charset="0"/>
                          </a:rPr>
                          <m:t>0</m:t>
                        </m:r>
                      </m:e>
                    </m:bar>
                  </m:oMath>
                </a14:m>
                <a:r>
                  <a:rPr lang="en-GB" dirty="0"/>
                  <a:t> there at </a:t>
                </a:r>
                <a14:m>
                  <m:oMath xmlns:m="http://schemas.openxmlformats.org/officeDocument/2006/math">
                    <m:r>
                      <a:rPr lang="en-GB" b="0" i="1" smtClean="0">
                        <a:latin typeface="Cambria Math" panose="02040503050406030204" pitchFamily="18" charset="0"/>
                      </a:rPr>
                      <m:t>𝑟</m:t>
                    </m:r>
                    <m:r>
                      <a:rPr lang="en-GB" b="0" i="1" smtClean="0">
                        <a:latin typeface="Cambria Math" panose="02040503050406030204" pitchFamily="18" charset="0"/>
                      </a:rPr>
                      <m:t>=</m:t>
                    </m:r>
                    <m:r>
                      <a:rPr lang="en-GB" b="0" i="1" smtClean="0">
                        <a:latin typeface="Cambria Math" panose="02040503050406030204" pitchFamily="18" charset="0"/>
                      </a:rPr>
                      <m:t>𝑎</m:t>
                    </m:r>
                  </m:oMath>
                </a14:m>
                <a:r>
                  <a:rPr lang="en-GB" dirty="0"/>
                  <a:t>.</a:t>
                </a:r>
              </a:p>
              <a:p>
                <a:r>
                  <a:rPr lang="en-GB" dirty="0"/>
                  <a:t>Constant pressure gradient in axial direction </a:t>
                </a:r>
                <a14:m>
                  <m:oMath xmlns:m="http://schemas.openxmlformats.org/officeDocument/2006/math">
                    <m:r>
                      <a:rPr lang="en-GB" b="0" i="0" smtClean="0">
                        <a:latin typeface="Cambria Math" panose="02040503050406030204" pitchFamily="18" charset="0"/>
                      </a:rPr>
                      <m:t>−</m:t>
                    </m:r>
                    <m:r>
                      <a:rPr lang="en-GB" b="0" i="1" smtClean="0">
                        <a:latin typeface="Cambria Math" panose="02040503050406030204" pitchFamily="18" charset="0"/>
                      </a:rPr>
                      <m:t>𝐺</m:t>
                    </m:r>
                  </m:oMath>
                </a14:m>
                <a:r>
                  <a:rPr lang="en-GB" dirty="0"/>
                  <a:t>.</a:t>
                </a:r>
              </a:p>
              <a:p>
                <a:r>
                  <a:rPr lang="en-GB" dirty="0"/>
                  <a:t>Incompressible (= constant density) viscous flow.</a:t>
                </a:r>
              </a:p>
              <a:p>
                <a14:m>
                  <m:oMath xmlns:m="http://schemas.openxmlformats.org/officeDocument/2006/math">
                    <m:r>
                      <a:rPr lang="en-GB" i="1" smtClean="0">
                        <a:latin typeface="Cambria Math" panose="02040503050406030204" pitchFamily="18" charset="0"/>
                        <a:ea typeface="Cambria Math" panose="02040503050406030204" pitchFamily="18" charset="0"/>
                      </a:rPr>
                      <m:t>𝜌</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𝑐𝑜𝑛𝑠𝑡</m:t>
                    </m:r>
                    <m:r>
                      <a:rPr lang="en-GB" b="0" i="1" smtClean="0">
                        <a:latin typeface="Cambria Math" panose="02040503050406030204" pitchFamily="18" charset="0"/>
                        <a:ea typeface="Cambria Math" panose="02040503050406030204" pitchFamily="18" charset="0"/>
                      </a:rPr>
                      <m:t>, </m:t>
                    </m:r>
                    <m:groupChr>
                      <m:groupChrPr>
                        <m:chr m:val="⇒"/>
                        <m:vertJc m:val="bot"/>
                        <m:ctrlPr>
                          <a:rPr lang="en-GB" b="0" i="1" smtClean="0">
                            <a:latin typeface="Cambria Math" panose="02040503050406030204" pitchFamily="18" charset="0"/>
                            <a:ea typeface="Cambria Math" panose="02040503050406030204" pitchFamily="18" charset="0"/>
                          </a:rPr>
                        </m:ctrlPr>
                      </m:groupChrPr>
                      <m:e/>
                    </m:groupCh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m:t>
                    </m:r>
                    <m:bar>
                      <m:barPr>
                        <m:ctrlPr>
                          <a:rPr lang="en-GB" b="0" i="1" smtClean="0">
                            <a:latin typeface="Cambria Math" panose="02040503050406030204" pitchFamily="18" charset="0"/>
                            <a:ea typeface="Cambria Math" panose="02040503050406030204" pitchFamily="18" charset="0"/>
                          </a:rPr>
                        </m:ctrlPr>
                      </m:barPr>
                      <m:e>
                        <m:r>
                          <a:rPr lang="en-GB" b="0" i="1" smtClean="0">
                            <a:latin typeface="Cambria Math" panose="02040503050406030204" pitchFamily="18" charset="0"/>
                            <a:ea typeface="Cambria Math" panose="02040503050406030204" pitchFamily="18" charset="0"/>
                          </a:rPr>
                          <m:t>𝑢</m:t>
                        </m:r>
                      </m:e>
                    </m:bar>
                    <m:r>
                      <a:rPr lang="en-GB" b="0" i="1" smtClean="0">
                        <a:latin typeface="Cambria Math" panose="02040503050406030204" pitchFamily="18" charset="0"/>
                        <a:ea typeface="Cambria Math" panose="02040503050406030204" pitchFamily="18" charset="0"/>
                      </a:rPr>
                      <m:t>=0</m:t>
                    </m:r>
                    <m:groupChr>
                      <m:groupChrPr>
                        <m:chr m:val="⇒"/>
                        <m:vertJc m:val="bot"/>
                        <m:ctrlPr>
                          <a:rPr lang="en-GB" b="0" i="1" smtClean="0">
                            <a:latin typeface="Cambria Math" panose="02040503050406030204" pitchFamily="18" charset="0"/>
                            <a:ea typeface="Cambria Math" panose="02040503050406030204" pitchFamily="18" charset="0"/>
                          </a:rPr>
                        </m:ctrlPr>
                      </m:groupChrPr>
                      <m:e/>
                    </m:groupChr>
                    <m:r>
                      <a:rPr lang="en-GB" b="0" i="1" smtClean="0">
                        <a:latin typeface="Cambria Math" panose="02040503050406030204" pitchFamily="18" charset="0"/>
                        <a:ea typeface="Cambria Math" panose="02040503050406030204" pitchFamily="18" charset="0"/>
                      </a:rPr>
                      <m:t>∆=0.</m:t>
                    </m:r>
                  </m:oMath>
                </a14:m>
                <a:r>
                  <a:rPr lang="en-GB" dirty="0"/>
                  <a:t> </a:t>
                </a:r>
              </a:p>
              <a:p>
                <a:pPr marL="0" indent="0">
                  <a:buNone/>
                </a:pP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blipFill>
                <a:blip r:embed="rId2"/>
                <a:stretch>
                  <a:fillRect l="-824" t="-112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Content Placeholder 4"/>
              <p:cNvSpPr>
                <a:spLocks noGrp="1"/>
              </p:cNvSpPr>
              <p:nvPr>
                <p:ph sz="half" idx="2"/>
              </p:nvPr>
            </p:nvSpPr>
            <p:spPr/>
            <p:txBody>
              <a:bodyPr>
                <a:normAutofit fontScale="62500" lnSpcReduction="20000"/>
              </a:bodyPr>
              <a:lstStyle/>
              <a:p>
                <a14:m>
                  <m:oMath xmlns:m="http://schemas.openxmlformats.org/officeDocument/2006/math">
                    <m:bar>
                      <m:barPr>
                        <m:ctrlPr>
                          <a:rPr lang="en-GB" i="1" smtClean="0">
                            <a:latin typeface="Cambria Math" panose="02040503050406030204" pitchFamily="18" charset="0"/>
                          </a:rPr>
                        </m:ctrlPr>
                      </m:barPr>
                      <m:e>
                        <m:r>
                          <a:rPr lang="en-GB" b="0" i="1" smtClean="0">
                            <a:latin typeface="Cambria Math" panose="02040503050406030204" pitchFamily="18" charset="0"/>
                          </a:rPr>
                          <m:t>𝑢</m:t>
                        </m:r>
                      </m:e>
                    </m:bar>
                    <m:r>
                      <a:rPr lang="en-GB" b="0" i="1" smtClean="0">
                        <a:latin typeface="Cambria Math" panose="02040503050406030204" pitchFamily="18" charset="0"/>
                      </a:rPr>
                      <m:t>=</m:t>
                    </m:r>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𝑢</m:t>
                            </m:r>
                          </m:e>
                          <m:sub>
                            <m:r>
                              <a:rPr lang="en-GB" b="0" i="1" smtClean="0">
                                <a:latin typeface="Cambria Math" panose="02040503050406030204" pitchFamily="18" charset="0"/>
                              </a:rPr>
                              <m:t>𝑟</m:t>
                            </m:r>
                          </m:sub>
                        </m:sSub>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𝑢</m:t>
                            </m:r>
                          </m:e>
                          <m:sub>
                            <m:r>
                              <a:rPr lang="en-GB" b="0" i="1" smtClean="0">
                                <a:latin typeface="Cambria Math" panose="02040503050406030204" pitchFamily="18" charset="0"/>
                                <a:ea typeface="Cambria Math" panose="02040503050406030204" pitchFamily="18" charset="0"/>
                              </a:rPr>
                              <m:t>𝜃</m:t>
                            </m:r>
                          </m:sub>
                        </m:sSub>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𝑢</m:t>
                            </m:r>
                          </m:e>
                          <m:sub>
                            <m:r>
                              <a:rPr lang="en-GB" b="0" i="1" smtClean="0">
                                <a:latin typeface="Cambria Math" panose="02040503050406030204" pitchFamily="18" charset="0"/>
                              </a:rPr>
                              <m:t>𝑧</m:t>
                            </m:r>
                          </m:sub>
                        </m:sSub>
                      </m:e>
                    </m:d>
                  </m:oMath>
                </a14:m>
                <a:endParaRPr lang="en-GB" dirty="0"/>
              </a:p>
            </p:txBody>
          </p:sp>
        </mc:Choice>
        <mc:Fallback xmlns="">
          <p:sp>
            <p:nvSpPr>
              <p:cNvPr id="5" name="Content Placeholder 4"/>
              <p:cNvSpPr>
                <a:spLocks noGrp="1" noRot="1" noChangeAspect="1" noMove="1" noResize="1" noEditPoints="1" noAdjustHandles="1" noChangeArrowheads="1" noChangeShapeType="1" noTextEdit="1"/>
              </p:cNvSpPr>
              <p:nvPr>
                <p:ph sz="half" idx="2"/>
              </p:nvPr>
            </p:nvSpPr>
            <p:spPr>
              <a:blipFill rotWithShape="0">
                <a:blip r:embed="rId3"/>
                <a:stretch>
                  <a:fillRect/>
                </a:stretch>
              </a:blipFill>
            </p:spPr>
            <p:txBody>
              <a:bodyPr/>
              <a:lstStyle/>
              <a:p>
                <a:r>
                  <a:rPr lang="en-GB">
                    <a:noFill/>
                  </a:rPr>
                  <a:t> </a:t>
                </a:r>
              </a:p>
            </p:txBody>
          </p:sp>
        </mc:Fallback>
      </mc:AlternateContent>
      <p:cxnSp>
        <p:nvCxnSpPr>
          <p:cNvPr id="7" name="Straight Connector 6"/>
          <p:cNvCxnSpPr/>
          <p:nvPr/>
        </p:nvCxnSpPr>
        <p:spPr>
          <a:xfrm flipV="1">
            <a:off x="6918960" y="3284220"/>
            <a:ext cx="3680460" cy="15240"/>
          </a:xfrm>
          <a:prstGeom prst="line">
            <a:avLst/>
          </a:prstGeom>
          <a:ln w="76200">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6918960" y="5075298"/>
            <a:ext cx="3680460" cy="15240"/>
          </a:xfrm>
          <a:prstGeom prst="line">
            <a:avLst/>
          </a:prstGeom>
          <a:ln w="76200">
            <a:solidFill>
              <a:srgbClr val="CC6600"/>
            </a:solidFill>
          </a:ln>
        </p:spPr>
        <p:style>
          <a:lnRef idx="1">
            <a:schemeClr val="accent1"/>
          </a:lnRef>
          <a:fillRef idx="0">
            <a:schemeClr val="accent1"/>
          </a:fillRef>
          <a:effectRef idx="0">
            <a:schemeClr val="accent1"/>
          </a:effectRef>
          <a:fontRef idx="minor">
            <a:schemeClr val="tx1"/>
          </a:fontRef>
        </p:style>
      </p:cxnSp>
      <p:sp>
        <p:nvSpPr>
          <p:cNvPr id="9" name="Arc 8"/>
          <p:cNvSpPr/>
          <p:nvPr/>
        </p:nvSpPr>
        <p:spPr>
          <a:xfrm>
            <a:off x="6766561" y="3314700"/>
            <a:ext cx="2848220" cy="1775838"/>
          </a:xfrm>
          <a:prstGeom prst="arc">
            <a:avLst/>
          </a:prstGeom>
          <a:ln w="508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Arc 9"/>
          <p:cNvSpPr/>
          <p:nvPr/>
        </p:nvSpPr>
        <p:spPr>
          <a:xfrm>
            <a:off x="7071361" y="3284220"/>
            <a:ext cx="2543420" cy="1775838"/>
          </a:xfrm>
          <a:prstGeom prst="arc">
            <a:avLst>
              <a:gd name="adj1" fmla="val 71736"/>
              <a:gd name="adj2" fmla="val 5730328"/>
            </a:avLst>
          </a:prstGeom>
          <a:ln w="508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1" name="Straight Connector 10"/>
          <p:cNvCxnSpPr/>
          <p:nvPr/>
        </p:nvCxnSpPr>
        <p:spPr>
          <a:xfrm flipV="1">
            <a:off x="6918960" y="4172139"/>
            <a:ext cx="3680460" cy="15240"/>
          </a:xfrm>
          <a:prstGeom prst="line">
            <a:avLst/>
          </a:prstGeom>
          <a:ln w="31750">
            <a:solidFill>
              <a:srgbClr val="FF0000"/>
            </a:solidFill>
            <a:prstDash val="lgDashDot"/>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918960" y="2553077"/>
            <a:ext cx="0" cy="161906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Arc 13"/>
          <p:cNvSpPr/>
          <p:nvPr/>
        </p:nvSpPr>
        <p:spPr>
          <a:xfrm rot="10800000">
            <a:off x="7398302" y="3947462"/>
            <a:ext cx="461727" cy="479834"/>
          </a:xfrm>
          <a:prstGeom prst="arc">
            <a:avLst>
              <a:gd name="adj1" fmla="val 16200000"/>
              <a:gd name="adj2" fmla="val 5209206"/>
            </a:avLst>
          </a:prstGeom>
          <a:ln w="25400">
            <a:solidFill>
              <a:srgbClr val="FF0000"/>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5" name="Straight Arrow Connector 14"/>
          <p:cNvCxnSpPr/>
          <p:nvPr/>
        </p:nvCxnSpPr>
        <p:spPr>
          <a:xfrm flipV="1">
            <a:off x="8187654" y="2885906"/>
            <a:ext cx="1982105" cy="15240"/>
          </a:xfrm>
          <a:prstGeom prst="straightConnector1">
            <a:avLst/>
          </a:prstGeom>
          <a:ln w="444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8187654" y="2553077"/>
            <a:ext cx="69106" cy="321398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9373053" y="2328607"/>
                <a:ext cx="651849"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2400" i="1" smtClean="0">
                              <a:solidFill>
                                <a:schemeClr val="accent1"/>
                              </a:solidFill>
                              <a:latin typeface="Cambria Math" panose="02040503050406030204" pitchFamily="18" charset="0"/>
                            </a:rPr>
                          </m:ctrlPr>
                        </m:sSubPr>
                        <m:e>
                          <m:r>
                            <a:rPr lang="en-GB" sz="2400" b="0" i="1" smtClean="0">
                              <a:solidFill>
                                <a:schemeClr val="accent1"/>
                              </a:solidFill>
                              <a:latin typeface="Cambria Math" panose="02040503050406030204" pitchFamily="18" charset="0"/>
                            </a:rPr>
                            <m:t>𝑢</m:t>
                          </m:r>
                        </m:e>
                        <m:sub>
                          <m:r>
                            <a:rPr lang="en-GB" sz="2400" b="0" i="1" smtClean="0">
                              <a:solidFill>
                                <a:schemeClr val="accent1"/>
                              </a:solidFill>
                              <a:latin typeface="Cambria Math" panose="02040503050406030204" pitchFamily="18" charset="0"/>
                            </a:rPr>
                            <m:t>𝑧</m:t>
                          </m:r>
                        </m:sub>
                      </m:sSub>
                    </m:oMath>
                  </m:oMathPara>
                </a14:m>
                <a:endParaRPr lang="en-GB" sz="2400" dirty="0"/>
              </a:p>
            </p:txBody>
          </p:sp>
        </mc:Choice>
        <mc:Fallback xmlns="">
          <p:sp>
            <p:nvSpPr>
              <p:cNvPr id="20" name="TextBox 19"/>
              <p:cNvSpPr txBox="1">
                <a:spLocks noRot="1" noChangeAspect="1" noMove="1" noResize="1" noEditPoints="1" noAdjustHandles="1" noChangeArrowheads="1" noChangeShapeType="1" noTextEdit="1"/>
              </p:cNvSpPr>
              <p:nvPr/>
            </p:nvSpPr>
            <p:spPr>
              <a:xfrm>
                <a:off x="9373053" y="2328607"/>
                <a:ext cx="651849" cy="461665"/>
              </a:xfrm>
              <a:prstGeom prst="rect">
                <a:avLst/>
              </a:prstGeom>
              <a:blipFill rotWithShape="0">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10731073" y="3015531"/>
                <a:ext cx="1022439"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solidFill>
                            <a:srgbClr val="FF0000"/>
                          </a:solidFill>
                          <a:latin typeface="Cambria Math" panose="02040503050406030204" pitchFamily="18" charset="0"/>
                        </a:rPr>
                        <m:t>𝑟</m:t>
                      </m:r>
                      <m:r>
                        <a:rPr lang="en-GB" sz="2400" b="0" i="1" smtClean="0">
                          <a:solidFill>
                            <a:srgbClr val="FF0000"/>
                          </a:solidFill>
                          <a:latin typeface="Cambria Math" panose="02040503050406030204" pitchFamily="18" charset="0"/>
                        </a:rPr>
                        <m:t>=</m:t>
                      </m:r>
                      <m:r>
                        <a:rPr lang="en-GB" sz="2400" b="0" i="1" smtClean="0">
                          <a:solidFill>
                            <a:srgbClr val="FF0000"/>
                          </a:solidFill>
                          <a:latin typeface="Cambria Math" panose="02040503050406030204" pitchFamily="18" charset="0"/>
                        </a:rPr>
                        <m:t>𝑎</m:t>
                      </m:r>
                    </m:oMath>
                  </m:oMathPara>
                </a14:m>
                <a:endParaRPr lang="en-GB" sz="2400" dirty="0">
                  <a:solidFill>
                    <a:srgbClr val="FF0000"/>
                  </a:solidFill>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10731073" y="3015531"/>
                <a:ext cx="1022439" cy="461665"/>
              </a:xfrm>
              <a:prstGeom prst="rect">
                <a:avLst/>
              </a:prstGeom>
              <a:blipFill rotWithShape="0">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6378244" y="2451133"/>
                <a:ext cx="651849"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i="1" smtClean="0">
                          <a:solidFill>
                            <a:srgbClr val="FF0000"/>
                          </a:solidFill>
                          <a:latin typeface="Cambria Math" panose="02040503050406030204" pitchFamily="18" charset="0"/>
                        </a:rPr>
                        <m:t>𝑟</m:t>
                      </m:r>
                    </m:oMath>
                  </m:oMathPara>
                </a14:m>
                <a:endParaRPr lang="en-GB" sz="2400" dirty="0">
                  <a:solidFill>
                    <a:srgbClr val="FF0000"/>
                  </a:solidFill>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6378244" y="2451133"/>
                <a:ext cx="651849" cy="461665"/>
              </a:xfrm>
              <a:prstGeom prst="rect">
                <a:avLst/>
              </a:prstGeom>
              <a:blipFill rotWithShape="0">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7136093" y="3477196"/>
                <a:ext cx="651849"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i="1" smtClean="0">
                          <a:solidFill>
                            <a:srgbClr val="FF0000"/>
                          </a:solidFill>
                          <a:latin typeface="Cambria Math" panose="02040503050406030204" pitchFamily="18" charset="0"/>
                          <a:ea typeface="Cambria Math" panose="02040503050406030204" pitchFamily="18" charset="0"/>
                        </a:rPr>
                        <m:t>𝜃</m:t>
                      </m:r>
                    </m:oMath>
                  </m:oMathPara>
                </a14:m>
                <a:endParaRPr lang="en-GB" sz="2400" dirty="0">
                  <a:solidFill>
                    <a:srgbClr val="FF0000"/>
                  </a:solidFill>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7136093" y="3477196"/>
                <a:ext cx="651849" cy="461665"/>
              </a:xfrm>
              <a:prstGeom prst="rect">
                <a:avLst/>
              </a:prstGeom>
              <a:blipFill rotWithShape="0">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10575883" y="3848618"/>
                <a:ext cx="651849"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solidFill>
                            <a:srgbClr val="FF0000"/>
                          </a:solidFill>
                          <a:latin typeface="Cambria Math" panose="02040503050406030204" pitchFamily="18" charset="0"/>
                        </a:rPr>
                        <m:t>𝑧</m:t>
                      </m:r>
                    </m:oMath>
                  </m:oMathPara>
                </a14:m>
                <a:endParaRPr lang="en-GB" sz="2400" dirty="0">
                  <a:solidFill>
                    <a:srgbClr val="FF0000"/>
                  </a:solidFill>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10575883" y="3848618"/>
                <a:ext cx="651849" cy="461665"/>
              </a:xfrm>
              <a:prstGeom prst="rect">
                <a:avLst/>
              </a:prstGeom>
              <a:blipFill rotWithShape="0">
                <a:blip r:embed="rId8"/>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016360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Poiseuille</a:t>
            </a:r>
            <a:r>
              <a:rPr lang="en-GB" dirty="0"/>
              <a:t> Flow - 3</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pPr marL="0" indent="0" algn="ctr">
                  <a:buNone/>
                </a:pPr>
                <a14:m>
                  <m:oMath xmlns:m="http://schemas.openxmlformats.org/officeDocument/2006/math">
                    <m:r>
                      <a:rPr lang="en-GB" i="1" smtClean="0">
                        <a:latin typeface="Cambria Math" panose="02040503050406030204" pitchFamily="18" charset="0"/>
                        <a:ea typeface="Cambria Math" panose="02040503050406030204" pitchFamily="18" charset="0"/>
                      </a:rPr>
                      <m:t>𝛻</m:t>
                    </m:r>
                    <m:r>
                      <a:rPr lang="en-GB" i="1" smtClean="0">
                        <a:latin typeface="Cambria Math" panose="02040503050406030204" pitchFamily="18" charset="0"/>
                        <a:ea typeface="Cambria Math" panose="02040503050406030204" pitchFamily="18" charset="0"/>
                      </a:rPr>
                      <m:t>.</m:t>
                    </m:r>
                    <m:bar>
                      <m:barPr>
                        <m:ctrlPr>
                          <a:rPr lang="en-GB" i="1">
                            <a:latin typeface="Cambria Math" panose="02040503050406030204" pitchFamily="18" charset="0"/>
                            <a:ea typeface="Cambria Math" panose="02040503050406030204" pitchFamily="18" charset="0"/>
                          </a:rPr>
                        </m:ctrlPr>
                      </m:barPr>
                      <m:e>
                        <m:r>
                          <a:rPr lang="en-GB" i="1">
                            <a:latin typeface="Cambria Math" panose="02040503050406030204" pitchFamily="18" charset="0"/>
                            <a:ea typeface="Cambria Math" panose="02040503050406030204" pitchFamily="18" charset="0"/>
                          </a:rPr>
                          <m:t>𝑢</m:t>
                        </m:r>
                      </m:e>
                    </m:bar>
                    <m:r>
                      <a:rPr lang="en-GB" i="1">
                        <a:latin typeface="Cambria Math" panose="02040503050406030204" pitchFamily="18" charset="0"/>
                        <a:ea typeface="Cambria Math" panose="02040503050406030204" pitchFamily="18" charset="0"/>
                      </a:rPr>
                      <m:t>=</m:t>
                    </m:r>
                    <m:f>
                      <m:fPr>
                        <m:ctrlPr>
                          <a:rPr lang="en-GB" i="1" smtClean="0">
                            <a:latin typeface="Cambria Math" panose="02040503050406030204" pitchFamily="18" charset="0"/>
                            <a:ea typeface="Cambria Math" panose="02040503050406030204" pitchFamily="18" charset="0"/>
                          </a:rPr>
                        </m:ctrlPr>
                      </m:fPr>
                      <m:num>
                        <m:r>
                          <a:rPr lang="en-GB" i="1" smtClean="0">
                            <a:latin typeface="Cambria Math" panose="02040503050406030204" pitchFamily="18" charset="0"/>
                            <a:ea typeface="Cambria Math" panose="02040503050406030204" pitchFamily="18" charset="0"/>
                          </a:rPr>
                          <m:t>𝜕</m:t>
                        </m:r>
                        <m:sSub>
                          <m:sSubPr>
                            <m:ctrlPr>
                              <a:rPr lang="en-GB"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𝑢</m:t>
                            </m:r>
                          </m:e>
                          <m:sub>
                            <m:r>
                              <a:rPr lang="en-GB" b="0" i="1" smtClean="0">
                                <a:latin typeface="Cambria Math" panose="02040503050406030204" pitchFamily="18" charset="0"/>
                                <a:ea typeface="Cambria Math" panose="02040503050406030204" pitchFamily="18" charset="0"/>
                              </a:rPr>
                              <m:t>𝑟</m:t>
                            </m:r>
                          </m:sub>
                        </m:sSub>
                      </m:num>
                      <m:den>
                        <m:r>
                          <a:rPr lang="en-GB"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𝑟</m:t>
                        </m:r>
                      </m:den>
                    </m:f>
                    <m:r>
                      <a:rPr lang="en-GB" b="0" i="1" smtClean="0">
                        <a:latin typeface="Cambria Math" panose="02040503050406030204" pitchFamily="18" charset="0"/>
                        <a:ea typeface="Cambria Math" panose="02040503050406030204" pitchFamily="18" charset="0"/>
                      </a:rPr>
                      <m:t>+</m:t>
                    </m:r>
                    <m:f>
                      <m:fPr>
                        <m:ctrlPr>
                          <a:rPr lang="en-GB" b="0" i="1" smtClean="0">
                            <a:latin typeface="Cambria Math" panose="02040503050406030204" pitchFamily="18" charset="0"/>
                            <a:ea typeface="Cambria Math" panose="02040503050406030204" pitchFamily="18" charset="0"/>
                          </a:rPr>
                        </m:ctrlPr>
                      </m:fPr>
                      <m:num>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𝑢</m:t>
                            </m:r>
                          </m:e>
                          <m:sub>
                            <m:r>
                              <a:rPr lang="en-GB" b="0" i="1" smtClean="0">
                                <a:latin typeface="Cambria Math" panose="02040503050406030204" pitchFamily="18" charset="0"/>
                                <a:ea typeface="Cambria Math" panose="02040503050406030204" pitchFamily="18" charset="0"/>
                              </a:rPr>
                              <m:t>𝑟</m:t>
                            </m:r>
                          </m:sub>
                        </m:sSub>
                      </m:num>
                      <m:den>
                        <m:r>
                          <a:rPr lang="en-GB" b="0" i="1" smtClean="0">
                            <a:latin typeface="Cambria Math" panose="02040503050406030204" pitchFamily="18" charset="0"/>
                            <a:ea typeface="Cambria Math" panose="02040503050406030204" pitchFamily="18" charset="0"/>
                          </a:rPr>
                          <m:t>𝑟</m:t>
                        </m:r>
                      </m:den>
                    </m:f>
                    <m:r>
                      <a:rPr lang="en-GB" b="0" i="1" smtClean="0">
                        <a:latin typeface="Cambria Math" panose="02040503050406030204" pitchFamily="18" charset="0"/>
                        <a:ea typeface="Cambria Math" panose="02040503050406030204" pitchFamily="18" charset="0"/>
                      </a:rPr>
                      <m:t>+</m:t>
                    </m:r>
                    <m:f>
                      <m:fPr>
                        <m:ctrlPr>
                          <a:rPr lang="en-GB" b="0"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1</m:t>
                        </m:r>
                      </m:num>
                      <m:den>
                        <m:r>
                          <a:rPr lang="en-GB" b="0" i="1" smtClean="0">
                            <a:latin typeface="Cambria Math" panose="02040503050406030204" pitchFamily="18" charset="0"/>
                            <a:ea typeface="Cambria Math" panose="02040503050406030204" pitchFamily="18" charset="0"/>
                          </a:rPr>
                          <m:t>𝑟</m:t>
                        </m:r>
                      </m:den>
                    </m:f>
                    <m:f>
                      <m:fPr>
                        <m:ctrlPr>
                          <a:rPr lang="en-GB" b="0"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m:t>
                        </m:r>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𝑢</m:t>
                            </m:r>
                          </m:e>
                          <m:sub>
                            <m:r>
                              <a:rPr lang="en-GB" b="0" i="1" smtClean="0">
                                <a:latin typeface="Cambria Math" panose="02040503050406030204" pitchFamily="18" charset="0"/>
                                <a:ea typeface="Cambria Math" panose="02040503050406030204" pitchFamily="18" charset="0"/>
                              </a:rPr>
                              <m:t>𝜃</m:t>
                            </m:r>
                          </m:sub>
                        </m:sSub>
                      </m:num>
                      <m:den>
                        <m:r>
                          <a:rPr lang="en-GB" b="0" i="1" smtClean="0">
                            <a:latin typeface="Cambria Math" panose="02040503050406030204" pitchFamily="18" charset="0"/>
                            <a:ea typeface="Cambria Math" panose="02040503050406030204" pitchFamily="18" charset="0"/>
                          </a:rPr>
                          <m:t>𝜕𝜃</m:t>
                        </m:r>
                      </m:den>
                    </m:f>
                    <m:r>
                      <a:rPr lang="en-GB" b="0" i="1" smtClean="0">
                        <a:latin typeface="Cambria Math" panose="02040503050406030204" pitchFamily="18" charset="0"/>
                        <a:ea typeface="Cambria Math" panose="02040503050406030204" pitchFamily="18" charset="0"/>
                      </a:rPr>
                      <m:t>+</m:t>
                    </m:r>
                    <m:f>
                      <m:fPr>
                        <m:ctrlPr>
                          <a:rPr lang="en-GB" b="0"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m:t>
                        </m:r>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𝑢</m:t>
                            </m:r>
                          </m:e>
                          <m:sub>
                            <m:r>
                              <a:rPr lang="en-GB" b="0" i="1" smtClean="0">
                                <a:latin typeface="Cambria Math" panose="02040503050406030204" pitchFamily="18" charset="0"/>
                                <a:ea typeface="Cambria Math" panose="02040503050406030204" pitchFamily="18" charset="0"/>
                              </a:rPr>
                              <m:t>𝑧</m:t>
                            </m:r>
                          </m:sub>
                        </m:sSub>
                      </m:num>
                      <m:den>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𝑧</m:t>
                        </m:r>
                      </m:den>
                    </m:f>
                    <m:r>
                      <a:rPr lang="en-GB" b="0" i="1" smtClean="0">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0</m:t>
                    </m:r>
                  </m:oMath>
                </a14:m>
                <a:r>
                  <a:rPr lang="en-GB" dirty="0"/>
                  <a:t> </a:t>
                </a:r>
              </a:p>
              <a:p>
                <a:r>
                  <a:rPr lang="en-GB" dirty="0"/>
                  <a:t>reduces to simply</a:t>
                </a:r>
              </a:p>
              <a:p>
                <a:pPr marL="0" indent="0" algn="ctr">
                  <a:buNone/>
                </a:pPr>
                <a14:m>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𝑟</m:t>
                        </m:r>
                      </m:den>
                    </m:f>
                    <m:f>
                      <m:fPr>
                        <m:ctrlPr>
                          <a:rPr lang="en-GB" i="1" smtClean="0">
                            <a:latin typeface="Cambria Math" panose="02040503050406030204" pitchFamily="18" charset="0"/>
                          </a:rPr>
                        </m:ctrlPr>
                      </m:fPr>
                      <m:num>
                        <m:r>
                          <a:rPr lang="en-GB" i="1" smtClean="0">
                            <a:latin typeface="Cambria Math" panose="02040503050406030204" pitchFamily="18" charset="0"/>
                          </a:rPr>
                          <m:t>𝜕</m:t>
                        </m:r>
                      </m:num>
                      <m:den>
                        <m:r>
                          <a:rPr lang="en-GB" i="1" smtClean="0">
                            <a:latin typeface="Cambria Math" panose="02040503050406030204" pitchFamily="18" charset="0"/>
                          </a:rPr>
                          <m:t>𝜕</m:t>
                        </m:r>
                        <m:r>
                          <a:rPr lang="en-GB" b="0" i="1" smtClean="0">
                            <a:latin typeface="Cambria Math" panose="02040503050406030204" pitchFamily="18" charset="0"/>
                          </a:rPr>
                          <m:t>𝑟</m:t>
                        </m:r>
                      </m:den>
                    </m:f>
                    <m:d>
                      <m:dPr>
                        <m:ctrlPr>
                          <a:rPr lang="en-GB" b="0" i="1" smtClean="0">
                            <a:latin typeface="Cambria Math" panose="02040503050406030204" pitchFamily="18" charset="0"/>
                          </a:rPr>
                        </m:ctrlPr>
                      </m:dPr>
                      <m:e>
                        <m:r>
                          <a:rPr lang="en-GB" b="0" i="1" smtClean="0">
                            <a:latin typeface="Cambria Math" panose="02040503050406030204" pitchFamily="18" charset="0"/>
                          </a:rPr>
                          <m:t>𝑟</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𝑢</m:t>
                            </m:r>
                          </m:e>
                          <m:sub>
                            <m:r>
                              <a:rPr lang="en-GB" b="0" i="1" smtClean="0">
                                <a:latin typeface="Cambria Math" panose="02040503050406030204" pitchFamily="18" charset="0"/>
                              </a:rPr>
                              <m:t>𝑟</m:t>
                            </m:r>
                          </m:sub>
                        </m:sSub>
                      </m:e>
                    </m:d>
                    <m:r>
                      <a:rPr lang="en-GB" b="0" i="1" smtClean="0">
                        <a:latin typeface="Cambria Math" panose="02040503050406030204" pitchFamily="18" charset="0"/>
                      </a:rPr>
                      <m:t>=0</m:t>
                    </m:r>
                  </m:oMath>
                </a14:m>
                <a:r>
                  <a:rPr lang="en-GB" dirty="0"/>
                  <a:t>.</a:t>
                </a:r>
              </a:p>
              <a:p>
                <a:r>
                  <a:rPr lang="en-GB" dirty="0"/>
                  <a:t>This may be integrated to give</a:t>
                </a:r>
              </a:p>
              <a:p>
                <a:pPr marL="0" indent="0" algn="ctr">
                  <a:buNone/>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𝑢</m:t>
                          </m:r>
                        </m:e>
                        <m:sub>
                          <m:r>
                            <a:rPr lang="en-GB" b="0" i="1" smtClean="0">
                              <a:latin typeface="Cambria Math" panose="02040503050406030204" pitchFamily="18" charset="0"/>
                            </a:rPr>
                            <m:t>𝑟</m:t>
                          </m:r>
                        </m:sub>
                      </m:sSub>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i="1">
                              <a:latin typeface="Cambria Math" panose="02040503050406030204" pitchFamily="18" charset="0"/>
                            </a:rPr>
                            <m:t>𝑈</m:t>
                          </m:r>
                          <m:d>
                            <m:dPr>
                              <m:ctrlPr>
                                <a:rPr lang="en-GB" i="1">
                                  <a:latin typeface="Cambria Math" panose="02040503050406030204" pitchFamily="18" charset="0"/>
                                </a:rPr>
                              </m:ctrlPr>
                            </m:dPr>
                            <m:e>
                              <m:r>
                                <a:rPr lang="en-GB" i="1">
                                  <a:latin typeface="Cambria Math" panose="02040503050406030204" pitchFamily="18" charset="0"/>
                                </a:rPr>
                                <m:t>𝑧</m:t>
                              </m:r>
                              <m:r>
                                <a:rPr lang="en-GB" i="1">
                                  <a:latin typeface="Cambria Math" panose="02040503050406030204" pitchFamily="18" charset="0"/>
                                </a:rPr>
                                <m:t>, </m:t>
                              </m:r>
                              <m:r>
                                <a:rPr lang="en-GB" i="1">
                                  <a:latin typeface="Cambria Math" panose="02040503050406030204" pitchFamily="18" charset="0"/>
                                </a:rPr>
                                <m:t>𝑡</m:t>
                              </m:r>
                            </m:e>
                          </m:d>
                        </m:num>
                        <m:den>
                          <m:r>
                            <a:rPr lang="en-GB" b="0" i="1" smtClean="0">
                              <a:latin typeface="Cambria Math" panose="02040503050406030204" pitchFamily="18" charset="0"/>
                            </a:rPr>
                            <m:t>𝑟</m:t>
                          </m:r>
                        </m:den>
                      </m:f>
                    </m:oMath>
                  </m:oMathPara>
                </a14:m>
                <a:endParaRPr lang="en-GB" b="0" dirty="0"/>
              </a:p>
              <a:p>
                <a:r>
                  <a:rPr lang="en-GB" dirty="0"/>
                  <a:t>and the no-slip condition at the wall gives </a:t>
                </a:r>
              </a:p>
              <a:p>
                <a:pPr marL="0" indent="0" algn="ctr">
                  <a:buNone/>
                </a:pP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𝑢</m:t>
                        </m:r>
                      </m:e>
                      <m:sub>
                        <m:r>
                          <a:rPr lang="en-GB" i="1">
                            <a:latin typeface="Cambria Math" panose="02040503050406030204" pitchFamily="18" charset="0"/>
                          </a:rPr>
                          <m:t>𝑟</m:t>
                        </m:r>
                      </m:sub>
                    </m:sSub>
                    <m:r>
                      <a:rPr lang="en-GB" i="1">
                        <a:latin typeface="Cambria Math" panose="02040503050406030204" pitchFamily="18" charset="0"/>
                      </a:rPr>
                      <m:t>=</m:t>
                    </m:r>
                    <m:r>
                      <a:rPr lang="en-GB" b="0" i="1" smtClean="0">
                        <a:latin typeface="Cambria Math" panose="02040503050406030204" pitchFamily="18" charset="0"/>
                      </a:rPr>
                      <m:t>0</m:t>
                    </m:r>
                  </m:oMath>
                </a14:m>
                <a:r>
                  <a:rPr lang="en-GB" dirty="0"/>
                  <a:t>.</a:t>
                </a:r>
              </a:p>
              <a:p>
                <a:r>
                  <a:rPr lang="en-GB" dirty="0"/>
                  <a:t>so the only non-zero velocity component is the axial one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𝑢</m:t>
                        </m:r>
                      </m:e>
                      <m:sub>
                        <m:r>
                          <a:rPr lang="en-GB" b="0" i="1" smtClean="0">
                            <a:latin typeface="Cambria Math" panose="02040503050406030204" pitchFamily="18" charset="0"/>
                          </a:rPr>
                          <m:t>𝑧</m:t>
                        </m:r>
                      </m:sub>
                    </m:sSub>
                    <m:r>
                      <a:rPr lang="en-GB" b="0" i="0"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𝑢</m:t>
                        </m:r>
                      </m:e>
                      <m:sub>
                        <m:r>
                          <a:rPr lang="en-GB" b="0" i="1" smtClean="0">
                            <a:latin typeface="Cambria Math" panose="02040503050406030204" pitchFamily="18" charset="0"/>
                          </a:rPr>
                          <m:t>𝑧</m:t>
                        </m:r>
                      </m:sub>
                    </m:sSub>
                    <m:d>
                      <m:dPr>
                        <m:ctrlPr>
                          <a:rPr lang="en-GB" b="0" i="1" smtClean="0">
                            <a:latin typeface="Cambria Math" panose="02040503050406030204" pitchFamily="18" charset="0"/>
                          </a:rPr>
                        </m:ctrlPr>
                      </m:dPr>
                      <m:e>
                        <m:r>
                          <a:rPr lang="en-GB" b="0" i="1" smtClean="0">
                            <a:latin typeface="Cambria Math" panose="02040503050406030204" pitchFamily="18" charset="0"/>
                          </a:rPr>
                          <m:t>𝑟</m:t>
                        </m:r>
                      </m:e>
                    </m:d>
                  </m:oMath>
                </a14:m>
                <a:r>
                  <a:rPr lang="en-GB" dirty="0"/>
                  <a:t>.</a:t>
                </a:r>
              </a:p>
              <a:p>
                <a:pPr marL="0" indent="0" algn="ctr">
                  <a:buNone/>
                </a:pPr>
                <a:endParaRPr lang="en-GB" dirty="0"/>
              </a:p>
              <a:p>
                <a:pPr marL="0" indent="0" algn="ctr">
                  <a:buNone/>
                </a:pPr>
                <a:endParaRPr lang="en-GB" dirty="0"/>
              </a:p>
              <a:p>
                <a:pPr marL="0" indent="0">
                  <a:buNone/>
                </a:pPr>
                <a:endParaRPr lang="en-GB" dirty="0"/>
              </a:p>
              <a:p>
                <a:pPr marL="0" indent="0" algn="ctr">
                  <a:buNone/>
                </a:pPr>
                <a:endParaRPr lang="en-GB" dirty="0"/>
              </a:p>
              <a:p>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b="-3081"/>
                </a:stretch>
              </a:blipFill>
            </p:spPr>
            <p:txBody>
              <a:bodyPr/>
              <a:lstStyle/>
              <a:p>
                <a:r>
                  <a:rPr lang="en-GB">
                    <a:noFill/>
                  </a:rPr>
                  <a:t> </a:t>
                </a:r>
              </a:p>
            </p:txBody>
          </p:sp>
        </mc:Fallback>
      </mc:AlternateContent>
    </p:spTree>
    <p:extLst>
      <p:ext uri="{BB962C8B-B14F-4D97-AF65-F5344CB8AC3E}">
        <p14:creationId xmlns:p14="http://schemas.microsoft.com/office/powerpoint/2010/main" val="3873664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Poiseuille</a:t>
            </a:r>
            <a:r>
              <a:rPr lang="en-GB" dirty="0"/>
              <a:t> Flow - 4</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GB" dirty="0"/>
                  <a:t>In absence of body force the momentum equation in this case reduces to </a:t>
                </a:r>
              </a:p>
              <a:p>
                <a:pPr marL="0" indent="0">
                  <a:buNone/>
                </a:pPr>
                <a14:m>
                  <m:oMathPara xmlns:m="http://schemas.openxmlformats.org/officeDocument/2006/math">
                    <m:oMathParaPr>
                      <m:jc m:val="centerGroup"/>
                    </m:oMathParaPr>
                    <m:oMath xmlns:m="http://schemas.openxmlformats.org/officeDocument/2006/math">
                      <m:bar>
                        <m:barPr>
                          <m:ctrlPr>
                            <a:rPr lang="en-GB" b="0" i="1" smtClean="0">
                              <a:latin typeface="Cambria Math" panose="02040503050406030204" pitchFamily="18" charset="0"/>
                              <a:ea typeface="Cambria Math" panose="02040503050406030204" pitchFamily="18" charset="0"/>
                            </a:rPr>
                          </m:ctrlPr>
                        </m:barPr>
                        <m:e>
                          <m:r>
                            <a:rPr lang="en-GB" b="0" i="1" smtClean="0">
                              <a:latin typeface="Cambria Math" panose="02040503050406030204" pitchFamily="18" charset="0"/>
                              <a:ea typeface="Cambria Math" panose="02040503050406030204" pitchFamily="18" charset="0"/>
                            </a:rPr>
                            <m:t>0</m:t>
                          </m:r>
                        </m:e>
                      </m:bar>
                      <m:r>
                        <a:rPr lang="en-GB">
                          <a:latin typeface="Cambria Math" panose="02040503050406030204" pitchFamily="18" charset="0"/>
                          <a:ea typeface="Cambria Math" panose="02040503050406030204" pitchFamily="18" charset="0"/>
                        </a:rPr>
                        <m:t>= </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𝑝</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m:t>
                      </m:r>
                      <m:d>
                        <m:dPr>
                          <m:begChr m:val="{"/>
                          <m:endChr m:val="}"/>
                          <m:ctrlPr>
                            <a:rPr lang="en-GB" i="1">
                              <a:latin typeface="Cambria Math" panose="02040503050406030204" pitchFamily="18" charset="0"/>
                              <a:ea typeface="Cambria Math" panose="02040503050406030204" pitchFamily="18" charset="0"/>
                            </a:rPr>
                          </m:ctrlPr>
                        </m:dPr>
                        <m:e>
                          <m:r>
                            <a:rPr lang="en-GB" i="1">
                              <a:latin typeface="Cambria Math" panose="02040503050406030204" pitchFamily="18" charset="0"/>
                              <a:ea typeface="Cambria Math" panose="02040503050406030204" pitchFamily="18" charset="0"/>
                            </a:rPr>
                            <m:t>2</m:t>
                          </m:r>
                          <m:r>
                            <a:rPr lang="en-GB" i="1">
                              <a:latin typeface="Cambria Math" panose="02040503050406030204" pitchFamily="18" charset="0"/>
                              <a:ea typeface="Cambria Math" panose="02040503050406030204" pitchFamily="18" charset="0"/>
                            </a:rPr>
                            <m:t>𝜇</m:t>
                          </m:r>
                          <m:r>
                            <a:rPr lang="en-GB" b="1" i="1" smtClean="0">
                              <a:latin typeface="Cambria Math" panose="02040503050406030204" pitchFamily="18" charset="0"/>
                              <a:ea typeface="Cambria Math" panose="02040503050406030204" pitchFamily="18" charset="0"/>
                            </a:rPr>
                            <m:t>𝒆</m:t>
                          </m:r>
                        </m:e>
                      </m:d>
                      <m:r>
                        <a:rPr lang="en-GB" b="0" i="1" smtClean="0">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𝑝</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𝜇</m:t>
                      </m:r>
                      <m:sSup>
                        <m:sSupPr>
                          <m:ctrlPr>
                            <a:rPr lang="en-GB" i="1" smtClean="0">
                              <a:latin typeface="Cambria Math" panose="02040503050406030204" pitchFamily="18" charset="0"/>
                              <a:ea typeface="Cambria Math" panose="02040503050406030204" pitchFamily="18" charset="0"/>
                            </a:rPr>
                          </m:ctrlPr>
                        </m:sSupPr>
                        <m:e>
                          <m:r>
                            <a:rPr lang="en-GB" i="1" smtClean="0">
                              <a:latin typeface="Cambria Math" panose="02040503050406030204" pitchFamily="18" charset="0"/>
                              <a:ea typeface="Cambria Math" panose="02040503050406030204" pitchFamily="18" charset="0"/>
                            </a:rPr>
                            <m:t>𝛻</m:t>
                          </m:r>
                        </m:e>
                        <m:sup>
                          <m:r>
                            <a:rPr lang="en-GB" b="0" i="1" smtClean="0">
                              <a:latin typeface="Cambria Math" panose="02040503050406030204" pitchFamily="18" charset="0"/>
                              <a:ea typeface="Cambria Math" panose="02040503050406030204" pitchFamily="18" charset="0"/>
                            </a:rPr>
                            <m:t>2</m:t>
                          </m:r>
                        </m:sup>
                      </m:sSup>
                      <m:bar>
                        <m:barPr>
                          <m:ctrlPr>
                            <a:rPr lang="en-GB" i="1" smtClean="0">
                              <a:latin typeface="Cambria Math" panose="02040503050406030204" pitchFamily="18" charset="0"/>
                              <a:ea typeface="Cambria Math" panose="02040503050406030204" pitchFamily="18" charset="0"/>
                            </a:rPr>
                          </m:ctrlPr>
                        </m:barPr>
                        <m:e>
                          <m:r>
                            <a:rPr lang="en-GB" b="0" i="1" smtClean="0">
                              <a:latin typeface="Cambria Math" panose="02040503050406030204" pitchFamily="18" charset="0"/>
                              <a:ea typeface="Cambria Math" panose="02040503050406030204" pitchFamily="18" charset="0"/>
                            </a:rPr>
                            <m:t>𝑢</m:t>
                          </m:r>
                        </m:e>
                      </m:bar>
                    </m:oMath>
                  </m:oMathPara>
                </a14:m>
                <a:endParaRPr lang="en-GB" dirty="0"/>
              </a:p>
              <a:p>
                <a:r>
                  <a:rPr lang="en-GB" dirty="0"/>
                  <a:t>Using the constant pressure gradient assumption and our formula for </a:t>
                </a:r>
                <a14:m>
                  <m:oMath xmlns:m="http://schemas.openxmlformats.org/officeDocument/2006/math">
                    <m:sSup>
                      <m:sSupPr>
                        <m:ctrlPr>
                          <a:rPr lang="en-GB" i="1" smtClean="0">
                            <a:latin typeface="Cambria Math" panose="02040503050406030204" pitchFamily="18" charset="0"/>
                          </a:rPr>
                        </m:ctrlPr>
                      </m:sSupPr>
                      <m:e>
                        <m:r>
                          <a:rPr lang="en-GB" i="1" smtClean="0">
                            <a:latin typeface="Cambria Math" panose="02040503050406030204" pitchFamily="18" charset="0"/>
                            <a:ea typeface="Cambria Math" panose="02040503050406030204" pitchFamily="18" charset="0"/>
                          </a:rPr>
                          <m:t>𝛻</m:t>
                        </m:r>
                      </m:e>
                      <m:sup>
                        <m:r>
                          <a:rPr lang="en-GB" b="0" i="1" smtClean="0">
                            <a:latin typeface="Cambria Math" panose="02040503050406030204" pitchFamily="18" charset="0"/>
                          </a:rPr>
                          <m:t>2</m:t>
                        </m:r>
                      </m:sup>
                    </m:sSup>
                  </m:oMath>
                </a14:m>
                <a:r>
                  <a:rPr lang="en-GB" dirty="0"/>
                  <a:t> in cylindrical </a:t>
                </a:r>
                <a:r>
                  <a:rPr lang="en-GB" dirty="0" err="1"/>
                  <a:t>polars</a:t>
                </a:r>
                <a:r>
                  <a:rPr lang="en-GB" dirty="0"/>
                  <a:t>, the only non-trivially satisfied momentum equation is:</a:t>
                </a:r>
              </a:p>
              <a:p>
                <a:pPr marL="0" indent="0" algn="ctr">
                  <a:buNone/>
                </a:pPr>
                <a14:m>
                  <m:oMath xmlns:m="http://schemas.openxmlformats.org/officeDocument/2006/math">
                    <m:r>
                      <a:rPr lang="en-GB" b="0" i="1" smtClean="0">
                        <a:latin typeface="Cambria Math" panose="02040503050406030204" pitchFamily="18" charset="0"/>
                      </a:rPr>
                      <m:t>0=</m:t>
                    </m:r>
                    <m:r>
                      <a:rPr lang="en-GB" b="0" i="1" smtClean="0">
                        <a:latin typeface="Cambria Math" panose="02040503050406030204" pitchFamily="18" charset="0"/>
                      </a:rPr>
                      <m:t>𝐺</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𝜇</m:t>
                        </m:r>
                      </m:num>
                      <m:den>
                        <m:r>
                          <a:rPr lang="en-GB" b="0" i="1" smtClean="0">
                            <a:latin typeface="Cambria Math" panose="02040503050406030204" pitchFamily="18" charset="0"/>
                          </a:rPr>
                          <m:t>𝑟</m:t>
                        </m:r>
                      </m:den>
                    </m:f>
                    <m:f>
                      <m:fPr>
                        <m:ctrlPr>
                          <a:rPr lang="en-GB" b="0" i="1" smtClean="0">
                            <a:latin typeface="Cambria Math" panose="02040503050406030204" pitchFamily="18" charset="0"/>
                          </a:rPr>
                        </m:ctrlPr>
                      </m:fPr>
                      <m:num>
                        <m:r>
                          <a:rPr lang="en-GB" b="0" i="1" smtClean="0">
                            <a:latin typeface="Cambria Math" panose="02040503050406030204" pitchFamily="18" charset="0"/>
                          </a:rPr>
                          <m:t>𝜕</m:t>
                        </m:r>
                      </m:num>
                      <m:den>
                        <m:r>
                          <a:rPr lang="en-GB" b="0" i="1" smtClean="0">
                            <a:latin typeface="Cambria Math" panose="02040503050406030204" pitchFamily="18" charset="0"/>
                          </a:rPr>
                          <m:t>𝜕</m:t>
                        </m:r>
                        <m:r>
                          <a:rPr lang="en-GB" b="0" i="1" smtClean="0">
                            <a:latin typeface="Cambria Math" panose="02040503050406030204" pitchFamily="18" charset="0"/>
                          </a:rPr>
                          <m:t>𝑟</m:t>
                        </m:r>
                      </m:den>
                    </m:f>
                    <m:d>
                      <m:dPr>
                        <m:ctrlPr>
                          <a:rPr lang="en-GB" b="0" i="1" smtClean="0">
                            <a:latin typeface="Cambria Math" panose="02040503050406030204" pitchFamily="18" charset="0"/>
                          </a:rPr>
                        </m:ctrlPr>
                      </m:dPr>
                      <m:e>
                        <m:r>
                          <a:rPr lang="en-GB" b="0" i="1" smtClean="0">
                            <a:latin typeface="Cambria Math" panose="02040503050406030204" pitchFamily="18" charset="0"/>
                          </a:rPr>
                          <m:t>𝑟</m:t>
                        </m:r>
                        <m:f>
                          <m:fPr>
                            <m:ctrlPr>
                              <a:rPr lang="en-GB" b="0" i="1" smtClean="0">
                                <a:latin typeface="Cambria Math" panose="02040503050406030204" pitchFamily="18" charset="0"/>
                              </a:rPr>
                            </m:ctrlPr>
                          </m:fPr>
                          <m:num>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𝑢</m:t>
                                </m:r>
                              </m:e>
                              <m:sub>
                                <m:r>
                                  <a:rPr lang="en-GB" b="0" i="1" smtClean="0">
                                    <a:latin typeface="Cambria Math" panose="02040503050406030204" pitchFamily="18" charset="0"/>
                                  </a:rPr>
                                  <m:t>𝑧</m:t>
                                </m:r>
                              </m:sub>
                            </m:sSub>
                          </m:num>
                          <m:den>
                            <m:r>
                              <a:rPr lang="en-GB" b="0" i="1" smtClean="0">
                                <a:latin typeface="Cambria Math" panose="02040503050406030204" pitchFamily="18" charset="0"/>
                              </a:rPr>
                              <m:t>𝜕</m:t>
                            </m:r>
                            <m:r>
                              <a:rPr lang="en-GB" b="0" i="1" smtClean="0">
                                <a:latin typeface="Cambria Math" panose="02040503050406030204" pitchFamily="18" charset="0"/>
                              </a:rPr>
                              <m:t>𝑟</m:t>
                            </m:r>
                          </m:den>
                        </m:f>
                      </m:e>
                    </m:d>
                  </m:oMath>
                </a14:m>
                <a:r>
                  <a:rPr lang="en-GB" dirty="0"/>
                  <a:t>.</a:t>
                </a:r>
              </a:p>
              <a:p>
                <a:r>
                  <a:rPr lang="en-GB" dirty="0"/>
                  <a:t>This has the general solution</a:t>
                </a:r>
              </a:p>
              <a:p>
                <a:pPr marL="0" indent="0" algn="ctr">
                  <a:buNone/>
                </a:pP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𝑢</m:t>
                        </m:r>
                      </m:e>
                      <m:sub>
                        <m:r>
                          <a:rPr lang="en-GB" b="0" i="1" smtClean="0">
                            <a:latin typeface="Cambria Math" panose="02040503050406030204" pitchFamily="18" charset="0"/>
                          </a:rPr>
                          <m:t>𝑧</m:t>
                        </m:r>
                      </m:sub>
                    </m:sSub>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𝐺</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𝑟</m:t>
                            </m:r>
                          </m:e>
                          <m:sup>
                            <m:r>
                              <a:rPr lang="en-GB" b="0" i="1" smtClean="0">
                                <a:latin typeface="Cambria Math" panose="02040503050406030204" pitchFamily="18" charset="0"/>
                              </a:rPr>
                              <m:t>2</m:t>
                            </m:r>
                          </m:sup>
                        </m:sSup>
                      </m:num>
                      <m:den>
                        <m:r>
                          <a:rPr lang="en-GB" b="0" i="1" smtClean="0">
                            <a:latin typeface="Cambria Math" panose="02040503050406030204" pitchFamily="18" charset="0"/>
                          </a:rPr>
                          <m:t>4</m:t>
                        </m:r>
                        <m:r>
                          <a:rPr lang="en-GB" b="0" i="1" smtClean="0">
                            <a:latin typeface="Cambria Math" panose="02040503050406030204" pitchFamily="18" charset="0"/>
                            <a:ea typeface="Cambria Math" panose="02040503050406030204" pitchFamily="18" charset="0"/>
                          </a:rPr>
                          <m:t>𝜇</m:t>
                        </m:r>
                      </m:den>
                    </m:f>
                    <m:r>
                      <a:rPr lang="en-GB" b="0" i="1" smtClean="0">
                        <a:latin typeface="Cambria Math" panose="02040503050406030204" pitchFamily="18" charset="0"/>
                      </a:rPr>
                      <m:t>+</m:t>
                    </m:r>
                    <m:r>
                      <a:rPr lang="en-GB" b="0" i="1" smtClean="0">
                        <a:latin typeface="Cambria Math" panose="02040503050406030204" pitchFamily="18" charset="0"/>
                      </a:rPr>
                      <m:t>𝐾𝑙𝑛</m:t>
                    </m:r>
                    <m:d>
                      <m:dPr>
                        <m:ctrlPr>
                          <a:rPr lang="en-GB" b="0" i="1" smtClean="0">
                            <a:latin typeface="Cambria Math" panose="02040503050406030204" pitchFamily="18" charset="0"/>
                          </a:rPr>
                        </m:ctrlPr>
                      </m:dPr>
                      <m:e>
                        <m:r>
                          <a:rPr lang="en-GB" b="0" i="1" smtClean="0">
                            <a:latin typeface="Cambria Math" panose="02040503050406030204" pitchFamily="18" charset="0"/>
                          </a:rPr>
                          <m:t>𝑟</m:t>
                        </m:r>
                      </m:e>
                    </m:d>
                    <m:r>
                      <a:rPr lang="en-GB" b="0" i="1" smtClean="0">
                        <a:latin typeface="Cambria Math" panose="02040503050406030204" pitchFamily="18" charset="0"/>
                      </a:rPr>
                      <m:t>+</m:t>
                    </m:r>
                    <m:r>
                      <a:rPr lang="en-GB" b="0" i="1" smtClean="0">
                        <a:latin typeface="Cambria Math" panose="02040503050406030204" pitchFamily="18" charset="0"/>
                      </a:rPr>
                      <m:t>𝐿</m:t>
                    </m:r>
                  </m:oMath>
                </a14:m>
                <a:r>
                  <a:rPr lang="en-GB" dirty="0"/>
                  <a:t>,</a:t>
                </a:r>
              </a:p>
              <a:p>
                <a:r>
                  <a:rPr lang="en-GB" dirty="0"/>
                  <a:t>where </a:t>
                </a:r>
                <a14:m>
                  <m:oMath xmlns:m="http://schemas.openxmlformats.org/officeDocument/2006/math">
                    <m:r>
                      <a:rPr lang="en-GB" b="0" i="1" smtClean="0">
                        <a:latin typeface="Cambria Math" panose="02040503050406030204" pitchFamily="18" charset="0"/>
                      </a:rPr>
                      <m:t>𝐾</m:t>
                    </m:r>
                  </m:oMath>
                </a14:m>
                <a:r>
                  <a:rPr lang="en-GB" dirty="0"/>
                  <a:t> and </a:t>
                </a:r>
                <a14:m>
                  <m:oMath xmlns:m="http://schemas.openxmlformats.org/officeDocument/2006/math">
                    <m:r>
                      <a:rPr lang="en-GB" b="0" i="1" smtClean="0">
                        <a:latin typeface="Cambria Math" panose="02040503050406030204" pitchFamily="18" charset="0"/>
                      </a:rPr>
                      <m:t>𝐿</m:t>
                    </m:r>
                  </m:oMath>
                </a14:m>
                <a:r>
                  <a:rPr lang="en-GB" dirty="0"/>
                  <a:t> are constants. The former must be zero if a solution that is singular on axis </a:t>
                </a:r>
                <a14:m>
                  <m:oMath xmlns:m="http://schemas.openxmlformats.org/officeDocument/2006/math">
                    <m:r>
                      <a:rPr lang="en-GB" b="0" i="1" smtClean="0">
                        <a:latin typeface="Cambria Math" panose="02040503050406030204" pitchFamily="18" charset="0"/>
                      </a:rPr>
                      <m:t>𝑟</m:t>
                    </m:r>
                    <m:r>
                      <a:rPr lang="en-GB" b="0" i="1" smtClean="0">
                        <a:latin typeface="Cambria Math" panose="02040503050406030204" pitchFamily="18" charset="0"/>
                      </a:rPr>
                      <m:t>=0 </m:t>
                    </m:r>
                  </m:oMath>
                </a14:m>
                <a:r>
                  <a:rPr lang="en-GB" dirty="0"/>
                  <a:t>is to be avoided.</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928" t="-2801" r="-754"/>
                </a:stretch>
              </a:blipFill>
            </p:spPr>
            <p:txBody>
              <a:bodyPr/>
              <a:lstStyle/>
              <a:p>
                <a:r>
                  <a:rPr lang="en-GB">
                    <a:noFill/>
                  </a:rPr>
                  <a:t> </a:t>
                </a:r>
              </a:p>
            </p:txBody>
          </p:sp>
        </mc:Fallback>
      </mc:AlternateContent>
    </p:spTree>
    <p:extLst>
      <p:ext uri="{BB962C8B-B14F-4D97-AF65-F5344CB8AC3E}">
        <p14:creationId xmlns:p14="http://schemas.microsoft.com/office/powerpoint/2010/main" val="1623479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Poiseuille</a:t>
            </a:r>
            <a:r>
              <a:rPr lang="en-GB" dirty="0"/>
              <a:t> Flow - 5</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GB" dirty="0"/>
                  <a:t>The no-slip condition at </a:t>
                </a:r>
                <a14:m>
                  <m:oMath xmlns:m="http://schemas.openxmlformats.org/officeDocument/2006/math">
                    <m:r>
                      <a:rPr lang="en-GB" b="0" i="1" smtClean="0">
                        <a:latin typeface="Cambria Math" panose="02040503050406030204" pitchFamily="18" charset="0"/>
                      </a:rPr>
                      <m:t>𝑟</m:t>
                    </m:r>
                    <m:r>
                      <a:rPr lang="en-GB" b="0" i="1" smtClean="0">
                        <a:latin typeface="Cambria Math" panose="02040503050406030204" pitchFamily="18" charset="0"/>
                      </a:rPr>
                      <m:t>=</m:t>
                    </m:r>
                    <m:r>
                      <a:rPr lang="en-GB" b="0" i="1" smtClean="0">
                        <a:latin typeface="Cambria Math" panose="02040503050406030204" pitchFamily="18" charset="0"/>
                      </a:rPr>
                      <m:t>𝑎</m:t>
                    </m:r>
                  </m:oMath>
                </a14:m>
                <a:r>
                  <a:rPr lang="en-GB" dirty="0"/>
                  <a:t> enables the determination of the other constant:</a:t>
                </a:r>
              </a:p>
              <a:p>
                <a:pPr marL="0" indent="0" algn="ctr">
                  <a:buNone/>
                </a:pPr>
                <a14:m>
                  <m:oMath xmlns:m="http://schemas.openxmlformats.org/officeDocument/2006/math">
                    <m:r>
                      <a:rPr lang="en-GB" b="0" i="1" smtClean="0">
                        <a:latin typeface="Cambria Math" panose="02040503050406030204" pitchFamily="18" charset="0"/>
                      </a:rPr>
                      <m:t>𝐿</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𝐺</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𝑎</m:t>
                            </m:r>
                          </m:e>
                          <m:sup>
                            <m:r>
                              <a:rPr lang="en-GB" b="0" i="1" smtClean="0">
                                <a:latin typeface="Cambria Math" panose="02040503050406030204" pitchFamily="18" charset="0"/>
                              </a:rPr>
                              <m:t>2</m:t>
                            </m:r>
                          </m:sup>
                        </m:sSup>
                      </m:num>
                      <m:den>
                        <m:r>
                          <a:rPr lang="en-GB" b="0" i="1" smtClean="0">
                            <a:latin typeface="Cambria Math" panose="02040503050406030204" pitchFamily="18" charset="0"/>
                          </a:rPr>
                          <m:t>4</m:t>
                        </m:r>
                        <m:r>
                          <a:rPr lang="en-GB" b="0" i="1" smtClean="0">
                            <a:latin typeface="Cambria Math" panose="02040503050406030204" pitchFamily="18" charset="0"/>
                            <a:ea typeface="Cambria Math" panose="02040503050406030204" pitchFamily="18" charset="0"/>
                          </a:rPr>
                          <m:t>𝜇</m:t>
                        </m:r>
                      </m:den>
                    </m:f>
                  </m:oMath>
                </a14:m>
                <a:r>
                  <a:rPr lang="en-GB" dirty="0"/>
                  <a:t>.</a:t>
                </a:r>
              </a:p>
              <a:p>
                <a:r>
                  <a:rPr lang="en-GB" dirty="0"/>
                  <a:t>Hence</a:t>
                </a:r>
              </a:p>
              <a:p>
                <a:pPr marL="0" indent="0">
                  <a:buNone/>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𝑢</m:t>
                          </m:r>
                        </m:e>
                        <m:sub>
                          <m:r>
                            <a:rPr lang="en-GB" i="1">
                              <a:latin typeface="Cambria Math" panose="02040503050406030204" pitchFamily="18" charset="0"/>
                            </a:rPr>
                            <m:t>𝑧</m:t>
                          </m:r>
                        </m:sub>
                      </m:sSub>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𝐺</m:t>
                          </m:r>
                          <m:sSup>
                            <m:sSupPr>
                              <m:ctrlPr>
                                <a:rPr lang="en-GB" i="1">
                                  <a:latin typeface="Cambria Math" panose="02040503050406030204" pitchFamily="18" charset="0"/>
                                </a:rPr>
                              </m:ctrlPr>
                            </m:sSupPr>
                            <m:e>
                              <m:r>
                                <a:rPr lang="en-GB" i="1">
                                  <a:latin typeface="Cambria Math" panose="02040503050406030204" pitchFamily="18" charset="0"/>
                                </a:rPr>
                                <m:t>𝑟</m:t>
                              </m:r>
                            </m:e>
                            <m:sup>
                              <m:r>
                                <a:rPr lang="en-GB" i="1">
                                  <a:latin typeface="Cambria Math" panose="02040503050406030204" pitchFamily="18" charset="0"/>
                                </a:rPr>
                                <m:t>2</m:t>
                              </m:r>
                            </m:sup>
                          </m:sSup>
                        </m:num>
                        <m:den>
                          <m:r>
                            <a:rPr lang="en-GB" i="1">
                              <a:latin typeface="Cambria Math" panose="02040503050406030204" pitchFamily="18" charset="0"/>
                            </a:rPr>
                            <m:t>4</m:t>
                          </m:r>
                          <m:r>
                            <a:rPr lang="en-GB" i="1">
                              <a:latin typeface="Cambria Math" panose="02040503050406030204" pitchFamily="18" charset="0"/>
                              <a:ea typeface="Cambria Math" panose="02040503050406030204" pitchFamily="18" charset="0"/>
                            </a:rPr>
                            <m:t>𝜇</m:t>
                          </m:r>
                        </m:den>
                      </m:f>
                      <m:r>
                        <a:rPr lang="en-GB" i="1">
                          <a:latin typeface="Cambria Math" panose="02040503050406030204" pitchFamily="18" charset="0"/>
                        </a:rPr>
                        <m:t>+</m:t>
                      </m:r>
                      <m:r>
                        <a:rPr lang="en-GB" i="1">
                          <a:latin typeface="Cambria Math" panose="02040503050406030204" pitchFamily="18" charset="0"/>
                        </a:rPr>
                        <m:t>𝐾𝑙𝑛</m:t>
                      </m:r>
                      <m:d>
                        <m:dPr>
                          <m:ctrlPr>
                            <a:rPr lang="en-GB" i="1">
                              <a:latin typeface="Cambria Math" panose="02040503050406030204" pitchFamily="18" charset="0"/>
                            </a:rPr>
                          </m:ctrlPr>
                        </m:dPr>
                        <m:e>
                          <m:r>
                            <a:rPr lang="en-GB" i="1">
                              <a:latin typeface="Cambria Math" panose="02040503050406030204" pitchFamily="18" charset="0"/>
                            </a:rPr>
                            <m:t>𝑟</m:t>
                          </m:r>
                        </m:e>
                      </m:d>
                      <m:r>
                        <a:rPr lang="en-GB" i="1">
                          <a:latin typeface="Cambria Math" panose="02040503050406030204" pitchFamily="18" charset="0"/>
                        </a:rPr>
                        <m:t>+</m:t>
                      </m:r>
                      <m:r>
                        <a:rPr lang="en-GB" i="1">
                          <a:latin typeface="Cambria Math" panose="02040503050406030204" pitchFamily="18" charset="0"/>
                        </a:rPr>
                        <m:t>𝐿</m:t>
                      </m:r>
                    </m:oMath>
                  </m:oMathPara>
                </a14:m>
                <a:endParaRPr lang="en-GB" dirty="0"/>
              </a:p>
              <a:p>
                <a:r>
                  <a:rPr lang="en-GB" dirty="0"/>
                  <a:t>and the solution is:</a:t>
                </a:r>
              </a:p>
              <a:p>
                <a:pPr marL="0" indent="0" algn="ctr">
                  <a:buNone/>
                </a:pP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𝑢</m:t>
                        </m:r>
                      </m:e>
                      <m:sub>
                        <m:r>
                          <a:rPr lang="en-GB" i="1">
                            <a:latin typeface="Cambria Math" panose="02040503050406030204" pitchFamily="18" charset="0"/>
                          </a:rPr>
                          <m:t>𝑧</m:t>
                        </m:r>
                      </m:sub>
                    </m:sSub>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𝐺</m:t>
                        </m:r>
                      </m:num>
                      <m:den>
                        <m:r>
                          <a:rPr lang="en-GB" i="1">
                            <a:latin typeface="Cambria Math" panose="02040503050406030204" pitchFamily="18" charset="0"/>
                          </a:rPr>
                          <m:t>4</m:t>
                        </m:r>
                        <m:r>
                          <a:rPr lang="en-GB" i="1">
                            <a:latin typeface="Cambria Math" panose="02040503050406030204" pitchFamily="18" charset="0"/>
                            <a:ea typeface="Cambria Math" panose="02040503050406030204" pitchFamily="18" charset="0"/>
                          </a:rPr>
                          <m:t>𝜇</m:t>
                        </m:r>
                      </m:den>
                    </m:f>
                    <m:d>
                      <m:dPr>
                        <m:ctrlPr>
                          <a:rPr lang="en-GB" i="1" smtClean="0">
                            <a:latin typeface="Cambria Math" panose="02040503050406030204" pitchFamily="18" charset="0"/>
                            <a:ea typeface="Cambria Math" panose="02040503050406030204" pitchFamily="18" charset="0"/>
                          </a:rPr>
                        </m:ctrlPr>
                      </m:dPr>
                      <m:e>
                        <m:sSup>
                          <m:sSupPr>
                            <m:ctrlPr>
                              <a:rPr lang="en-GB"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𝑎</m:t>
                            </m:r>
                          </m:e>
                          <m:sup>
                            <m:r>
                              <a:rPr lang="en-GB" b="0" i="1" smtClean="0">
                                <a:latin typeface="Cambria Math" panose="02040503050406030204" pitchFamily="18" charset="0"/>
                                <a:ea typeface="Cambria Math" panose="02040503050406030204" pitchFamily="18" charset="0"/>
                              </a:rPr>
                              <m:t>2</m:t>
                            </m:r>
                          </m:sup>
                        </m:sSup>
                        <m:r>
                          <a:rPr lang="en-GB" b="0" i="1" smtClean="0">
                            <a:latin typeface="Cambria Math" panose="02040503050406030204" pitchFamily="18" charset="0"/>
                            <a:ea typeface="Cambria Math" panose="02040503050406030204" pitchFamily="18" charset="0"/>
                          </a:rPr>
                          <m:t>−</m:t>
                        </m:r>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𝑟</m:t>
                            </m:r>
                          </m:e>
                          <m:sup>
                            <m:r>
                              <a:rPr lang="en-GB" b="0" i="1" smtClean="0">
                                <a:latin typeface="Cambria Math" panose="02040503050406030204" pitchFamily="18" charset="0"/>
                                <a:ea typeface="Cambria Math" panose="02040503050406030204" pitchFamily="18" charset="0"/>
                              </a:rPr>
                              <m:t>2</m:t>
                            </m:r>
                          </m:sup>
                        </m:sSup>
                      </m:e>
                    </m:d>
                  </m:oMath>
                </a14:m>
                <a:r>
                  <a:rPr lang="en-GB" dirty="0"/>
                  <a:t>.</a:t>
                </a:r>
              </a:p>
              <a:p>
                <a:endParaRPr lang="en-GB" dirty="0"/>
              </a:p>
              <a:p>
                <a:pPr marL="0" indent="0">
                  <a:buNone/>
                </a:pP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3" t="-2241" r="-1565"/>
                </a:stretch>
              </a:blipFill>
            </p:spPr>
            <p:txBody>
              <a:bodyPr/>
              <a:lstStyle/>
              <a:p>
                <a:r>
                  <a:rPr lang="en-GB">
                    <a:noFill/>
                  </a:rPr>
                  <a:t> </a:t>
                </a:r>
              </a:p>
            </p:txBody>
          </p:sp>
        </mc:Fallback>
      </mc:AlternateContent>
    </p:spTree>
    <p:extLst>
      <p:ext uri="{BB962C8B-B14F-4D97-AF65-F5344CB8AC3E}">
        <p14:creationId xmlns:p14="http://schemas.microsoft.com/office/powerpoint/2010/main" val="22766717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Poiseuille</a:t>
            </a:r>
            <a:r>
              <a:rPr lang="en-GB" dirty="0"/>
              <a:t> Flow -6</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GB" dirty="0"/>
                  <a:t>The flux through any cross-section is:</a:t>
                </a:r>
              </a:p>
              <a:p>
                <a:pPr marL="0" indent="0" algn="ctr">
                  <a:buNone/>
                </a:pPr>
                <a14:m>
                  <m:oMath xmlns:m="http://schemas.openxmlformats.org/officeDocument/2006/math">
                    <m:r>
                      <a:rPr lang="en-GB" b="0" i="1" smtClean="0">
                        <a:latin typeface="Cambria Math" panose="02040503050406030204" pitchFamily="18" charset="0"/>
                      </a:rPr>
                      <m:t>𝑄</m:t>
                    </m:r>
                    <m:r>
                      <a:rPr lang="en-GB" b="0" i="1" smtClean="0">
                        <a:latin typeface="Cambria Math" panose="02040503050406030204" pitchFamily="18" charset="0"/>
                      </a:rPr>
                      <m:t>=</m:t>
                    </m:r>
                    <m:nary>
                      <m:naryPr>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0</m:t>
                        </m:r>
                      </m:sub>
                      <m:sup>
                        <m:r>
                          <a:rPr lang="en-GB" b="0" i="1" smtClean="0">
                            <a:latin typeface="Cambria Math" panose="02040503050406030204" pitchFamily="18" charset="0"/>
                          </a:rPr>
                          <m:t>𝑎</m:t>
                        </m:r>
                      </m:sup>
                      <m:e>
                        <m:sSub>
                          <m:sSubPr>
                            <m:ctrlPr>
                              <a:rPr lang="en-GB" b="0" i="1" smtClean="0">
                                <a:latin typeface="Cambria Math" panose="02040503050406030204" pitchFamily="18" charset="0"/>
                              </a:rPr>
                            </m:ctrlPr>
                          </m:sSubPr>
                          <m:e>
                            <m:r>
                              <a:rPr lang="en-GB" b="0" i="1" smtClean="0">
                                <a:latin typeface="Cambria Math" panose="02040503050406030204" pitchFamily="18" charset="0"/>
                              </a:rPr>
                              <m:t>𝑢</m:t>
                            </m:r>
                          </m:e>
                          <m:sub>
                            <m:r>
                              <a:rPr lang="en-GB" b="0" i="1" smtClean="0">
                                <a:latin typeface="Cambria Math" panose="02040503050406030204" pitchFamily="18" charset="0"/>
                              </a:rPr>
                              <m:t>𝑧</m:t>
                            </m:r>
                          </m:sub>
                        </m:sSub>
                        <m:r>
                          <a:rPr lang="en-GB" b="0" i="1" smtClean="0">
                            <a:latin typeface="Cambria Math" panose="02040503050406030204" pitchFamily="18" charset="0"/>
                          </a:rPr>
                          <m:t>2</m:t>
                        </m:r>
                        <m:r>
                          <a:rPr lang="en-GB" b="0" i="1" smtClean="0">
                            <a:latin typeface="Cambria Math" panose="02040503050406030204" pitchFamily="18" charset="0"/>
                            <a:ea typeface="Cambria Math" panose="02040503050406030204" pitchFamily="18" charset="0"/>
                          </a:rPr>
                          <m:t>𝜋</m:t>
                        </m:r>
                        <m:r>
                          <a:rPr lang="en-GB" b="0" i="1" smtClean="0">
                            <a:latin typeface="Cambria Math" panose="02040503050406030204" pitchFamily="18" charset="0"/>
                            <a:ea typeface="Cambria Math" panose="02040503050406030204" pitchFamily="18" charset="0"/>
                          </a:rPr>
                          <m:t>𝑟</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𝑑𝑟</m:t>
                        </m:r>
                        <m:r>
                          <a:rPr lang="en-GB" b="0" i="1" smtClean="0">
                            <a:latin typeface="Cambria Math" panose="02040503050406030204" pitchFamily="18" charset="0"/>
                            <a:ea typeface="Cambria Math" panose="02040503050406030204" pitchFamily="18" charset="0"/>
                          </a:rPr>
                          <m:t>=</m:t>
                        </m:r>
                        <m:f>
                          <m:fPr>
                            <m:ctrlPr>
                              <a:rPr lang="en-GB" b="0"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𝜋</m:t>
                            </m:r>
                            <m:r>
                              <a:rPr lang="en-GB" b="0" i="1" smtClean="0">
                                <a:latin typeface="Cambria Math" panose="02040503050406030204" pitchFamily="18" charset="0"/>
                                <a:ea typeface="Cambria Math" panose="02040503050406030204" pitchFamily="18" charset="0"/>
                              </a:rPr>
                              <m:t>𝐺</m:t>
                            </m:r>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𝑎</m:t>
                                </m:r>
                              </m:e>
                              <m:sup>
                                <m:r>
                                  <a:rPr lang="en-GB" b="0" i="1" smtClean="0">
                                    <a:latin typeface="Cambria Math" panose="02040503050406030204" pitchFamily="18" charset="0"/>
                                    <a:ea typeface="Cambria Math" panose="02040503050406030204" pitchFamily="18" charset="0"/>
                                  </a:rPr>
                                  <m:t>4</m:t>
                                </m:r>
                              </m:sup>
                            </m:sSup>
                          </m:num>
                          <m:den>
                            <m:r>
                              <a:rPr lang="en-GB" b="0" i="1" smtClean="0">
                                <a:latin typeface="Cambria Math" panose="02040503050406030204" pitchFamily="18" charset="0"/>
                                <a:ea typeface="Cambria Math" panose="02040503050406030204" pitchFamily="18" charset="0"/>
                              </a:rPr>
                              <m:t>8</m:t>
                            </m:r>
                            <m:r>
                              <a:rPr lang="en-GB" b="0" i="1" smtClean="0">
                                <a:latin typeface="Cambria Math" panose="02040503050406030204" pitchFamily="18" charset="0"/>
                                <a:ea typeface="Cambria Math" panose="02040503050406030204" pitchFamily="18" charset="0"/>
                              </a:rPr>
                              <m:t>𝜇</m:t>
                            </m:r>
                          </m:den>
                        </m:f>
                      </m:e>
                    </m:nary>
                  </m:oMath>
                </a14:m>
                <a:r>
                  <a:rPr lang="en-GB" dirty="0"/>
                  <a:t>.</a:t>
                </a:r>
              </a:p>
              <a:p>
                <a:r>
                  <a:rPr lang="en-GB" dirty="0"/>
                  <a:t>The tangential stress at the wall of the tube is:</a:t>
                </a:r>
              </a:p>
              <a:p>
                <a:pPr marL="0" indent="0" algn="ctr">
                  <a:buNone/>
                </a:pPr>
                <a14:m>
                  <m:oMath xmlns:m="http://schemas.openxmlformats.org/officeDocument/2006/math">
                    <m:r>
                      <a:rPr lang="en-GB" i="1" smtClean="0">
                        <a:latin typeface="Cambria Math" panose="02040503050406030204" pitchFamily="18" charset="0"/>
                        <a:ea typeface="Cambria Math" panose="02040503050406030204" pitchFamily="18" charset="0"/>
                      </a:rPr>
                      <m:t>𝜇</m:t>
                    </m:r>
                    <m:sSub>
                      <m:sSubPr>
                        <m:ctrlPr>
                          <a:rPr lang="en-GB" i="1" smtClean="0">
                            <a:latin typeface="Cambria Math" panose="02040503050406030204" pitchFamily="18" charset="0"/>
                            <a:ea typeface="Cambria Math" panose="02040503050406030204" pitchFamily="18" charset="0"/>
                          </a:rPr>
                        </m:ctrlPr>
                      </m:sSubPr>
                      <m:e>
                        <m:d>
                          <m:dPr>
                            <m:begChr m:val=""/>
                            <m:endChr m:val="|"/>
                            <m:ctrlPr>
                              <a:rPr lang="en-GB" i="1" smtClean="0">
                                <a:latin typeface="Cambria Math" panose="02040503050406030204" pitchFamily="18" charset="0"/>
                                <a:ea typeface="Cambria Math" panose="02040503050406030204" pitchFamily="18" charset="0"/>
                              </a:rPr>
                            </m:ctrlPr>
                          </m:dPr>
                          <m:e>
                            <m:f>
                              <m:fPr>
                                <m:ctrlPr>
                                  <a:rPr lang="en-GB" i="1" smtClean="0">
                                    <a:latin typeface="Cambria Math" panose="02040503050406030204" pitchFamily="18" charset="0"/>
                                    <a:ea typeface="Cambria Math" panose="02040503050406030204" pitchFamily="18" charset="0"/>
                                  </a:rPr>
                                </m:ctrlPr>
                              </m:fPr>
                              <m:num>
                                <m:r>
                                  <a:rPr lang="en-GB" i="1" smtClean="0">
                                    <a:latin typeface="Cambria Math" panose="02040503050406030204" pitchFamily="18" charset="0"/>
                                    <a:ea typeface="Cambria Math" panose="02040503050406030204" pitchFamily="18" charset="0"/>
                                  </a:rPr>
                                  <m:t>𝑑</m:t>
                                </m:r>
                                <m:sSub>
                                  <m:sSubPr>
                                    <m:ctrlPr>
                                      <a:rPr lang="en-GB"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𝑢</m:t>
                                    </m:r>
                                  </m:e>
                                  <m:sub>
                                    <m:r>
                                      <a:rPr lang="en-GB" b="0" i="1" smtClean="0">
                                        <a:latin typeface="Cambria Math" panose="02040503050406030204" pitchFamily="18" charset="0"/>
                                        <a:ea typeface="Cambria Math" panose="02040503050406030204" pitchFamily="18" charset="0"/>
                                      </a:rPr>
                                      <m:t>𝑧</m:t>
                                    </m:r>
                                  </m:sub>
                                </m:sSub>
                              </m:num>
                              <m:den>
                                <m:r>
                                  <a:rPr lang="en-GB" i="1" smtClean="0">
                                    <a:latin typeface="Cambria Math" panose="02040503050406030204" pitchFamily="18" charset="0"/>
                                    <a:ea typeface="Cambria Math" panose="02040503050406030204" pitchFamily="18" charset="0"/>
                                  </a:rPr>
                                  <m:t>𝑑</m:t>
                                </m:r>
                                <m:r>
                                  <a:rPr lang="en-GB" b="0" i="1" smtClean="0">
                                    <a:latin typeface="Cambria Math" panose="02040503050406030204" pitchFamily="18" charset="0"/>
                                    <a:ea typeface="Cambria Math" panose="02040503050406030204" pitchFamily="18" charset="0"/>
                                  </a:rPr>
                                  <m:t>𝑟</m:t>
                                </m:r>
                              </m:den>
                            </m:f>
                          </m:e>
                        </m:d>
                      </m:e>
                      <m:sub>
                        <m:r>
                          <a:rPr lang="en-GB" b="0" i="1" smtClean="0">
                            <a:latin typeface="Cambria Math" panose="02040503050406030204" pitchFamily="18" charset="0"/>
                            <a:ea typeface="Cambria Math" panose="02040503050406030204" pitchFamily="18" charset="0"/>
                          </a:rPr>
                          <m:t>𝑟</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𝑎</m:t>
                        </m:r>
                      </m:sub>
                    </m:sSub>
                    <m:r>
                      <a:rPr lang="en-GB" b="0" i="1" smtClean="0">
                        <a:latin typeface="Cambria Math" panose="02040503050406030204" pitchFamily="18" charset="0"/>
                        <a:ea typeface="Cambria Math" panose="02040503050406030204" pitchFamily="18" charset="0"/>
                      </a:rPr>
                      <m:t>=−</m:t>
                    </m:r>
                    <m:f>
                      <m:fPr>
                        <m:ctrlPr>
                          <a:rPr lang="en-GB" b="0"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1</m:t>
                        </m:r>
                      </m:num>
                      <m:den>
                        <m:r>
                          <a:rPr lang="en-GB" b="0" i="1" smtClean="0">
                            <a:latin typeface="Cambria Math" panose="02040503050406030204" pitchFamily="18" charset="0"/>
                            <a:ea typeface="Cambria Math" panose="02040503050406030204" pitchFamily="18" charset="0"/>
                          </a:rPr>
                          <m:t>2</m:t>
                        </m:r>
                      </m:den>
                    </m:f>
                    <m:r>
                      <a:rPr lang="en-GB" b="0" i="1" smtClean="0">
                        <a:latin typeface="Cambria Math" panose="02040503050406030204" pitchFamily="18" charset="0"/>
                        <a:ea typeface="Cambria Math" panose="02040503050406030204" pitchFamily="18" charset="0"/>
                      </a:rPr>
                      <m:t>𝐺𝑎</m:t>
                    </m:r>
                  </m:oMath>
                </a14:m>
                <a:r>
                  <a:rPr lang="en-GB" dirty="0"/>
                  <a:t>.</a:t>
                </a:r>
              </a:p>
              <a:p>
                <a:r>
                  <a:rPr lang="en-GB" dirty="0"/>
                  <a:t>The rate of dissipation per unit volume is given by:</a:t>
                </a:r>
              </a:p>
              <a:p>
                <a:pPr marL="0" indent="0" algn="ctr">
                  <a:buNone/>
                </a:pPr>
                <a14:m>
                  <m:oMath xmlns:m="http://schemas.openxmlformats.org/officeDocument/2006/math">
                    <m:r>
                      <a:rPr lang="el-GR" i="1" smtClean="0">
                        <a:latin typeface="Cambria Math" panose="02040503050406030204" pitchFamily="18" charset="0"/>
                        <a:ea typeface="Cambria Math" panose="02040503050406030204" pitchFamily="18" charset="0"/>
                      </a:rPr>
                      <m:t>𝜌</m:t>
                    </m:r>
                    <m:r>
                      <m:rPr>
                        <m:sty m:val="p"/>
                      </m:rPr>
                      <a:rPr lang="el-GR" i="1" smtClean="0">
                        <a:latin typeface="Cambria Math" panose="02040503050406030204" pitchFamily="18" charset="0"/>
                        <a:ea typeface="Cambria Math" panose="02040503050406030204" pitchFamily="18" charset="0"/>
                      </a:rPr>
                      <m:t>Φ</m:t>
                    </m:r>
                    <m:r>
                      <a:rPr lang="en-GB" b="0" i="1" smtClean="0">
                        <a:latin typeface="Cambria Math" panose="02040503050406030204" pitchFamily="18" charset="0"/>
                        <a:ea typeface="Cambria Math" panose="02040503050406030204" pitchFamily="18" charset="0"/>
                      </a:rPr>
                      <m:t>=</m:t>
                    </m:r>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𝜎</m:t>
                        </m:r>
                      </m:e>
                      <m:sub>
                        <m:r>
                          <a:rPr lang="en-GB" b="0" i="1" smtClean="0">
                            <a:latin typeface="Cambria Math" panose="02040503050406030204" pitchFamily="18" charset="0"/>
                            <a:ea typeface="Cambria Math" panose="02040503050406030204" pitchFamily="18" charset="0"/>
                          </a:rPr>
                          <m:t>𝑖𝑗</m:t>
                        </m:r>
                      </m:sub>
                    </m:sSub>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𝑒</m:t>
                        </m:r>
                      </m:e>
                      <m:sub>
                        <m:r>
                          <a:rPr lang="en-GB" b="0" i="1" smtClean="0">
                            <a:latin typeface="Cambria Math" panose="02040503050406030204" pitchFamily="18" charset="0"/>
                            <a:ea typeface="Cambria Math" panose="02040503050406030204" pitchFamily="18" charset="0"/>
                          </a:rPr>
                          <m:t>𝑖𝑗</m:t>
                        </m:r>
                      </m:sub>
                    </m:sSub>
                    <m:r>
                      <a:rPr lang="en-GB" b="0" i="1" smtClean="0">
                        <a:latin typeface="Cambria Math" panose="02040503050406030204" pitchFamily="18" charset="0"/>
                        <a:ea typeface="Cambria Math" panose="02040503050406030204" pitchFamily="18" charset="0"/>
                      </a:rPr>
                      <m:t>=2</m:t>
                    </m:r>
                    <m:r>
                      <a:rPr lang="en-GB" b="0" i="1" smtClean="0">
                        <a:latin typeface="Cambria Math" panose="02040503050406030204" pitchFamily="18" charset="0"/>
                        <a:ea typeface="Cambria Math" panose="02040503050406030204" pitchFamily="18" charset="0"/>
                      </a:rPr>
                      <m:t>𝜇</m:t>
                    </m:r>
                    <m:d>
                      <m:dPr>
                        <m:ctrlPr>
                          <a:rPr lang="en-GB" i="1">
                            <a:latin typeface="Cambria Math" panose="02040503050406030204" pitchFamily="18" charset="0"/>
                            <a:ea typeface="Cambria Math" panose="02040503050406030204" pitchFamily="18" charset="0"/>
                          </a:rPr>
                        </m:ctrlPr>
                      </m:dPr>
                      <m:e>
                        <m:sSubSup>
                          <m:sSubSupPr>
                            <m:ctrlPr>
                              <a:rPr lang="en-GB" i="1">
                                <a:latin typeface="Cambria Math" panose="02040503050406030204" pitchFamily="18" charset="0"/>
                                <a:ea typeface="Cambria Math" panose="02040503050406030204" pitchFamily="18" charset="0"/>
                              </a:rPr>
                            </m:ctrlPr>
                          </m:sSubSupPr>
                          <m:e>
                            <m:r>
                              <a:rPr lang="en-GB" i="1">
                                <a:latin typeface="Cambria Math" panose="02040503050406030204" pitchFamily="18" charset="0"/>
                                <a:ea typeface="Cambria Math" panose="02040503050406030204" pitchFamily="18" charset="0"/>
                              </a:rPr>
                              <m:t>𝑒</m:t>
                            </m:r>
                          </m:e>
                          <m:sub>
                            <m:r>
                              <a:rPr lang="en-GB" i="1">
                                <a:latin typeface="Cambria Math" panose="02040503050406030204" pitchFamily="18" charset="0"/>
                                <a:ea typeface="Cambria Math" panose="02040503050406030204" pitchFamily="18" charset="0"/>
                              </a:rPr>
                              <m:t>𝑟𝑧</m:t>
                            </m:r>
                          </m:sub>
                          <m:sup>
                            <m:r>
                              <a:rPr lang="en-GB" i="1">
                                <a:latin typeface="Cambria Math" panose="02040503050406030204" pitchFamily="18" charset="0"/>
                                <a:ea typeface="Cambria Math" panose="02040503050406030204" pitchFamily="18" charset="0"/>
                              </a:rPr>
                              <m:t>2</m:t>
                            </m:r>
                          </m:sup>
                        </m:sSubSup>
                        <m:r>
                          <a:rPr lang="en-GB" i="1">
                            <a:latin typeface="Cambria Math" panose="02040503050406030204" pitchFamily="18" charset="0"/>
                            <a:ea typeface="Cambria Math" panose="02040503050406030204" pitchFamily="18" charset="0"/>
                          </a:rPr>
                          <m:t>+</m:t>
                        </m:r>
                        <m:sSubSup>
                          <m:sSubSupPr>
                            <m:ctrlPr>
                              <a:rPr lang="en-GB" i="1">
                                <a:latin typeface="Cambria Math" panose="02040503050406030204" pitchFamily="18" charset="0"/>
                                <a:ea typeface="Cambria Math" panose="02040503050406030204" pitchFamily="18" charset="0"/>
                              </a:rPr>
                            </m:ctrlPr>
                          </m:sSubSupPr>
                          <m:e>
                            <m:r>
                              <a:rPr lang="en-GB" i="1">
                                <a:latin typeface="Cambria Math" panose="02040503050406030204" pitchFamily="18" charset="0"/>
                                <a:ea typeface="Cambria Math" panose="02040503050406030204" pitchFamily="18" charset="0"/>
                              </a:rPr>
                              <m:t>𝑒</m:t>
                            </m:r>
                          </m:e>
                          <m:sub>
                            <m:r>
                              <a:rPr lang="en-GB" i="1">
                                <a:latin typeface="Cambria Math" panose="02040503050406030204" pitchFamily="18" charset="0"/>
                                <a:ea typeface="Cambria Math" panose="02040503050406030204" pitchFamily="18" charset="0"/>
                              </a:rPr>
                              <m:t>𝑧𝑟</m:t>
                            </m:r>
                          </m:sub>
                          <m:sup>
                            <m:r>
                              <a:rPr lang="en-GB" i="1">
                                <a:latin typeface="Cambria Math" panose="02040503050406030204" pitchFamily="18" charset="0"/>
                                <a:ea typeface="Cambria Math" panose="02040503050406030204" pitchFamily="18" charset="0"/>
                              </a:rPr>
                              <m:t>2</m:t>
                            </m:r>
                          </m:sup>
                        </m:sSubSup>
                      </m:e>
                    </m:d>
                    <m:r>
                      <a:rPr lang="en-GB" b="0" i="1" smtClean="0">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𝜇</m:t>
                    </m:r>
                    <m:sSup>
                      <m:sSupPr>
                        <m:ctrlPr>
                          <a:rPr lang="en-GB" b="0" i="1" smtClean="0">
                            <a:latin typeface="Cambria Math" panose="02040503050406030204" pitchFamily="18" charset="0"/>
                            <a:ea typeface="Cambria Math" panose="02040503050406030204" pitchFamily="18" charset="0"/>
                          </a:rPr>
                        </m:ctrlPr>
                      </m:sSupPr>
                      <m:e>
                        <m:d>
                          <m:dPr>
                            <m:ctrlPr>
                              <a:rPr lang="en-GB" i="1">
                                <a:latin typeface="Cambria Math" panose="02040503050406030204" pitchFamily="18" charset="0"/>
                                <a:ea typeface="Cambria Math" panose="02040503050406030204" pitchFamily="18" charset="0"/>
                              </a:rPr>
                            </m:ctrlPr>
                          </m:dPr>
                          <m:e>
                            <m:f>
                              <m:fPr>
                                <m:ctrlPr>
                                  <a:rPr lang="en-GB" i="1">
                                    <a:latin typeface="Cambria Math" panose="02040503050406030204" pitchFamily="18" charset="0"/>
                                    <a:ea typeface="Cambria Math" panose="02040503050406030204" pitchFamily="18" charset="0"/>
                                  </a:rPr>
                                </m:ctrlPr>
                              </m:fPr>
                              <m:num>
                                <m:r>
                                  <a:rPr lang="en-GB" i="1">
                                    <a:latin typeface="Cambria Math" panose="02040503050406030204" pitchFamily="18" charset="0"/>
                                    <a:ea typeface="Cambria Math" panose="02040503050406030204" pitchFamily="18" charset="0"/>
                                  </a:rPr>
                                  <m:t>𝑑</m:t>
                                </m:r>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𝑢</m:t>
                                    </m:r>
                                  </m:e>
                                  <m:sub>
                                    <m:r>
                                      <a:rPr lang="en-GB" i="1">
                                        <a:latin typeface="Cambria Math" panose="02040503050406030204" pitchFamily="18" charset="0"/>
                                        <a:ea typeface="Cambria Math" panose="02040503050406030204" pitchFamily="18" charset="0"/>
                                      </a:rPr>
                                      <m:t>𝑧</m:t>
                                    </m:r>
                                  </m:sub>
                                </m:sSub>
                              </m:num>
                              <m:den>
                                <m:r>
                                  <a:rPr lang="en-GB" i="1">
                                    <a:latin typeface="Cambria Math" panose="02040503050406030204" pitchFamily="18" charset="0"/>
                                    <a:ea typeface="Cambria Math" panose="02040503050406030204" pitchFamily="18" charset="0"/>
                                  </a:rPr>
                                  <m:t>𝑑𝑟</m:t>
                                </m:r>
                              </m:den>
                            </m:f>
                          </m:e>
                        </m:d>
                      </m:e>
                      <m:sup>
                        <m:r>
                          <a:rPr lang="en-GB" b="0" i="1" smtClean="0">
                            <a:latin typeface="Cambria Math" panose="02040503050406030204" pitchFamily="18" charset="0"/>
                            <a:ea typeface="Cambria Math" panose="02040503050406030204" pitchFamily="18" charset="0"/>
                          </a:rPr>
                          <m:t>2</m:t>
                        </m:r>
                      </m:sup>
                    </m:sSup>
                    <m:r>
                      <a:rPr lang="en-GB" b="0" i="1" smtClean="0">
                        <a:latin typeface="Cambria Math" panose="02040503050406030204" pitchFamily="18" charset="0"/>
                        <a:ea typeface="Cambria Math" panose="02040503050406030204" pitchFamily="18" charset="0"/>
                      </a:rPr>
                      <m:t>=</m:t>
                    </m:r>
                    <m:f>
                      <m:fPr>
                        <m:ctrlPr>
                          <a:rPr lang="en-GB" b="0" i="1" smtClean="0">
                            <a:latin typeface="Cambria Math" panose="02040503050406030204" pitchFamily="18" charset="0"/>
                            <a:ea typeface="Cambria Math" panose="02040503050406030204" pitchFamily="18" charset="0"/>
                          </a:rPr>
                        </m:ctrlPr>
                      </m:fPr>
                      <m:num>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𝐺</m:t>
                            </m:r>
                          </m:e>
                          <m:sup>
                            <m:r>
                              <a:rPr lang="en-GB" b="0" i="1" smtClean="0">
                                <a:latin typeface="Cambria Math" panose="02040503050406030204" pitchFamily="18" charset="0"/>
                                <a:ea typeface="Cambria Math" panose="02040503050406030204" pitchFamily="18" charset="0"/>
                              </a:rPr>
                              <m:t>2</m:t>
                            </m:r>
                          </m:sup>
                        </m:sSup>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𝑟</m:t>
                            </m:r>
                          </m:e>
                          <m:sup>
                            <m:r>
                              <a:rPr lang="en-GB" b="0" i="1" smtClean="0">
                                <a:latin typeface="Cambria Math" panose="02040503050406030204" pitchFamily="18" charset="0"/>
                                <a:ea typeface="Cambria Math" panose="02040503050406030204" pitchFamily="18" charset="0"/>
                              </a:rPr>
                              <m:t>2</m:t>
                            </m:r>
                          </m:sup>
                        </m:sSup>
                      </m:num>
                      <m:den>
                        <m:r>
                          <a:rPr lang="en-GB" b="0" i="1" smtClean="0">
                            <a:latin typeface="Cambria Math" panose="02040503050406030204" pitchFamily="18" charset="0"/>
                            <a:ea typeface="Cambria Math" panose="02040503050406030204" pitchFamily="18" charset="0"/>
                          </a:rPr>
                          <m:t>4</m:t>
                        </m:r>
                        <m:r>
                          <a:rPr lang="en-GB" b="0" i="1" smtClean="0">
                            <a:latin typeface="Cambria Math" panose="02040503050406030204" pitchFamily="18" charset="0"/>
                            <a:ea typeface="Cambria Math" panose="02040503050406030204" pitchFamily="18" charset="0"/>
                          </a:rPr>
                          <m:t>𝜇</m:t>
                        </m:r>
                      </m:den>
                    </m:f>
                  </m:oMath>
                </a14:m>
                <a:r>
                  <a:rPr lang="en-GB" dirty="0"/>
                  <a:t>.</a:t>
                </a:r>
              </a:p>
              <a:p>
                <a:r>
                  <a:rPr lang="en-GB" dirty="0"/>
                  <a:t>The dissipation is by heating of the fluid.</a:t>
                </a:r>
              </a:p>
              <a:p>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3" t="-2241" b="-3641"/>
                </a:stretch>
              </a:blipFill>
            </p:spPr>
            <p:txBody>
              <a:bodyPr/>
              <a:lstStyle/>
              <a:p>
                <a:r>
                  <a:rPr lang="en-GB">
                    <a:noFill/>
                  </a:rPr>
                  <a:t> </a:t>
                </a:r>
              </a:p>
            </p:txBody>
          </p:sp>
        </mc:Fallback>
      </mc:AlternateContent>
    </p:spTree>
    <p:extLst>
      <p:ext uri="{BB962C8B-B14F-4D97-AF65-F5344CB8AC3E}">
        <p14:creationId xmlns:p14="http://schemas.microsoft.com/office/powerpoint/2010/main" val="3438924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Bernoulli’s Law - 1</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0000" lnSpcReduction="20000"/>
              </a:bodyPr>
              <a:lstStyle/>
              <a:p>
                <a:r>
                  <a:rPr lang="en-GB" dirty="0"/>
                  <a:t>Start from the equation for the rate of change of total specific energy per unit mass:</a:t>
                </a:r>
              </a:p>
              <a:p>
                <a:endParaRPr lang="en-GB" dirty="0"/>
              </a:p>
              <a:p>
                <a:pPr marL="0" indent="0" algn="ctr">
                  <a:buNone/>
                </a:pPr>
                <a14:m>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𝐷</m:t>
                        </m:r>
                      </m:num>
                      <m:den>
                        <m:r>
                          <a:rPr lang="en-GB" b="0" i="1" smtClean="0">
                            <a:latin typeface="Cambria Math" panose="02040503050406030204" pitchFamily="18" charset="0"/>
                          </a:rPr>
                          <m:t>𝐷𝑡</m:t>
                        </m:r>
                      </m:den>
                    </m:f>
                    <m:d>
                      <m:dPr>
                        <m:ctrlPr>
                          <a:rPr lang="en-GB" i="1" smtClean="0">
                            <a:latin typeface="Cambria Math" panose="02040503050406030204" pitchFamily="18" charset="0"/>
                          </a:rPr>
                        </m:ctrlPr>
                      </m:dPr>
                      <m:e>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bar>
                          <m:barPr>
                            <m:ctrlPr>
                              <a:rPr lang="en-GB" i="1" smtClean="0">
                                <a:latin typeface="Cambria Math" panose="02040503050406030204" pitchFamily="18" charset="0"/>
                              </a:rPr>
                            </m:ctrlPr>
                          </m:barPr>
                          <m:e>
                            <m:r>
                              <a:rPr lang="en-GB" b="0" i="1" smtClean="0">
                                <a:latin typeface="Cambria Math" panose="02040503050406030204" pitchFamily="18" charset="0"/>
                              </a:rPr>
                              <m:t>𝑢</m:t>
                            </m:r>
                          </m:e>
                        </m:bar>
                        <m:r>
                          <a:rPr lang="en-GB" b="0" i="1" smtClean="0">
                            <a:latin typeface="Cambria Math" panose="02040503050406030204" pitchFamily="18" charset="0"/>
                          </a:rPr>
                          <m:t>.</m:t>
                        </m:r>
                        <m:bar>
                          <m:barPr>
                            <m:ctrlPr>
                              <a:rPr lang="en-GB" b="0" i="1" smtClean="0">
                                <a:latin typeface="Cambria Math" panose="02040503050406030204" pitchFamily="18" charset="0"/>
                              </a:rPr>
                            </m:ctrlPr>
                          </m:barPr>
                          <m:e>
                            <m:r>
                              <a:rPr lang="en-GB" b="0" i="1" smtClean="0">
                                <a:latin typeface="Cambria Math" panose="02040503050406030204" pitchFamily="18" charset="0"/>
                              </a:rPr>
                              <m:t>𝑢</m:t>
                            </m:r>
                          </m:e>
                        </m:bar>
                        <m:r>
                          <a:rPr lang="en-GB" b="0" i="1" smtClean="0">
                            <a:latin typeface="Cambria Math" panose="02040503050406030204" pitchFamily="18" charset="0"/>
                          </a:rPr>
                          <m:t>+</m:t>
                        </m:r>
                        <m:r>
                          <a:rPr lang="en-GB" b="0" i="1" smtClean="0">
                            <a:latin typeface="Cambria Math" panose="02040503050406030204" pitchFamily="18" charset="0"/>
                          </a:rPr>
                          <m:t>𝑒</m:t>
                        </m:r>
                      </m:e>
                    </m:d>
                    <m:r>
                      <a:rPr lang="en-GB" b="0" i="1" smtClean="0">
                        <a:latin typeface="Cambria Math" panose="02040503050406030204" pitchFamily="18" charset="0"/>
                      </a:rPr>
                      <m:t>=</m:t>
                    </m:r>
                    <m:bar>
                      <m:barPr>
                        <m:ctrlPr>
                          <a:rPr lang="en-GB" b="0" i="1" smtClean="0">
                            <a:latin typeface="Cambria Math" panose="02040503050406030204" pitchFamily="18" charset="0"/>
                          </a:rPr>
                        </m:ctrlPr>
                      </m:barPr>
                      <m:e>
                        <m:r>
                          <a:rPr lang="en-GB" b="0" i="1" smtClean="0">
                            <a:latin typeface="Cambria Math" panose="02040503050406030204" pitchFamily="18" charset="0"/>
                          </a:rPr>
                          <m:t>𝑢</m:t>
                        </m:r>
                      </m:e>
                    </m:ba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𝐷</m:t>
                        </m:r>
                        <m:bar>
                          <m:barPr>
                            <m:ctrlPr>
                              <a:rPr lang="en-GB" b="0" i="1" smtClean="0">
                                <a:latin typeface="Cambria Math" panose="02040503050406030204" pitchFamily="18" charset="0"/>
                              </a:rPr>
                            </m:ctrlPr>
                          </m:barPr>
                          <m:e>
                            <m:r>
                              <a:rPr lang="en-GB" b="0" i="1" smtClean="0">
                                <a:latin typeface="Cambria Math" panose="02040503050406030204" pitchFamily="18" charset="0"/>
                              </a:rPr>
                              <m:t>𝑢</m:t>
                            </m:r>
                          </m:e>
                        </m:bar>
                      </m:num>
                      <m:den>
                        <m:r>
                          <a:rPr lang="en-GB" b="0" i="1" smtClean="0">
                            <a:latin typeface="Cambria Math" panose="02040503050406030204" pitchFamily="18" charset="0"/>
                          </a:rPr>
                          <m:t>𝐷𝑡</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𝐷𝑒</m:t>
                        </m:r>
                      </m:num>
                      <m:den>
                        <m:r>
                          <a:rPr lang="en-GB" b="0" i="1" smtClean="0">
                            <a:latin typeface="Cambria Math" panose="02040503050406030204" pitchFamily="18" charset="0"/>
                          </a:rPr>
                          <m:t>𝐷𝑡</m:t>
                        </m:r>
                      </m:den>
                    </m:f>
                    <m:r>
                      <a:rPr lang="en-GB" b="0" i="0" smtClean="0">
                        <a:latin typeface="Cambria Math" panose="02040503050406030204" pitchFamily="18" charset="0"/>
                      </a:rPr>
                      <m:t>  </m:t>
                    </m:r>
                    <m:r>
                      <a:rPr lang="en-GB" b="0" i="1" smtClean="0">
                        <a:latin typeface="Cambria Math" panose="02040503050406030204" pitchFamily="18" charset="0"/>
                      </a:rPr>
                      <m:t>= </m:t>
                    </m:r>
                    <m:bar>
                      <m:barPr>
                        <m:ctrlPr>
                          <a:rPr lang="en-GB" b="0" i="1" smtClean="0">
                            <a:latin typeface="Cambria Math" panose="02040503050406030204" pitchFamily="18" charset="0"/>
                          </a:rPr>
                        </m:ctrlPr>
                      </m:barPr>
                      <m:e>
                        <m:r>
                          <a:rPr lang="en-GB" b="0" i="1" smtClean="0">
                            <a:latin typeface="Cambria Math" panose="02040503050406030204" pitchFamily="18" charset="0"/>
                          </a:rPr>
                          <m:t>𝑢</m:t>
                        </m:r>
                      </m:e>
                    </m:bar>
                    <m:r>
                      <a:rPr lang="en-GB" b="0" i="1" smtClean="0">
                        <a:latin typeface="Cambria Math" panose="02040503050406030204" pitchFamily="18" charset="0"/>
                      </a:rPr>
                      <m:t>.</m:t>
                    </m:r>
                    <m:d>
                      <m:dPr>
                        <m:begChr m:val="["/>
                        <m:endChr m:val="]"/>
                        <m:ctrlPr>
                          <a:rPr lang="en-GB" b="0" i="1" smtClean="0">
                            <a:latin typeface="Cambria Math" panose="02040503050406030204" pitchFamily="18" charset="0"/>
                          </a:rPr>
                        </m:ctrlPr>
                      </m:dPr>
                      <m:e>
                        <m:bar>
                          <m:barPr>
                            <m:ctrlPr>
                              <a:rPr lang="en-GB" b="0" i="1" smtClean="0">
                                <a:latin typeface="Cambria Math" panose="02040503050406030204" pitchFamily="18" charset="0"/>
                              </a:rPr>
                            </m:ctrlPr>
                          </m:barPr>
                          <m:e>
                            <m:r>
                              <a:rPr lang="en-GB" b="0" i="1" smtClean="0">
                                <a:latin typeface="Cambria Math" panose="02040503050406030204" pitchFamily="18" charset="0"/>
                              </a:rPr>
                              <m:t>𝑏</m:t>
                            </m:r>
                          </m:e>
                        </m:ba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ea typeface="Cambria Math" panose="02040503050406030204" pitchFamily="18" charset="0"/>
                              </a:rPr>
                              <m:t>𝜌</m:t>
                            </m:r>
                          </m:den>
                        </m:f>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𝑝</m:t>
                        </m:r>
                        <m:r>
                          <a:rPr lang="en-GB" b="0" i="1" smtClean="0">
                            <a:latin typeface="Cambria Math" panose="02040503050406030204" pitchFamily="18" charset="0"/>
                            <a:ea typeface="Cambria Math" panose="02040503050406030204" pitchFamily="18" charset="0"/>
                          </a:rPr>
                          <m:t>+</m:t>
                        </m:r>
                        <m:f>
                          <m:fPr>
                            <m:ctrlPr>
                              <a:rPr lang="en-GB" b="0"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1</m:t>
                            </m:r>
                          </m:num>
                          <m:den>
                            <m:r>
                              <a:rPr lang="en-GB" b="0" i="1" smtClean="0">
                                <a:latin typeface="Cambria Math" panose="02040503050406030204" pitchFamily="18" charset="0"/>
                                <a:ea typeface="Cambria Math" panose="02040503050406030204" pitchFamily="18" charset="0"/>
                              </a:rPr>
                              <m:t>𝜌</m:t>
                            </m:r>
                          </m:den>
                        </m:f>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m:t>
                        </m:r>
                        <m:d>
                          <m:dPr>
                            <m:begChr m:val="{"/>
                            <m:endChr m:val="}"/>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2</m:t>
                            </m:r>
                            <m:r>
                              <a:rPr lang="en-GB" b="0" i="1" smtClean="0">
                                <a:latin typeface="Cambria Math" panose="02040503050406030204" pitchFamily="18" charset="0"/>
                                <a:ea typeface="Cambria Math" panose="02040503050406030204" pitchFamily="18" charset="0"/>
                              </a:rPr>
                              <m:t>𝜇</m:t>
                            </m:r>
                            <m:d>
                              <m:dPr>
                                <m:ctrlPr>
                                  <a:rPr lang="en-GB" b="0" i="1" smtClean="0">
                                    <a:latin typeface="Cambria Math" panose="02040503050406030204" pitchFamily="18" charset="0"/>
                                    <a:ea typeface="Cambria Math" panose="02040503050406030204" pitchFamily="18" charset="0"/>
                                  </a:rPr>
                                </m:ctrlPr>
                              </m:dPr>
                              <m:e>
                                <m:r>
                                  <a:rPr lang="en-GB" b="1" i="1" smtClean="0">
                                    <a:latin typeface="Cambria Math" panose="02040503050406030204" pitchFamily="18" charset="0"/>
                                    <a:ea typeface="Cambria Math" panose="02040503050406030204" pitchFamily="18" charset="0"/>
                                  </a:rPr>
                                  <m:t>𝒆</m:t>
                                </m:r>
                                <m:r>
                                  <a:rPr lang="en-GB" b="0" i="1" smtClean="0">
                                    <a:latin typeface="Cambria Math" panose="02040503050406030204" pitchFamily="18" charset="0"/>
                                    <a:ea typeface="Cambria Math" panose="02040503050406030204" pitchFamily="18" charset="0"/>
                                  </a:rPr>
                                  <m:t>−</m:t>
                                </m:r>
                                <m:f>
                                  <m:fPr>
                                    <m:ctrlPr>
                                      <a:rPr lang="en-GB" b="0"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1</m:t>
                                    </m:r>
                                  </m:num>
                                  <m:den>
                                    <m:r>
                                      <a:rPr lang="en-GB" b="0" i="1" smtClean="0">
                                        <a:latin typeface="Cambria Math" panose="02040503050406030204" pitchFamily="18" charset="0"/>
                                        <a:ea typeface="Cambria Math" panose="02040503050406030204" pitchFamily="18" charset="0"/>
                                      </a:rPr>
                                      <m:t>3</m:t>
                                    </m:r>
                                  </m:den>
                                </m:f>
                                <m:r>
                                  <a:rPr lang="en-GB" b="0" i="1" smtClean="0">
                                    <a:latin typeface="Cambria Math" panose="02040503050406030204" pitchFamily="18" charset="0"/>
                                    <a:ea typeface="Cambria Math" panose="02040503050406030204" pitchFamily="18" charset="0"/>
                                  </a:rPr>
                                  <m:t>∆</m:t>
                                </m:r>
                                <m:r>
                                  <a:rPr lang="en-GB" b="1" i="1" smtClean="0">
                                    <a:latin typeface="Cambria Math" panose="02040503050406030204" pitchFamily="18" charset="0"/>
                                    <a:ea typeface="Cambria Math" panose="02040503050406030204" pitchFamily="18" charset="0"/>
                                  </a:rPr>
                                  <m:t>𝑰</m:t>
                                </m:r>
                              </m:e>
                            </m:d>
                          </m:e>
                        </m:d>
                      </m:e>
                    </m:d>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𝑡𝑟</m:t>
                        </m:r>
                        <m:d>
                          <m:dPr>
                            <m:ctrlPr>
                              <a:rPr lang="en-GB" b="0" i="1" smtClean="0">
                                <a:latin typeface="Cambria Math" panose="02040503050406030204" pitchFamily="18" charset="0"/>
                              </a:rPr>
                            </m:ctrlPr>
                          </m:dPr>
                          <m:e>
                            <m:r>
                              <a:rPr lang="en-GB" b="1" i="1" smtClean="0">
                                <a:latin typeface="Cambria Math" panose="02040503050406030204" pitchFamily="18" charset="0"/>
                                <a:ea typeface="Cambria Math" panose="02040503050406030204" pitchFamily="18" charset="0"/>
                              </a:rPr>
                              <m:t>𝝈</m:t>
                            </m:r>
                            <m:r>
                              <a:rPr lang="en-GB" b="1" i="1" smtClean="0">
                                <a:latin typeface="Cambria Math" panose="02040503050406030204" pitchFamily="18" charset="0"/>
                                <a:ea typeface="Cambria Math" panose="02040503050406030204" pitchFamily="18" charset="0"/>
                              </a:rPr>
                              <m:t>𝒆</m:t>
                            </m:r>
                          </m:e>
                        </m:d>
                      </m:num>
                      <m:den>
                        <m:r>
                          <a:rPr lang="en-GB" b="0" i="1" smtClean="0">
                            <a:latin typeface="Cambria Math" panose="02040503050406030204" pitchFamily="18" charset="0"/>
                            <a:ea typeface="Cambria Math" panose="02040503050406030204" pitchFamily="18" charset="0"/>
                          </a:rPr>
                          <m:t>𝜌</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𝑘</m:t>
                        </m:r>
                      </m:num>
                      <m:den>
                        <m:r>
                          <a:rPr lang="en-GB" b="0" i="1" smtClean="0">
                            <a:latin typeface="Cambria Math" panose="02040503050406030204" pitchFamily="18" charset="0"/>
                            <a:ea typeface="Cambria Math" panose="02040503050406030204" pitchFamily="18" charset="0"/>
                          </a:rPr>
                          <m:t>𝜌</m:t>
                        </m:r>
                      </m:den>
                    </m:f>
                    <m:sSup>
                      <m:sSupPr>
                        <m:ctrlPr>
                          <a:rPr lang="en-GB" b="0" i="1" smtClean="0">
                            <a:latin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m:t>
                        </m:r>
                      </m:e>
                      <m:sup>
                        <m:r>
                          <a:rPr lang="en-GB" b="0" i="1" smtClean="0">
                            <a:latin typeface="Cambria Math" panose="02040503050406030204" pitchFamily="18" charset="0"/>
                          </a:rPr>
                          <m:t>2</m:t>
                        </m:r>
                      </m:sup>
                    </m:sSup>
                  </m:oMath>
                </a14:m>
                <a:r>
                  <a:rPr lang="en-GB" dirty="0"/>
                  <a:t>T</a:t>
                </a:r>
              </a:p>
              <a:p>
                <a:endParaRPr lang="en-GB" dirty="0"/>
              </a:p>
              <a:p>
                <a:r>
                  <a:rPr lang="en-GB" dirty="0"/>
                  <a:t>Consider the case of an incompressible, inviscid, non-conducting fluid so that</a:t>
                </a:r>
              </a:p>
              <a:p>
                <a:pPr marL="0" indent="0">
                  <a:buNone/>
                </a:pPr>
                <a14:m>
                  <m:oMathPara xmlns:m="http://schemas.openxmlformats.org/officeDocument/2006/math">
                    <m:oMathParaPr>
                      <m:jc m:val="center"/>
                    </m:oMathParaPr>
                    <m:oMath xmlns:m="http://schemas.openxmlformats.org/officeDocument/2006/math">
                      <m:r>
                        <a:rPr lang="en-GB"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=0,   </m:t>
                      </m:r>
                      <m:r>
                        <a:rPr lang="en-GB" b="0" i="1" smtClean="0">
                          <a:latin typeface="Cambria Math" panose="02040503050406030204" pitchFamily="18" charset="0"/>
                          <a:ea typeface="Cambria Math" panose="02040503050406030204" pitchFamily="18" charset="0"/>
                        </a:rPr>
                        <m:t>𝜇</m:t>
                      </m:r>
                      <m:r>
                        <a:rPr lang="en-GB" b="0" i="1" smtClean="0">
                          <a:latin typeface="Cambria Math" panose="02040503050406030204" pitchFamily="18" charset="0"/>
                          <a:ea typeface="Cambria Math" panose="02040503050406030204" pitchFamily="18" charset="0"/>
                        </a:rPr>
                        <m:t>=0,   </m:t>
                      </m:r>
                      <m:r>
                        <a:rPr lang="en-GB" b="0" i="1" smtClean="0">
                          <a:latin typeface="Cambria Math" panose="02040503050406030204" pitchFamily="18" charset="0"/>
                          <a:ea typeface="Cambria Math" panose="02040503050406030204" pitchFamily="18" charset="0"/>
                        </a:rPr>
                        <m:t>𝑘</m:t>
                      </m:r>
                      <m:r>
                        <a:rPr lang="en-GB" b="0" i="1" smtClean="0">
                          <a:latin typeface="Cambria Math" panose="02040503050406030204" pitchFamily="18" charset="0"/>
                          <a:ea typeface="Cambria Math" panose="02040503050406030204" pitchFamily="18" charset="0"/>
                        </a:rPr>
                        <m:t>=0,  </m:t>
                      </m:r>
                      <m:r>
                        <a:rPr lang="en-GB" b="0" i="1" smtClean="0">
                          <a:latin typeface="Cambria Math" panose="02040503050406030204" pitchFamily="18" charset="0"/>
                          <a:ea typeface="Cambria Math" panose="02040503050406030204" pitchFamily="18" charset="0"/>
                        </a:rPr>
                        <m:t>𝜌</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𝑐𝑜𝑛𝑠𝑡</m:t>
                      </m:r>
                      <m:r>
                        <a:rPr lang="en-GB" b="0" i="1" smtClean="0">
                          <a:latin typeface="Cambria Math" panose="02040503050406030204" pitchFamily="18" charset="0"/>
                          <a:ea typeface="Cambria Math" panose="02040503050406030204" pitchFamily="18" charset="0"/>
                        </a:rPr>
                        <m:t>.</m:t>
                      </m:r>
                    </m:oMath>
                  </m:oMathPara>
                </a14:m>
                <a:endParaRPr lang="en-GB" b="0" dirty="0">
                  <a:ea typeface="Cambria Math" panose="02040503050406030204" pitchFamily="18" charset="0"/>
                </a:endParaRPr>
              </a:p>
              <a:p>
                <a:r>
                  <a:rPr lang="en-GB" dirty="0">
                    <a:ea typeface="Cambria Math" panose="02040503050406030204" pitchFamily="18" charset="0"/>
                  </a:rPr>
                  <a:t>and it follows that </a:t>
                </a:r>
              </a:p>
              <a:p>
                <a:pPr marL="0" indent="0" algn="ctr">
                  <a:buNone/>
                </a:pPr>
                <a14:m>
                  <m:oMath xmlns:m="http://schemas.openxmlformats.org/officeDocument/2006/math">
                    <m:r>
                      <a:rPr lang="en-GB" i="1">
                        <a:latin typeface="Cambria Math" panose="02040503050406030204" pitchFamily="18" charset="0"/>
                      </a:rPr>
                      <m:t>𝑡𝑟</m:t>
                    </m:r>
                    <m:d>
                      <m:dPr>
                        <m:ctrlPr>
                          <a:rPr lang="en-GB" i="1">
                            <a:latin typeface="Cambria Math" panose="02040503050406030204" pitchFamily="18" charset="0"/>
                          </a:rPr>
                        </m:ctrlPr>
                      </m:dPr>
                      <m:e>
                        <m:r>
                          <a:rPr lang="en-GB" b="1" i="1">
                            <a:latin typeface="Cambria Math" panose="02040503050406030204" pitchFamily="18" charset="0"/>
                            <a:ea typeface="Cambria Math" panose="02040503050406030204" pitchFamily="18" charset="0"/>
                          </a:rPr>
                          <m:t>𝝈</m:t>
                        </m:r>
                        <m:r>
                          <a:rPr lang="en-GB" b="1" i="1">
                            <a:latin typeface="Cambria Math" panose="02040503050406030204" pitchFamily="18" charset="0"/>
                            <a:ea typeface="Cambria Math" panose="02040503050406030204" pitchFamily="18" charset="0"/>
                          </a:rPr>
                          <m:t>𝒆</m:t>
                        </m:r>
                      </m:e>
                    </m:d>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𝑝</m:t>
                    </m:r>
                    <m:r>
                      <a:rPr lang="en-GB" b="0" i="1" smtClean="0">
                        <a:latin typeface="Cambria Math" panose="02040503050406030204" pitchFamily="18" charset="0"/>
                        <a:ea typeface="Cambria Math" panose="02040503050406030204" pitchFamily="18" charset="0"/>
                      </a:rPr>
                      <m:t>∆+2</m:t>
                    </m:r>
                    <m:r>
                      <a:rPr lang="en-GB" i="1">
                        <a:latin typeface="Cambria Math" panose="02040503050406030204" pitchFamily="18" charset="0"/>
                        <a:ea typeface="Cambria Math" panose="02040503050406030204" pitchFamily="18" charset="0"/>
                      </a:rPr>
                      <m:t>𝜇</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𝑡𝑟</m:t>
                    </m:r>
                    <m:d>
                      <m:dPr>
                        <m:ctrlPr>
                          <a:rPr lang="en-GB" i="1">
                            <a:latin typeface="Cambria Math" panose="02040503050406030204" pitchFamily="18" charset="0"/>
                            <a:ea typeface="Cambria Math" panose="02040503050406030204" pitchFamily="18" charset="0"/>
                          </a:rPr>
                        </m:ctrlPr>
                      </m:dPr>
                      <m:e>
                        <m:r>
                          <a:rPr lang="en-GB" b="1" i="1">
                            <a:latin typeface="Cambria Math" panose="02040503050406030204" pitchFamily="18" charset="0"/>
                            <a:ea typeface="Cambria Math" panose="02040503050406030204" pitchFamily="18" charset="0"/>
                          </a:rPr>
                          <m:t>𝒆</m:t>
                        </m:r>
                        <m:r>
                          <a:rPr lang="en-GB" i="1">
                            <a:latin typeface="Cambria Math" panose="02040503050406030204" pitchFamily="18" charset="0"/>
                            <a:ea typeface="Cambria Math" panose="02040503050406030204" pitchFamily="18" charset="0"/>
                          </a:rPr>
                          <m:t>−</m:t>
                        </m:r>
                        <m:f>
                          <m:fPr>
                            <m:ctrlPr>
                              <a:rPr lang="en-GB" i="1">
                                <a:latin typeface="Cambria Math" panose="02040503050406030204" pitchFamily="18" charset="0"/>
                                <a:ea typeface="Cambria Math" panose="02040503050406030204" pitchFamily="18" charset="0"/>
                              </a:rPr>
                            </m:ctrlPr>
                          </m:fPr>
                          <m:num>
                            <m:r>
                              <a:rPr lang="en-GB" i="1">
                                <a:latin typeface="Cambria Math" panose="02040503050406030204" pitchFamily="18" charset="0"/>
                                <a:ea typeface="Cambria Math" panose="02040503050406030204" pitchFamily="18" charset="0"/>
                              </a:rPr>
                              <m:t>1</m:t>
                            </m:r>
                          </m:num>
                          <m:den>
                            <m:r>
                              <a:rPr lang="en-GB" i="1">
                                <a:latin typeface="Cambria Math" panose="02040503050406030204" pitchFamily="18" charset="0"/>
                                <a:ea typeface="Cambria Math" panose="02040503050406030204" pitchFamily="18" charset="0"/>
                              </a:rPr>
                              <m:t>3</m:t>
                            </m:r>
                          </m:den>
                        </m:f>
                        <m:r>
                          <a:rPr lang="en-GB" i="1">
                            <a:latin typeface="Cambria Math" panose="02040503050406030204" pitchFamily="18" charset="0"/>
                            <a:ea typeface="Cambria Math" panose="02040503050406030204" pitchFamily="18" charset="0"/>
                          </a:rPr>
                          <m:t>∆</m:t>
                        </m:r>
                        <m:r>
                          <a:rPr lang="en-GB" b="1" i="1">
                            <a:latin typeface="Cambria Math" panose="02040503050406030204" pitchFamily="18" charset="0"/>
                            <a:ea typeface="Cambria Math" panose="02040503050406030204" pitchFamily="18" charset="0"/>
                          </a:rPr>
                          <m:t>𝑰</m:t>
                        </m:r>
                      </m:e>
                    </m:d>
                    <m:r>
                      <a:rPr lang="en-GB" b="0" i="1" smtClean="0">
                        <a:latin typeface="Cambria Math" panose="02040503050406030204" pitchFamily="18" charset="0"/>
                        <a:ea typeface="Cambria Math" panose="02040503050406030204" pitchFamily="18" charset="0"/>
                      </a:rPr>
                      <m:t>=0</m:t>
                    </m:r>
                  </m:oMath>
                </a14:m>
                <a:r>
                  <a:rPr lang="en-GB" b="0" dirty="0">
                    <a:ea typeface="Cambria Math" panose="02040503050406030204" pitchFamily="18" charset="0"/>
                  </a:rPr>
                  <a:t>,   </a:t>
                </a:r>
                <a14:m>
                  <m:oMath xmlns:m="http://schemas.openxmlformats.org/officeDocument/2006/math">
                    <m:r>
                      <a:rPr lang="en-GB" b="0" i="0" smtClean="0">
                        <a:latin typeface="Cambria Math" panose="02040503050406030204" pitchFamily="18" charset="0"/>
                        <a:ea typeface="Cambria Math" panose="02040503050406030204" pitchFamily="18" charset="0"/>
                      </a:rPr>
                      <m:t> </m:t>
                    </m:r>
                    <m:f>
                      <m:fPr>
                        <m:ctrlPr>
                          <a:rPr lang="en-GB" b="0"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𝐷𝑒</m:t>
                        </m:r>
                      </m:num>
                      <m:den>
                        <m:r>
                          <a:rPr lang="en-GB" b="0" i="1" smtClean="0">
                            <a:latin typeface="Cambria Math" panose="02040503050406030204" pitchFamily="18" charset="0"/>
                            <a:ea typeface="Cambria Math" panose="02040503050406030204" pitchFamily="18" charset="0"/>
                          </a:rPr>
                          <m:t>𝐷𝑡</m:t>
                        </m:r>
                      </m:den>
                    </m:f>
                    <m:r>
                      <a:rPr lang="en-GB" b="0" i="1" smtClean="0">
                        <a:latin typeface="Cambria Math" panose="02040503050406030204" pitchFamily="18" charset="0"/>
                        <a:ea typeface="Cambria Math" panose="02040503050406030204" pitchFamily="18" charset="0"/>
                      </a:rPr>
                      <m:t>=0</m:t>
                    </m:r>
                  </m:oMath>
                </a14:m>
                <a:r>
                  <a:rPr lang="en-GB" b="0" dirty="0">
                    <a:ea typeface="Cambria Math" panose="02040503050406030204" pitchFamily="18" charset="0"/>
                  </a:rPr>
                  <a:t>.</a:t>
                </a:r>
              </a:p>
              <a:p>
                <a:r>
                  <a:rPr lang="en-GB" dirty="0">
                    <a:ea typeface="Cambria Math" panose="02040503050406030204" pitchFamily="18" charset="0"/>
                  </a:rPr>
                  <a:t>Assume </a:t>
                </a:r>
                <a14:m>
                  <m:oMath xmlns:m="http://schemas.openxmlformats.org/officeDocument/2006/math">
                    <m:bar>
                      <m:barPr>
                        <m:ctrlPr>
                          <a:rPr lang="en-GB" i="1" smtClean="0">
                            <a:latin typeface="Cambria Math" panose="02040503050406030204" pitchFamily="18" charset="0"/>
                            <a:ea typeface="Cambria Math" panose="02040503050406030204" pitchFamily="18" charset="0"/>
                          </a:rPr>
                        </m:ctrlPr>
                      </m:barPr>
                      <m:e>
                        <m:r>
                          <a:rPr lang="en-GB" b="0" i="1" smtClean="0">
                            <a:latin typeface="Cambria Math" panose="02040503050406030204" pitchFamily="18" charset="0"/>
                            <a:ea typeface="Cambria Math" panose="02040503050406030204" pitchFamily="18" charset="0"/>
                          </a:rPr>
                          <m:t>𝑏</m:t>
                        </m:r>
                      </m:e>
                    </m:ba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m:t>
                    </m:r>
                    <m:r>
                      <m:rPr>
                        <m:sty m:val="p"/>
                      </m:rPr>
                      <a:rPr lang="el-GR" b="0" i="1" smtClean="0">
                        <a:latin typeface="Cambria Math" panose="02040503050406030204" pitchFamily="18" charset="0"/>
                        <a:ea typeface="Cambria Math" panose="02040503050406030204" pitchFamily="18" charset="0"/>
                      </a:rPr>
                      <m:t>Ψ</m:t>
                    </m:r>
                  </m:oMath>
                </a14:m>
                <a:r>
                  <a:rPr lang="en-GB" b="0" dirty="0">
                    <a:ea typeface="Cambria Math" panose="02040503050406030204" pitchFamily="18" charset="0"/>
                  </a:rPr>
                  <a:t>. This is OK for conservative body force fields like gravity.</a:t>
                </a:r>
              </a:p>
              <a:p>
                <a:r>
                  <a:rPr lang="en-GB" dirty="0">
                    <a:ea typeface="Cambria Math" panose="02040503050406030204" pitchFamily="18" charset="0"/>
                  </a:rPr>
                  <a:t>Above equation reduces to:</a:t>
                </a:r>
              </a:p>
              <a:p>
                <a:pPr marL="0" indent="0" algn="ctr">
                  <a:buNone/>
                </a:pPr>
                <a:r>
                  <a:rPr lang="en-GB" dirty="0"/>
                  <a:t> </a:t>
                </a:r>
                <a14:m>
                  <m:oMath xmlns:m="http://schemas.openxmlformats.org/officeDocument/2006/math">
                    <m:f>
                      <m:fPr>
                        <m:ctrlPr>
                          <a:rPr lang="en-GB" i="1">
                            <a:latin typeface="Cambria Math" panose="02040503050406030204" pitchFamily="18" charset="0"/>
                          </a:rPr>
                        </m:ctrlPr>
                      </m:fPr>
                      <m:num>
                        <m:r>
                          <a:rPr lang="en-GB" i="1">
                            <a:latin typeface="Cambria Math" panose="02040503050406030204" pitchFamily="18" charset="0"/>
                          </a:rPr>
                          <m:t>𝐷</m:t>
                        </m:r>
                      </m:num>
                      <m:den>
                        <m:r>
                          <a:rPr lang="en-GB" i="1">
                            <a:latin typeface="Cambria Math" panose="02040503050406030204" pitchFamily="18" charset="0"/>
                          </a:rPr>
                          <m:t>𝐷𝑡</m:t>
                        </m:r>
                      </m:den>
                    </m:f>
                    <m:d>
                      <m:dPr>
                        <m:ctrlPr>
                          <a:rPr lang="en-GB" i="1">
                            <a:latin typeface="Cambria Math" panose="02040503050406030204" pitchFamily="18" charset="0"/>
                          </a:rPr>
                        </m:ctrlPr>
                      </m:dPr>
                      <m:e>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2</m:t>
                            </m:r>
                          </m:den>
                        </m:f>
                        <m:bar>
                          <m:barPr>
                            <m:ctrlPr>
                              <a:rPr lang="en-GB" i="1">
                                <a:latin typeface="Cambria Math" panose="02040503050406030204" pitchFamily="18" charset="0"/>
                              </a:rPr>
                            </m:ctrlPr>
                          </m:barPr>
                          <m:e>
                            <m:r>
                              <a:rPr lang="en-GB" i="1">
                                <a:latin typeface="Cambria Math" panose="02040503050406030204" pitchFamily="18" charset="0"/>
                              </a:rPr>
                              <m:t>𝑢</m:t>
                            </m:r>
                          </m:e>
                        </m:bar>
                        <m:r>
                          <a:rPr lang="en-GB" i="1">
                            <a:latin typeface="Cambria Math" panose="02040503050406030204" pitchFamily="18" charset="0"/>
                          </a:rPr>
                          <m:t>.</m:t>
                        </m:r>
                        <m:bar>
                          <m:barPr>
                            <m:ctrlPr>
                              <a:rPr lang="en-GB" i="1">
                                <a:latin typeface="Cambria Math" panose="02040503050406030204" pitchFamily="18" charset="0"/>
                              </a:rPr>
                            </m:ctrlPr>
                          </m:barPr>
                          <m:e>
                            <m:r>
                              <a:rPr lang="en-GB" i="1">
                                <a:latin typeface="Cambria Math" panose="02040503050406030204" pitchFamily="18" charset="0"/>
                              </a:rPr>
                              <m:t>𝑢</m:t>
                            </m:r>
                          </m:e>
                        </m:bar>
                        <m:r>
                          <a:rPr lang="en-GB" i="1">
                            <a:latin typeface="Cambria Math" panose="02040503050406030204" pitchFamily="18" charset="0"/>
                          </a:rPr>
                          <m:t>+</m:t>
                        </m:r>
                        <m:r>
                          <a:rPr lang="en-GB" i="1">
                            <a:latin typeface="Cambria Math" panose="02040503050406030204" pitchFamily="18" charset="0"/>
                          </a:rPr>
                          <m:t>𝑒</m:t>
                        </m:r>
                      </m:e>
                    </m:d>
                    <m:r>
                      <a:rPr lang="en-GB" i="1">
                        <a:latin typeface="Cambria Math" panose="02040503050406030204" pitchFamily="18" charset="0"/>
                      </a:rPr>
                      <m:t>= </m:t>
                    </m:r>
                    <m:bar>
                      <m:barPr>
                        <m:ctrlPr>
                          <a:rPr lang="en-GB" i="1">
                            <a:latin typeface="Cambria Math" panose="02040503050406030204" pitchFamily="18" charset="0"/>
                          </a:rPr>
                        </m:ctrlPr>
                      </m:barPr>
                      <m:e>
                        <m:r>
                          <a:rPr lang="en-GB" i="1">
                            <a:latin typeface="Cambria Math" panose="02040503050406030204" pitchFamily="18" charset="0"/>
                          </a:rPr>
                          <m:t>𝑢</m:t>
                        </m:r>
                      </m:e>
                    </m:bar>
                    <m:r>
                      <a:rPr lang="en-GB" i="1">
                        <a:latin typeface="Cambria Math" panose="02040503050406030204" pitchFamily="18" charset="0"/>
                      </a:rPr>
                      <m:t>.</m:t>
                    </m:r>
                    <m:d>
                      <m:dPr>
                        <m:begChr m:val="["/>
                        <m:endChr m:val="]"/>
                        <m:ctrlPr>
                          <a:rPr lang="en-GB" i="1">
                            <a:latin typeface="Cambria Math" panose="02040503050406030204" pitchFamily="18" charset="0"/>
                          </a:rPr>
                        </m:ctrlPr>
                      </m:dPr>
                      <m:e>
                        <m:r>
                          <a:rPr lang="en-GB" b="0" i="1" smtClean="0">
                            <a:latin typeface="Cambria Math" panose="02040503050406030204" pitchFamily="18" charset="0"/>
                          </a:rPr>
                          <m:t>−</m:t>
                        </m:r>
                        <m:r>
                          <a:rPr lang="en-GB" b="0" i="1" smtClean="0">
                            <a:latin typeface="Cambria Math" panose="02040503050406030204" pitchFamily="18" charset="0"/>
                            <a:ea typeface="Cambria Math" panose="02040503050406030204" pitchFamily="18" charset="0"/>
                          </a:rPr>
                          <m:t>𝛻</m:t>
                        </m:r>
                        <m:bar>
                          <m:barPr>
                            <m:ctrlPr>
                              <a:rPr lang="en-GB" i="1">
                                <a:latin typeface="Cambria Math" panose="02040503050406030204" pitchFamily="18" charset="0"/>
                              </a:rPr>
                            </m:ctrlPr>
                          </m:barPr>
                          <m:e>
                            <m:r>
                              <m:rPr>
                                <m:sty m:val="p"/>
                              </m:rPr>
                              <a:rPr lang="el-GR" i="1">
                                <a:latin typeface="Cambria Math" panose="02040503050406030204" pitchFamily="18" charset="0"/>
                                <a:ea typeface="Cambria Math" panose="02040503050406030204" pitchFamily="18" charset="0"/>
                              </a:rPr>
                              <m:t>Ψ</m:t>
                            </m:r>
                          </m:e>
                        </m:bar>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ea typeface="Cambria Math" panose="02040503050406030204" pitchFamily="18" charset="0"/>
                              </a:rPr>
                              <m:t>𝜌</m:t>
                            </m:r>
                          </m:den>
                        </m:f>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𝑝</m:t>
                        </m:r>
                      </m:e>
                    </m:d>
                  </m:oMath>
                </a14:m>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522" t="-2521"/>
                </a:stretch>
              </a:blipFill>
            </p:spPr>
            <p:txBody>
              <a:bodyPr/>
              <a:lstStyle/>
              <a:p>
                <a:r>
                  <a:rPr lang="en-GB">
                    <a:noFill/>
                  </a:rPr>
                  <a:t> </a:t>
                </a:r>
              </a:p>
            </p:txBody>
          </p:sp>
        </mc:Fallback>
      </mc:AlternateContent>
    </p:spTree>
    <p:extLst>
      <p:ext uri="{BB962C8B-B14F-4D97-AF65-F5344CB8AC3E}">
        <p14:creationId xmlns:p14="http://schemas.microsoft.com/office/powerpoint/2010/main" val="11331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Bernoulli’s Law - 2</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GB" dirty="0"/>
                  <a:t>If we now further limit consideration to steady flow we have </a:t>
                </a:r>
              </a:p>
              <a:p>
                <a:pPr marL="0" indent="0" algn="ctr">
                  <a:buNone/>
                </a:pPr>
                <a14:m>
                  <m:oMath xmlns:m="http://schemas.openxmlformats.org/officeDocument/2006/math">
                    <m:r>
                      <a:rPr lang="en-GB" b="0" i="1" smtClean="0">
                        <a:latin typeface="Cambria Math" panose="02040503050406030204" pitchFamily="18" charset="0"/>
                      </a:rPr>
                      <m:t>−</m:t>
                    </m:r>
                    <m:bar>
                      <m:barPr>
                        <m:ctrlPr>
                          <a:rPr lang="en-GB" i="1" smtClean="0">
                            <a:latin typeface="Cambria Math" panose="02040503050406030204" pitchFamily="18" charset="0"/>
                          </a:rPr>
                        </m:ctrlPr>
                      </m:barPr>
                      <m:e>
                        <m:r>
                          <a:rPr lang="en-GB" b="0" i="1" smtClean="0">
                            <a:latin typeface="Cambria Math" panose="02040503050406030204" pitchFamily="18" charset="0"/>
                          </a:rPr>
                          <m:t>𝑢</m:t>
                        </m:r>
                      </m:e>
                    </m:bar>
                    <m:r>
                      <a:rPr lang="en-GB" b="0" i="1" smtClean="0">
                        <a:latin typeface="Cambria Math" panose="02040503050406030204" pitchFamily="18" charset="0"/>
                      </a:rPr>
                      <m:t>. </m:t>
                    </m:r>
                    <m:r>
                      <a:rPr lang="en-GB" b="0" i="1" smtClean="0">
                        <a:latin typeface="Cambria Math" panose="02040503050406030204" pitchFamily="18" charset="0"/>
                        <a:ea typeface="Cambria Math" panose="02040503050406030204" pitchFamily="18" charset="0"/>
                      </a:rPr>
                      <m:t>𝛻</m:t>
                    </m:r>
                    <m:r>
                      <m:rPr>
                        <m:sty m:val="p"/>
                      </m:rPr>
                      <a:rPr lang="el-GR" i="1">
                        <a:latin typeface="Cambria Math" panose="02040503050406030204" pitchFamily="18" charset="0"/>
                        <a:ea typeface="Cambria Math" panose="02040503050406030204" pitchFamily="18" charset="0"/>
                      </a:rPr>
                      <m:t>Ψ</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𝐷</m:t>
                        </m:r>
                        <m:r>
                          <m:rPr>
                            <m:sty m:val="p"/>
                          </m:rPr>
                          <a:rPr lang="el-GR" b="0" i="1" smtClean="0">
                            <a:latin typeface="Cambria Math" panose="02040503050406030204" pitchFamily="18" charset="0"/>
                            <a:ea typeface="Cambria Math" panose="02040503050406030204" pitchFamily="18" charset="0"/>
                          </a:rPr>
                          <m:t>Ψ</m:t>
                        </m:r>
                      </m:num>
                      <m:den>
                        <m:r>
                          <a:rPr lang="en-GB" b="0" i="1" smtClean="0">
                            <a:latin typeface="Cambria Math" panose="02040503050406030204" pitchFamily="18" charset="0"/>
                          </a:rPr>
                          <m:t>𝐷𝑡</m:t>
                        </m:r>
                      </m:den>
                    </m:f>
                    <m:r>
                      <a:rPr lang="en-GB" b="0" i="1" smtClean="0">
                        <a:latin typeface="Cambria Math" panose="02040503050406030204" pitchFamily="18" charset="0"/>
                      </a:rPr>
                      <m:t>,   −</m:t>
                    </m:r>
                    <m:bar>
                      <m:barPr>
                        <m:ctrlPr>
                          <a:rPr lang="en-GB" b="0" i="1" smtClean="0">
                            <a:latin typeface="Cambria Math" panose="02040503050406030204" pitchFamily="18" charset="0"/>
                          </a:rPr>
                        </m:ctrlPr>
                      </m:barPr>
                      <m:e>
                        <m:r>
                          <a:rPr lang="en-GB" b="0" i="1" smtClean="0">
                            <a:latin typeface="Cambria Math" panose="02040503050406030204" pitchFamily="18" charset="0"/>
                          </a:rPr>
                          <m:t>𝑢</m:t>
                        </m:r>
                      </m:e>
                    </m:bar>
                    <m:r>
                      <a:rPr lang="en-GB" b="0" i="1" smtClean="0">
                        <a:latin typeface="Cambria Math" panose="02040503050406030204" pitchFamily="18" charset="0"/>
                      </a:rPr>
                      <m:t>.</m:t>
                    </m:r>
                    <m:r>
                      <a:rPr lang="en-GB" b="0" i="1" smtClean="0">
                        <a:latin typeface="Cambria Math" panose="02040503050406030204" pitchFamily="18" charset="0"/>
                        <a:ea typeface="Cambria Math" panose="02040503050406030204" pitchFamily="18" charset="0"/>
                      </a:rPr>
                      <m:t>𝛻</m:t>
                    </m:r>
                    <m:d>
                      <m:dPr>
                        <m:ctrlPr>
                          <a:rPr lang="en-GB" b="0" i="1" smtClean="0">
                            <a:latin typeface="Cambria Math" panose="02040503050406030204" pitchFamily="18" charset="0"/>
                            <a:ea typeface="Cambria Math" panose="02040503050406030204" pitchFamily="18" charset="0"/>
                          </a:rPr>
                        </m:ctrlPr>
                      </m:dPr>
                      <m:e>
                        <m:f>
                          <m:fPr>
                            <m:ctrlPr>
                              <a:rPr lang="en-GB" b="0"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𝑝</m:t>
                            </m:r>
                          </m:num>
                          <m:den>
                            <m:r>
                              <a:rPr lang="en-GB" b="0" i="1" smtClean="0">
                                <a:latin typeface="Cambria Math" panose="02040503050406030204" pitchFamily="18" charset="0"/>
                                <a:ea typeface="Cambria Math" panose="02040503050406030204" pitchFamily="18" charset="0"/>
                              </a:rPr>
                              <m:t>𝜌</m:t>
                            </m:r>
                          </m:den>
                        </m:f>
                      </m:e>
                    </m:d>
                    <m:r>
                      <a:rPr lang="en-GB" b="0" i="1" smtClean="0">
                        <a:latin typeface="Cambria Math" panose="02040503050406030204" pitchFamily="18" charset="0"/>
                        <a:ea typeface="Cambria Math" panose="02040503050406030204" pitchFamily="18" charset="0"/>
                      </a:rPr>
                      <m:t>=−</m:t>
                    </m:r>
                    <m:f>
                      <m:fPr>
                        <m:ctrlPr>
                          <a:rPr lang="en-GB" b="0"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𝐷</m:t>
                        </m:r>
                      </m:num>
                      <m:den>
                        <m:r>
                          <a:rPr lang="en-GB" b="0" i="1" smtClean="0">
                            <a:latin typeface="Cambria Math" panose="02040503050406030204" pitchFamily="18" charset="0"/>
                            <a:ea typeface="Cambria Math" panose="02040503050406030204" pitchFamily="18" charset="0"/>
                          </a:rPr>
                          <m:t>𝐷𝑡</m:t>
                        </m:r>
                      </m:den>
                    </m:f>
                    <m:d>
                      <m:dPr>
                        <m:ctrlPr>
                          <a:rPr lang="en-GB" i="1">
                            <a:latin typeface="Cambria Math" panose="02040503050406030204" pitchFamily="18" charset="0"/>
                            <a:ea typeface="Cambria Math" panose="02040503050406030204" pitchFamily="18" charset="0"/>
                          </a:rPr>
                        </m:ctrlPr>
                      </m:dPr>
                      <m:e>
                        <m:f>
                          <m:fPr>
                            <m:ctrlPr>
                              <a:rPr lang="en-GB" i="1">
                                <a:latin typeface="Cambria Math" panose="02040503050406030204" pitchFamily="18" charset="0"/>
                                <a:ea typeface="Cambria Math" panose="02040503050406030204" pitchFamily="18" charset="0"/>
                              </a:rPr>
                            </m:ctrlPr>
                          </m:fPr>
                          <m:num>
                            <m:r>
                              <a:rPr lang="en-GB" i="1">
                                <a:latin typeface="Cambria Math" panose="02040503050406030204" pitchFamily="18" charset="0"/>
                                <a:ea typeface="Cambria Math" panose="02040503050406030204" pitchFamily="18" charset="0"/>
                              </a:rPr>
                              <m:t>𝑝</m:t>
                            </m:r>
                          </m:num>
                          <m:den>
                            <m:r>
                              <a:rPr lang="en-GB" i="1">
                                <a:latin typeface="Cambria Math" panose="02040503050406030204" pitchFamily="18" charset="0"/>
                                <a:ea typeface="Cambria Math" panose="02040503050406030204" pitchFamily="18" charset="0"/>
                              </a:rPr>
                              <m:t>𝜌</m:t>
                            </m:r>
                          </m:den>
                        </m:f>
                      </m:e>
                    </m:d>
                  </m:oMath>
                </a14:m>
                <a:r>
                  <a:rPr lang="en-GB" dirty="0"/>
                  <a:t>.</a:t>
                </a:r>
              </a:p>
              <a:p>
                <a:r>
                  <a:rPr lang="en-GB" dirty="0"/>
                  <a:t>It follows that</a:t>
                </a:r>
              </a:p>
              <a:p>
                <a:pPr marL="0" indent="0" algn="ctr">
                  <a:buNone/>
                </a:pPr>
                <a14:m>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𝐷</m:t>
                        </m:r>
                      </m:num>
                      <m:den>
                        <m:r>
                          <a:rPr lang="en-GB" b="0" i="1" smtClean="0">
                            <a:latin typeface="Cambria Math" panose="02040503050406030204" pitchFamily="18" charset="0"/>
                          </a:rPr>
                          <m:t>𝐷𝑡</m:t>
                        </m:r>
                      </m:den>
                    </m:f>
                    <m:d>
                      <m:dPr>
                        <m:ctrlPr>
                          <a:rPr lang="en-GB" i="1" smtClean="0">
                            <a:latin typeface="Cambria Math" panose="02040503050406030204" pitchFamily="18" charset="0"/>
                          </a:rPr>
                        </m:ctrlPr>
                      </m:dPr>
                      <m:e>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sSup>
                          <m:sSupPr>
                            <m:ctrlPr>
                              <a:rPr lang="en-GB" i="1" smtClean="0">
                                <a:latin typeface="Cambria Math" panose="02040503050406030204" pitchFamily="18" charset="0"/>
                              </a:rPr>
                            </m:ctrlPr>
                          </m:sSupPr>
                          <m:e>
                            <m:r>
                              <a:rPr lang="en-GB" b="0" i="1" smtClean="0">
                                <a:latin typeface="Cambria Math" panose="02040503050406030204" pitchFamily="18" charset="0"/>
                              </a:rPr>
                              <m:t>𝑢</m:t>
                            </m:r>
                          </m:e>
                          <m:sup>
                            <m:r>
                              <a:rPr lang="en-GB" b="0" i="1" smtClean="0">
                                <a:latin typeface="Cambria Math" panose="02040503050406030204" pitchFamily="18" charset="0"/>
                              </a:rPr>
                              <m:t>2</m:t>
                            </m:r>
                          </m:sup>
                        </m:sSup>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𝑝</m:t>
                            </m:r>
                          </m:num>
                          <m:den>
                            <m:r>
                              <a:rPr lang="en-GB" b="0" i="1" smtClean="0">
                                <a:latin typeface="Cambria Math" panose="02040503050406030204" pitchFamily="18" charset="0"/>
                                <a:ea typeface="Cambria Math" panose="02040503050406030204" pitchFamily="18" charset="0"/>
                              </a:rPr>
                              <m:t>𝜌</m:t>
                            </m:r>
                          </m:den>
                        </m:f>
                        <m:r>
                          <a:rPr lang="en-GB" b="0" i="1" smtClean="0">
                            <a:latin typeface="Cambria Math" panose="02040503050406030204" pitchFamily="18" charset="0"/>
                          </a:rPr>
                          <m:t>+</m:t>
                        </m:r>
                        <m:r>
                          <m:rPr>
                            <m:sty m:val="p"/>
                          </m:rPr>
                          <a:rPr lang="el-GR" b="0" i="1" smtClean="0">
                            <a:latin typeface="Cambria Math" panose="02040503050406030204" pitchFamily="18" charset="0"/>
                            <a:ea typeface="Cambria Math" panose="02040503050406030204" pitchFamily="18" charset="0"/>
                          </a:rPr>
                          <m:t>Ψ</m:t>
                        </m:r>
                      </m:e>
                    </m:d>
                    <m:r>
                      <a:rPr lang="en-GB" b="0" i="1" smtClean="0">
                        <a:latin typeface="Cambria Math" panose="02040503050406030204" pitchFamily="18" charset="0"/>
                      </a:rPr>
                      <m:t>=0</m:t>
                    </m:r>
                  </m:oMath>
                </a14:m>
                <a:r>
                  <a:rPr lang="en-GB" dirty="0"/>
                  <a:t>,</a:t>
                </a:r>
              </a:p>
              <a:p>
                <a:r>
                  <a:rPr lang="en-GB" dirty="0"/>
                  <a:t>Hence on a streamline</a:t>
                </a:r>
              </a:p>
              <a:p>
                <a:pPr marL="0" indent="0" algn="ctr">
                  <a:buNone/>
                </a:pPr>
                <a14:m>
                  <m:oMathPara xmlns:m="http://schemas.openxmlformats.org/officeDocument/2006/math">
                    <m:oMathParaPr>
                      <m:jc m:val="centerGroup"/>
                    </m:oMathParaPr>
                    <m:oMath xmlns:m="http://schemas.openxmlformats.org/officeDocument/2006/math">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2</m:t>
                          </m:r>
                        </m:den>
                      </m:f>
                      <m:sSup>
                        <m:sSupPr>
                          <m:ctrlPr>
                            <a:rPr lang="en-GB" i="1">
                              <a:latin typeface="Cambria Math" panose="02040503050406030204" pitchFamily="18" charset="0"/>
                            </a:rPr>
                          </m:ctrlPr>
                        </m:sSupPr>
                        <m:e>
                          <m:r>
                            <a:rPr lang="en-GB" i="1">
                              <a:latin typeface="Cambria Math" panose="02040503050406030204" pitchFamily="18" charset="0"/>
                            </a:rPr>
                            <m:t>𝑢</m:t>
                          </m:r>
                        </m:e>
                        <m:sup>
                          <m:r>
                            <a:rPr lang="en-GB" i="1">
                              <a:latin typeface="Cambria Math" panose="02040503050406030204" pitchFamily="18" charset="0"/>
                            </a:rPr>
                            <m:t>2</m:t>
                          </m:r>
                        </m:sup>
                      </m:sSup>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𝑝</m:t>
                          </m:r>
                        </m:num>
                        <m:den>
                          <m:r>
                            <a:rPr lang="en-GB" i="1">
                              <a:latin typeface="Cambria Math" panose="02040503050406030204" pitchFamily="18" charset="0"/>
                              <a:ea typeface="Cambria Math" panose="02040503050406030204" pitchFamily="18" charset="0"/>
                            </a:rPr>
                            <m:t>𝜌</m:t>
                          </m:r>
                        </m:den>
                      </m:f>
                      <m:r>
                        <a:rPr lang="en-GB" i="1">
                          <a:latin typeface="Cambria Math" panose="02040503050406030204" pitchFamily="18" charset="0"/>
                        </a:rPr>
                        <m:t>+</m:t>
                      </m:r>
                      <m:r>
                        <m:rPr>
                          <m:sty m:val="p"/>
                        </m:rPr>
                        <a:rPr lang="el-GR" i="1">
                          <a:latin typeface="Cambria Math" panose="02040503050406030204" pitchFamily="18" charset="0"/>
                          <a:ea typeface="Cambria Math" panose="02040503050406030204" pitchFamily="18" charset="0"/>
                        </a:rPr>
                        <m:t>Ψ</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𝐻</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𝑐𝑜𝑛𝑠𝑡</m:t>
                      </m:r>
                    </m:oMath>
                  </m:oMathPara>
                </a14:m>
                <a:endParaRPr lang="en-GB" dirty="0"/>
              </a:p>
              <a:p>
                <a:r>
                  <a:rPr lang="en-GB" dirty="0"/>
                  <a:t>Bernoulli proved this in 1738!</a:t>
                </a:r>
              </a:p>
              <a:p>
                <a:r>
                  <a:rPr lang="en-GB" dirty="0"/>
                  <a:t>If the flow is </a:t>
                </a:r>
                <a:r>
                  <a:rPr lang="en-GB" dirty="0" err="1"/>
                  <a:t>irrotational</a:t>
                </a:r>
                <a:r>
                  <a:rPr lang="en-GB" dirty="0"/>
                  <a:t>, </a:t>
                </a:r>
                <a:r>
                  <a:rPr lang="en-GB" i="1" dirty="0"/>
                  <a:t>i.e. </a:t>
                </a:r>
                <a14:m>
                  <m:oMath xmlns:m="http://schemas.openxmlformats.org/officeDocument/2006/math">
                    <m:r>
                      <a:rPr lang="en-GB" i="1" smtClean="0">
                        <a:latin typeface="Cambria Math" panose="02040503050406030204" pitchFamily="18" charset="0"/>
                        <a:ea typeface="Cambria Math" panose="02040503050406030204" pitchFamily="18" charset="0"/>
                      </a:rPr>
                      <m:t>𝛻</m:t>
                    </m:r>
                    <m:r>
                      <a:rPr lang="en-GB" i="1" smtClean="0">
                        <a:latin typeface="Cambria Math" panose="02040503050406030204" pitchFamily="18" charset="0"/>
                        <a:ea typeface="Cambria Math" panose="02040503050406030204" pitchFamily="18" charset="0"/>
                      </a:rPr>
                      <m:t>∧</m:t>
                    </m:r>
                    <m:bar>
                      <m:barPr>
                        <m:ctrlPr>
                          <a:rPr lang="en-GB" i="1" smtClean="0">
                            <a:latin typeface="Cambria Math" panose="02040503050406030204" pitchFamily="18" charset="0"/>
                            <a:ea typeface="Cambria Math" panose="02040503050406030204" pitchFamily="18" charset="0"/>
                          </a:rPr>
                        </m:ctrlPr>
                      </m:barPr>
                      <m:e>
                        <m:r>
                          <a:rPr lang="en-GB" b="0" i="1" smtClean="0">
                            <a:latin typeface="Cambria Math" panose="02040503050406030204" pitchFamily="18" charset="0"/>
                            <a:ea typeface="Cambria Math" panose="02040503050406030204" pitchFamily="18" charset="0"/>
                          </a:rPr>
                          <m:t>𝑢</m:t>
                        </m:r>
                      </m:e>
                    </m:bar>
                    <m:r>
                      <a:rPr lang="en-GB" b="0" i="1" smtClean="0">
                        <a:latin typeface="Cambria Math" panose="02040503050406030204" pitchFamily="18" charset="0"/>
                        <a:ea typeface="Cambria Math" panose="02040503050406030204" pitchFamily="18" charset="0"/>
                      </a:rPr>
                      <m:t>=</m:t>
                    </m:r>
                    <m:bar>
                      <m:barPr>
                        <m:ctrlPr>
                          <a:rPr lang="en-GB" b="0" i="1" smtClean="0">
                            <a:latin typeface="Cambria Math" panose="02040503050406030204" pitchFamily="18" charset="0"/>
                            <a:ea typeface="Cambria Math" panose="02040503050406030204" pitchFamily="18" charset="0"/>
                          </a:rPr>
                        </m:ctrlPr>
                      </m:barPr>
                      <m:e>
                        <m:r>
                          <a:rPr lang="en-GB" b="0" i="1" smtClean="0">
                            <a:latin typeface="Cambria Math" panose="02040503050406030204" pitchFamily="18" charset="0"/>
                            <a:ea typeface="Cambria Math" panose="02040503050406030204" pitchFamily="18" charset="0"/>
                          </a:rPr>
                          <m:t>0</m:t>
                        </m:r>
                      </m:e>
                    </m:bar>
                  </m:oMath>
                </a14:m>
                <a:r>
                  <a:rPr lang="en-GB" dirty="0"/>
                  <a:t>, then </a:t>
                </a:r>
                <a14:m>
                  <m:oMath xmlns:m="http://schemas.openxmlformats.org/officeDocument/2006/math">
                    <m:r>
                      <a:rPr lang="en-GB" b="0" i="1" smtClean="0">
                        <a:latin typeface="Cambria Math" panose="02040503050406030204" pitchFamily="18" charset="0"/>
                      </a:rPr>
                      <m:t>𝐻</m:t>
                    </m:r>
                  </m:oMath>
                </a14:m>
                <a:r>
                  <a:rPr lang="en-GB" dirty="0"/>
                  <a:t> is the same on each streamline (</a:t>
                </a:r>
                <a:r>
                  <a:rPr lang="en-GB" i="1" dirty="0"/>
                  <a:t>cf. </a:t>
                </a:r>
                <a:r>
                  <a:rPr lang="en-GB" dirty="0"/>
                  <a:t>Batchelor)</a:t>
                </a:r>
                <a:r>
                  <a:rPr lang="en-GB" i="1" dirty="0"/>
                  <a:t>.</a:t>
                </a:r>
                <a:endParaRPr lang="en-GB" dirty="0"/>
              </a:p>
              <a:p>
                <a:pPr marL="0" indent="0" algn="ctr">
                  <a:buNone/>
                </a:pP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928" t="-3501"/>
                </a:stretch>
              </a:blipFill>
            </p:spPr>
            <p:txBody>
              <a:bodyPr/>
              <a:lstStyle/>
              <a:p>
                <a:r>
                  <a:rPr lang="en-GB">
                    <a:noFill/>
                  </a:rPr>
                  <a:t> </a:t>
                </a:r>
              </a:p>
            </p:txBody>
          </p:sp>
        </mc:Fallback>
      </mc:AlternateContent>
    </p:spTree>
    <p:extLst>
      <p:ext uri="{BB962C8B-B14F-4D97-AF65-F5344CB8AC3E}">
        <p14:creationId xmlns:p14="http://schemas.microsoft.com/office/powerpoint/2010/main" val="2819084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Bernoulli’s Law – 3: An Application</a:t>
            </a: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p:txBody>
              <a:bodyPr>
                <a:noAutofit/>
              </a:bodyPr>
              <a:lstStyle/>
              <a:p>
                <a:r>
                  <a:rPr lang="en-GB" sz="1600" dirty="0"/>
                  <a:t>Consider the efflux of fluid with speed </a:t>
                </a:r>
                <a14:m>
                  <m:oMath xmlns:m="http://schemas.openxmlformats.org/officeDocument/2006/math">
                    <m:sSub>
                      <m:sSubPr>
                        <m:ctrlPr>
                          <a:rPr lang="en-GB" sz="1600" i="1" smtClean="0">
                            <a:latin typeface="Cambria Math" panose="02040503050406030204" pitchFamily="18" charset="0"/>
                          </a:rPr>
                        </m:ctrlPr>
                      </m:sSubPr>
                      <m:e>
                        <m:r>
                          <a:rPr lang="en-GB" sz="1600" b="0" i="1" smtClean="0">
                            <a:latin typeface="Cambria Math" panose="02040503050406030204" pitchFamily="18" charset="0"/>
                          </a:rPr>
                          <m:t>𝑢</m:t>
                        </m:r>
                      </m:e>
                      <m:sub>
                        <m:r>
                          <a:rPr lang="en-GB" sz="1600" b="0" i="1" smtClean="0">
                            <a:latin typeface="Cambria Math" panose="02040503050406030204" pitchFamily="18" charset="0"/>
                          </a:rPr>
                          <m:t>0 </m:t>
                        </m:r>
                      </m:sub>
                    </m:sSub>
                  </m:oMath>
                </a14:m>
                <a:r>
                  <a:rPr lang="en-GB" sz="1600" dirty="0"/>
                  <a:t>from an orifice at height </a:t>
                </a:r>
                <a14:m>
                  <m:oMath xmlns:m="http://schemas.openxmlformats.org/officeDocument/2006/math">
                    <m:r>
                      <a:rPr lang="en-GB" sz="1600" b="0" i="1" smtClean="0">
                        <a:latin typeface="Cambria Math" panose="02040503050406030204" pitchFamily="18" charset="0"/>
                      </a:rPr>
                      <m:t>𝑦</m:t>
                    </m:r>
                    <m:r>
                      <a:rPr lang="en-GB" sz="1600" b="0" i="1" smtClean="0">
                        <a:latin typeface="Cambria Math" panose="02040503050406030204" pitchFamily="18" charset="0"/>
                      </a:rPr>
                      <m:t>=</m:t>
                    </m:r>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𝑦</m:t>
                        </m:r>
                      </m:e>
                      <m:sub>
                        <m:r>
                          <a:rPr lang="en-GB" sz="1600" b="0" i="1" smtClean="0">
                            <a:latin typeface="Cambria Math" panose="02040503050406030204" pitchFamily="18" charset="0"/>
                          </a:rPr>
                          <m:t>0 </m:t>
                        </m:r>
                      </m:sub>
                    </m:sSub>
                  </m:oMath>
                </a14:m>
                <a:r>
                  <a:rPr lang="en-GB" sz="1600" dirty="0"/>
                  <a:t>in an open vessel.</a:t>
                </a:r>
              </a:p>
              <a:p>
                <a:r>
                  <a:rPr lang="en-GB" sz="1600" dirty="0"/>
                  <a:t>In absence of an orifice we know the pressure depends on the height of the liquid above it. </a:t>
                </a:r>
              </a:p>
              <a:p>
                <a:r>
                  <a:rPr lang="en-GB" sz="1600" dirty="0"/>
                  <a:t>If an orifice opens the fluid will be driven by this high pressure.</a:t>
                </a:r>
              </a:p>
              <a:p>
                <a:r>
                  <a:rPr lang="en-GB" sz="1600" dirty="0"/>
                  <a:t>If the hole is small (or if the fluid is replenished by e.g. a ‘ballcock’) then the drop in height with time will be very small or zero.</a:t>
                </a:r>
              </a:p>
              <a:p>
                <a:r>
                  <a:rPr lang="en-GB" sz="1600" dirty="0"/>
                  <a:t>We can usefully model the flow in the steady-state case.</a:t>
                </a:r>
              </a:p>
              <a:p>
                <a:r>
                  <a:rPr lang="en-GB" sz="1600" dirty="0"/>
                  <a:t>All the assumptions in deriving Bernoulli’s Law apply. </a:t>
                </a:r>
              </a:p>
              <a:p>
                <a:r>
                  <a:rPr lang="en-GB" sz="1600" dirty="0"/>
                  <a:t>Atmospheric pressure is </a:t>
                </a:r>
                <a14:m>
                  <m:oMath xmlns:m="http://schemas.openxmlformats.org/officeDocument/2006/math">
                    <m:sSub>
                      <m:sSubPr>
                        <m:ctrlPr>
                          <a:rPr lang="en-GB" sz="1600" i="1" smtClean="0">
                            <a:latin typeface="Cambria Math" panose="02040503050406030204" pitchFamily="18" charset="0"/>
                          </a:rPr>
                        </m:ctrlPr>
                      </m:sSubPr>
                      <m:e>
                        <m:r>
                          <a:rPr lang="en-GB" sz="1600" b="0" i="1" smtClean="0">
                            <a:latin typeface="Cambria Math" panose="02040503050406030204" pitchFamily="18" charset="0"/>
                          </a:rPr>
                          <m:t>𝑝</m:t>
                        </m:r>
                      </m:e>
                      <m:sub>
                        <m:r>
                          <a:rPr lang="en-GB" sz="1600" b="0" i="1" smtClean="0">
                            <a:latin typeface="Cambria Math" panose="02040503050406030204" pitchFamily="18" charset="0"/>
                          </a:rPr>
                          <m:t>0</m:t>
                        </m:r>
                      </m:sub>
                    </m:sSub>
                    <m:r>
                      <a:rPr lang="en-GB" sz="1600" b="0" i="1" smtClean="0">
                        <a:latin typeface="Cambria Math" panose="02040503050406030204" pitchFamily="18" charset="0"/>
                      </a:rPr>
                      <m:t>.</m:t>
                    </m:r>
                  </m:oMath>
                </a14:m>
                <a:endParaRPr lang="en-GB" sz="1600" b="0" dirty="0"/>
              </a:p>
              <a:p>
                <a14:m>
                  <m:oMath xmlns:m="http://schemas.openxmlformats.org/officeDocument/2006/math">
                    <m:r>
                      <a:rPr lang="en-GB" sz="1600" b="0" i="1" smtClean="0">
                        <a:latin typeface="Cambria Math" panose="02040503050406030204" pitchFamily="18" charset="0"/>
                      </a:rPr>
                      <m:t>h</m:t>
                    </m:r>
                  </m:oMath>
                </a14:m>
                <a:r>
                  <a:rPr lang="en-GB" sz="1600" dirty="0"/>
                  <a:t> is the height of the free surface above the orifice.</a:t>
                </a:r>
              </a:p>
              <a:p>
                <a:r>
                  <a:rPr lang="en-GB" sz="1600" dirty="0"/>
                  <a:t>Dimension of the orifice cross-section is very small compared with </a:t>
                </a:r>
                <a14:m>
                  <m:oMath xmlns:m="http://schemas.openxmlformats.org/officeDocument/2006/math">
                    <m:r>
                      <a:rPr lang="en-GB" sz="1600" i="1">
                        <a:latin typeface="Cambria Math" panose="02040503050406030204" pitchFamily="18" charset="0"/>
                      </a:rPr>
                      <m:t>h</m:t>
                    </m:r>
                  </m:oMath>
                </a14:m>
                <a:r>
                  <a:rPr lang="en-GB" sz="1600" dirty="0"/>
                  <a:t>.</a:t>
                </a:r>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blipFill rotWithShape="0">
                <a:blip r:embed="rId2"/>
                <a:stretch>
                  <a:fillRect l="-471" t="-980" b="-2941"/>
                </a:stretch>
              </a:blipFill>
            </p:spPr>
            <p:txBody>
              <a:bodyPr/>
              <a:lstStyle/>
              <a:p>
                <a:r>
                  <a:rPr lang="en-GB">
                    <a:noFill/>
                  </a:rPr>
                  <a:t> </a:t>
                </a:r>
              </a:p>
            </p:txBody>
          </p:sp>
        </mc:Fallback>
      </mc:AlternateContent>
      <p:sp>
        <p:nvSpPr>
          <p:cNvPr id="4" name="Content Placeholder 3"/>
          <p:cNvSpPr>
            <a:spLocks noGrp="1"/>
          </p:cNvSpPr>
          <p:nvPr>
            <p:ph sz="half" idx="2"/>
          </p:nvPr>
        </p:nvSpPr>
        <p:spPr>
          <a:xfrm>
            <a:off x="6186006" y="1825625"/>
            <a:ext cx="5181600" cy="4351338"/>
          </a:xfrm>
        </p:spPr>
        <p:txBody>
          <a:bodyPr>
            <a:normAutofit/>
          </a:bodyPr>
          <a:lstStyle/>
          <a:p>
            <a:pPr marL="0" indent="0">
              <a:buNone/>
            </a:pPr>
            <a:r>
              <a:rPr lang="en-GB" dirty="0"/>
              <a:t>                                                                                                       </a:t>
            </a:r>
          </a:p>
        </p:txBody>
      </p:sp>
      <p:sp>
        <p:nvSpPr>
          <p:cNvPr id="5" name="Rectangle 4"/>
          <p:cNvSpPr/>
          <p:nvPr/>
        </p:nvSpPr>
        <p:spPr>
          <a:xfrm>
            <a:off x="7453793" y="2610868"/>
            <a:ext cx="2933700" cy="3009900"/>
          </a:xfrm>
          <a:prstGeom prst="rect">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7" name="Straight Connector 6"/>
          <p:cNvCxnSpPr/>
          <p:nvPr/>
        </p:nvCxnSpPr>
        <p:spPr>
          <a:xfrm flipV="1">
            <a:off x="7453793" y="2145671"/>
            <a:ext cx="0" cy="3475097"/>
          </a:xfrm>
          <a:prstGeom prst="line">
            <a:avLst/>
          </a:prstGeom>
          <a:ln w="984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10405599" y="2145670"/>
            <a:ext cx="0" cy="3475097"/>
          </a:xfrm>
          <a:prstGeom prst="line">
            <a:avLst/>
          </a:prstGeom>
          <a:ln w="984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405733" y="5647926"/>
            <a:ext cx="3054184" cy="0"/>
          </a:xfrm>
          <a:prstGeom prst="line">
            <a:avLst/>
          </a:prstGeom>
          <a:ln w="1270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0363499" y="4919714"/>
            <a:ext cx="96417" cy="199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Arc 14"/>
          <p:cNvSpPr/>
          <p:nvPr/>
        </p:nvSpPr>
        <p:spPr>
          <a:xfrm rot="10800000">
            <a:off x="10363499" y="4819282"/>
            <a:ext cx="1318642" cy="199176"/>
          </a:xfrm>
          <a:prstGeom prst="arc">
            <a:avLst/>
          </a:prstGeom>
          <a:ln w="635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6" name="Arc 15"/>
          <p:cNvSpPr/>
          <p:nvPr/>
        </p:nvSpPr>
        <p:spPr>
          <a:xfrm rot="10800000" flipV="1">
            <a:off x="10387493" y="5029213"/>
            <a:ext cx="1318642" cy="169176"/>
          </a:xfrm>
          <a:prstGeom prst="arc">
            <a:avLst/>
          </a:prstGeom>
          <a:ln w="635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9" name="Isosceles Triangle 18"/>
          <p:cNvSpPr/>
          <p:nvPr/>
        </p:nvSpPr>
        <p:spPr>
          <a:xfrm rot="5400000">
            <a:off x="10369380" y="4743179"/>
            <a:ext cx="181070" cy="561315"/>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ight Arrow 19"/>
          <p:cNvSpPr/>
          <p:nvPr/>
        </p:nvSpPr>
        <p:spPr>
          <a:xfrm>
            <a:off x="10723641" y="5117190"/>
            <a:ext cx="534155" cy="18390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Arc 20"/>
          <p:cNvSpPr/>
          <p:nvPr/>
        </p:nvSpPr>
        <p:spPr>
          <a:xfrm rot="10800000">
            <a:off x="8910015" y="235387"/>
            <a:ext cx="2981234" cy="4783071"/>
          </a:xfrm>
          <a:prstGeom prst="arc">
            <a:avLst>
              <a:gd name="adj1" fmla="val 16200000"/>
              <a:gd name="adj2" fmla="val 21580668"/>
            </a:avLst>
          </a:prstGeom>
          <a:ln>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22" name="Arc 21"/>
          <p:cNvSpPr/>
          <p:nvPr/>
        </p:nvSpPr>
        <p:spPr>
          <a:xfrm rot="10800000">
            <a:off x="9587617" y="230869"/>
            <a:ext cx="1692999" cy="4714324"/>
          </a:xfrm>
          <a:prstGeom prst="arc">
            <a:avLst>
              <a:gd name="adj1" fmla="val 16200000"/>
              <a:gd name="adj2" fmla="val 21580668"/>
            </a:avLst>
          </a:prstGeom>
          <a:ln>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23" name="Arc 22"/>
          <p:cNvSpPr/>
          <p:nvPr/>
        </p:nvSpPr>
        <p:spPr>
          <a:xfrm rot="16200000" flipH="1">
            <a:off x="6759079" y="1001076"/>
            <a:ext cx="5658420" cy="3221703"/>
          </a:xfrm>
          <a:prstGeom prst="arc">
            <a:avLst>
              <a:gd name="adj1" fmla="val 16200000"/>
              <a:gd name="adj2" fmla="val 1050466"/>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cxnSp>
        <p:nvCxnSpPr>
          <p:cNvPr id="25" name="Straight Arrow Connector 24"/>
          <p:cNvCxnSpPr/>
          <p:nvPr/>
        </p:nvCxnSpPr>
        <p:spPr>
          <a:xfrm flipV="1">
            <a:off x="10740573" y="2610868"/>
            <a:ext cx="0" cy="2308846"/>
          </a:xfrm>
          <a:prstGeom prst="straightConnector1">
            <a:avLst/>
          </a:prstGeom>
          <a:ln w="28575">
            <a:solidFill>
              <a:srgbClr val="FF00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p:cNvSpPr txBox="1"/>
              <p:nvPr/>
            </p:nvSpPr>
            <p:spPr>
              <a:xfrm>
                <a:off x="10772585" y="3500943"/>
                <a:ext cx="363082"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0" i="1" smtClean="0">
                          <a:solidFill>
                            <a:srgbClr val="FF0000"/>
                          </a:solidFill>
                          <a:latin typeface="Cambria Math" panose="02040503050406030204" pitchFamily="18" charset="0"/>
                        </a:rPr>
                        <m:t>h</m:t>
                      </m:r>
                    </m:oMath>
                  </m:oMathPara>
                </a14:m>
                <a:endParaRPr lang="en-GB" sz="2800" dirty="0">
                  <a:solidFill>
                    <a:srgbClr val="FF0000"/>
                  </a:solidFill>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10772585" y="3500943"/>
                <a:ext cx="363082" cy="523220"/>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10781183" y="5239877"/>
                <a:ext cx="647741"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2800" i="1">
                              <a:solidFill>
                                <a:srgbClr val="FF0000"/>
                              </a:solidFill>
                              <a:latin typeface="Cambria Math" panose="02040503050406030204" pitchFamily="18" charset="0"/>
                            </a:rPr>
                          </m:ctrlPr>
                        </m:sSubPr>
                        <m:e>
                          <m:r>
                            <a:rPr lang="en-GB" sz="2800" i="1">
                              <a:solidFill>
                                <a:srgbClr val="FF0000"/>
                              </a:solidFill>
                              <a:latin typeface="Cambria Math" panose="02040503050406030204" pitchFamily="18" charset="0"/>
                            </a:rPr>
                            <m:t>𝑢</m:t>
                          </m:r>
                        </m:e>
                        <m:sub>
                          <m:r>
                            <a:rPr lang="en-GB" sz="2800" i="1">
                              <a:solidFill>
                                <a:srgbClr val="FF0000"/>
                              </a:solidFill>
                              <a:latin typeface="Cambria Math" panose="02040503050406030204" pitchFamily="18" charset="0"/>
                            </a:rPr>
                            <m:t>𝑜</m:t>
                          </m:r>
                        </m:sub>
                      </m:sSub>
                    </m:oMath>
                  </m:oMathPara>
                </a14:m>
                <a:endParaRPr lang="en-GB" sz="2800" dirty="0"/>
              </a:p>
            </p:txBody>
          </p:sp>
        </mc:Choice>
        <mc:Fallback xmlns="">
          <p:sp>
            <p:nvSpPr>
              <p:cNvPr id="27" name="Rectangle 26"/>
              <p:cNvSpPr>
                <a:spLocks noRot="1" noChangeAspect="1" noMove="1" noResize="1" noEditPoints="1" noAdjustHandles="1" noChangeArrowheads="1" noChangeShapeType="1" noTextEdit="1"/>
              </p:cNvSpPr>
              <p:nvPr/>
            </p:nvSpPr>
            <p:spPr>
              <a:xfrm>
                <a:off x="10781183" y="5239877"/>
                <a:ext cx="647741" cy="523220"/>
              </a:xfrm>
              <a:prstGeom prst="rect">
                <a:avLst/>
              </a:prstGeom>
              <a:blipFill rotWithShape="0">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8624596" y="2031520"/>
                <a:ext cx="627288"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2800" i="1" smtClean="0">
                              <a:solidFill>
                                <a:srgbClr val="FF0000"/>
                              </a:solidFill>
                              <a:latin typeface="Cambria Math" panose="02040503050406030204" pitchFamily="18" charset="0"/>
                            </a:rPr>
                          </m:ctrlPr>
                        </m:sSubPr>
                        <m:e>
                          <m:r>
                            <a:rPr lang="en-GB" sz="2800" b="0" i="1" smtClean="0">
                              <a:solidFill>
                                <a:srgbClr val="FF0000"/>
                              </a:solidFill>
                              <a:latin typeface="Cambria Math" panose="02040503050406030204" pitchFamily="18" charset="0"/>
                            </a:rPr>
                            <m:t>𝑝</m:t>
                          </m:r>
                        </m:e>
                        <m:sub>
                          <m:r>
                            <a:rPr lang="en-GB" sz="2800" i="1">
                              <a:solidFill>
                                <a:srgbClr val="FF0000"/>
                              </a:solidFill>
                              <a:latin typeface="Cambria Math" panose="02040503050406030204" pitchFamily="18" charset="0"/>
                            </a:rPr>
                            <m:t>𝑜</m:t>
                          </m:r>
                        </m:sub>
                      </m:sSub>
                    </m:oMath>
                  </m:oMathPara>
                </a14:m>
                <a:endParaRPr lang="en-GB" sz="2800" dirty="0"/>
              </a:p>
            </p:txBody>
          </p:sp>
        </mc:Choice>
        <mc:Fallback xmlns="">
          <p:sp>
            <p:nvSpPr>
              <p:cNvPr id="28" name="Rectangle 27"/>
              <p:cNvSpPr>
                <a:spLocks noRot="1" noChangeAspect="1" noMove="1" noResize="1" noEditPoints="1" noAdjustHandles="1" noChangeArrowheads="1" noChangeShapeType="1" noTextEdit="1"/>
              </p:cNvSpPr>
              <p:nvPr/>
            </p:nvSpPr>
            <p:spPr>
              <a:xfrm>
                <a:off x="8624596" y="2031520"/>
                <a:ext cx="627288" cy="523220"/>
              </a:xfrm>
              <a:prstGeom prst="rect">
                <a:avLst/>
              </a:prstGeom>
              <a:blipFill rotWithShape="0">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Rectangle 28"/>
              <p:cNvSpPr/>
              <p:nvPr/>
            </p:nvSpPr>
            <p:spPr>
              <a:xfrm>
                <a:off x="10995415" y="4501976"/>
                <a:ext cx="627288"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2800" i="1" smtClean="0">
                              <a:solidFill>
                                <a:srgbClr val="FF0000"/>
                              </a:solidFill>
                              <a:latin typeface="Cambria Math" panose="02040503050406030204" pitchFamily="18" charset="0"/>
                            </a:rPr>
                          </m:ctrlPr>
                        </m:sSubPr>
                        <m:e>
                          <m:r>
                            <a:rPr lang="en-GB" sz="2800" b="0" i="1" smtClean="0">
                              <a:solidFill>
                                <a:srgbClr val="FF0000"/>
                              </a:solidFill>
                              <a:latin typeface="Cambria Math" panose="02040503050406030204" pitchFamily="18" charset="0"/>
                            </a:rPr>
                            <m:t>𝑝</m:t>
                          </m:r>
                        </m:e>
                        <m:sub>
                          <m:r>
                            <a:rPr lang="en-GB" sz="2800" i="1">
                              <a:solidFill>
                                <a:srgbClr val="FF0000"/>
                              </a:solidFill>
                              <a:latin typeface="Cambria Math" panose="02040503050406030204" pitchFamily="18" charset="0"/>
                            </a:rPr>
                            <m:t>𝑜</m:t>
                          </m:r>
                        </m:sub>
                      </m:sSub>
                    </m:oMath>
                  </m:oMathPara>
                </a14:m>
                <a:endParaRPr lang="en-GB" sz="2800" dirty="0"/>
              </a:p>
            </p:txBody>
          </p:sp>
        </mc:Choice>
        <mc:Fallback xmlns="">
          <p:sp>
            <p:nvSpPr>
              <p:cNvPr id="29" name="Rectangle 28"/>
              <p:cNvSpPr>
                <a:spLocks noRot="1" noChangeAspect="1" noMove="1" noResize="1" noEditPoints="1" noAdjustHandles="1" noChangeArrowheads="1" noChangeShapeType="1" noTextEdit="1"/>
              </p:cNvSpPr>
              <p:nvPr/>
            </p:nvSpPr>
            <p:spPr>
              <a:xfrm>
                <a:off x="10995415" y="4501976"/>
                <a:ext cx="627288" cy="523220"/>
              </a:xfrm>
              <a:prstGeom prst="rect">
                <a:avLst/>
              </a:prstGeom>
              <a:blipFill rotWithShape="0">
                <a:blip r:embed="rId6"/>
                <a:stretch>
                  <a:fillRect/>
                </a:stretch>
              </a:blipFill>
            </p:spPr>
            <p:txBody>
              <a:bodyPr/>
              <a:lstStyle/>
              <a:p>
                <a:r>
                  <a:rPr lang="en-GB">
                    <a:noFill/>
                  </a:rPr>
                  <a:t> </a:t>
                </a:r>
              </a:p>
            </p:txBody>
          </p:sp>
        </mc:Fallback>
      </mc:AlternateContent>
      <p:cxnSp>
        <p:nvCxnSpPr>
          <p:cNvPr id="30" name="Straight Arrow Connector 29"/>
          <p:cNvCxnSpPr/>
          <p:nvPr/>
        </p:nvCxnSpPr>
        <p:spPr>
          <a:xfrm flipV="1">
            <a:off x="11622707" y="5025196"/>
            <a:ext cx="0" cy="1170502"/>
          </a:xfrm>
          <a:prstGeom prst="straightConnector1">
            <a:avLst/>
          </a:prstGeom>
          <a:ln w="28575">
            <a:solidFill>
              <a:srgbClr val="FF00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p:cNvSpPr txBox="1"/>
              <p:nvPr/>
            </p:nvSpPr>
            <p:spPr>
              <a:xfrm>
                <a:off x="11722784" y="5239877"/>
                <a:ext cx="363082"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2800" b="0" i="1" smtClean="0">
                              <a:solidFill>
                                <a:srgbClr val="FF0000"/>
                              </a:solidFill>
                              <a:latin typeface="Cambria Math" panose="02040503050406030204" pitchFamily="18" charset="0"/>
                            </a:rPr>
                          </m:ctrlPr>
                        </m:sSubPr>
                        <m:e>
                          <m:r>
                            <a:rPr lang="en-GB" sz="2800" b="0" i="1" smtClean="0">
                              <a:solidFill>
                                <a:srgbClr val="FF0000"/>
                              </a:solidFill>
                              <a:latin typeface="Cambria Math" panose="02040503050406030204" pitchFamily="18" charset="0"/>
                            </a:rPr>
                            <m:t>𝑦</m:t>
                          </m:r>
                        </m:e>
                        <m:sub>
                          <m:r>
                            <a:rPr lang="en-GB" sz="2800" b="0" i="1" smtClean="0">
                              <a:solidFill>
                                <a:srgbClr val="FF0000"/>
                              </a:solidFill>
                              <a:latin typeface="Cambria Math" panose="02040503050406030204" pitchFamily="18" charset="0"/>
                            </a:rPr>
                            <m:t>0</m:t>
                          </m:r>
                        </m:sub>
                      </m:sSub>
                    </m:oMath>
                  </m:oMathPara>
                </a14:m>
                <a:endParaRPr lang="en-GB" sz="2800" dirty="0">
                  <a:solidFill>
                    <a:srgbClr val="FF0000"/>
                  </a:solidFill>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11722784" y="5239877"/>
                <a:ext cx="363082" cy="523220"/>
              </a:xfrm>
              <a:prstGeom prst="rect">
                <a:avLst/>
              </a:prstGeom>
              <a:blipFill rotWithShape="0">
                <a:blip r:embed="rId7"/>
                <a:stretch>
                  <a:fillRect r="-11667"/>
                </a:stretch>
              </a:blipFill>
            </p:spPr>
            <p:txBody>
              <a:bodyPr/>
              <a:lstStyle/>
              <a:p>
                <a:r>
                  <a:rPr lang="en-GB">
                    <a:noFill/>
                  </a:rPr>
                  <a:t> </a:t>
                </a:r>
              </a:p>
            </p:txBody>
          </p:sp>
        </mc:Fallback>
      </mc:AlternateContent>
      <p:cxnSp>
        <p:nvCxnSpPr>
          <p:cNvPr id="34" name="Straight Arrow Connector 33"/>
          <p:cNvCxnSpPr/>
          <p:nvPr/>
        </p:nvCxnSpPr>
        <p:spPr>
          <a:xfrm>
            <a:off x="6831230" y="6176963"/>
            <a:ext cx="5254636"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6831230" y="1690688"/>
            <a:ext cx="28813" cy="4496947"/>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p:cNvSpPr txBox="1"/>
              <p:nvPr/>
            </p:nvSpPr>
            <p:spPr>
              <a:xfrm>
                <a:off x="11612155" y="6191724"/>
                <a:ext cx="42235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𝑥</m:t>
                      </m:r>
                    </m:oMath>
                  </m:oMathPara>
                </a14:m>
                <a:endParaRPr lang="en-GB" sz="2400" dirty="0"/>
              </a:p>
            </p:txBody>
          </p:sp>
        </mc:Choice>
        <mc:Fallback xmlns="">
          <p:sp>
            <p:nvSpPr>
              <p:cNvPr id="40" name="TextBox 39"/>
              <p:cNvSpPr txBox="1">
                <a:spLocks noRot="1" noChangeAspect="1" noMove="1" noResize="1" noEditPoints="1" noAdjustHandles="1" noChangeArrowheads="1" noChangeShapeType="1" noTextEdit="1"/>
              </p:cNvSpPr>
              <p:nvPr/>
            </p:nvSpPr>
            <p:spPr>
              <a:xfrm>
                <a:off x="11612155" y="6191724"/>
                <a:ext cx="422350" cy="461665"/>
              </a:xfrm>
              <a:prstGeom prst="rect">
                <a:avLst/>
              </a:prstGeom>
              <a:blipFill rotWithShape="0">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6354773" y="2145670"/>
                <a:ext cx="42235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𝑦</m:t>
                      </m:r>
                    </m:oMath>
                  </m:oMathPara>
                </a14:m>
                <a:endParaRPr lang="en-GB" sz="2400" dirty="0"/>
              </a:p>
            </p:txBody>
          </p:sp>
        </mc:Choice>
        <mc:Fallback xmlns="">
          <p:sp>
            <p:nvSpPr>
              <p:cNvPr id="41" name="TextBox 40"/>
              <p:cNvSpPr txBox="1">
                <a:spLocks noRot="1" noChangeAspect="1" noMove="1" noResize="1" noEditPoints="1" noAdjustHandles="1" noChangeArrowheads="1" noChangeShapeType="1" noTextEdit="1"/>
              </p:cNvSpPr>
              <p:nvPr/>
            </p:nvSpPr>
            <p:spPr>
              <a:xfrm>
                <a:off x="6354773" y="2145670"/>
                <a:ext cx="422350" cy="461665"/>
              </a:xfrm>
              <a:prstGeom prst="rect">
                <a:avLst/>
              </a:prstGeom>
              <a:blipFill rotWithShape="0">
                <a:blip r:embed="rId9"/>
                <a:stretch>
                  <a:fillRect b="-9211"/>
                </a:stretch>
              </a:blipFill>
            </p:spPr>
            <p:txBody>
              <a:bodyPr/>
              <a:lstStyle/>
              <a:p>
                <a:r>
                  <a:rPr lang="en-GB">
                    <a:noFill/>
                  </a:rPr>
                  <a:t> </a:t>
                </a:r>
              </a:p>
            </p:txBody>
          </p:sp>
        </mc:Fallback>
      </mc:AlternateContent>
    </p:spTree>
    <p:extLst>
      <p:ext uri="{BB962C8B-B14F-4D97-AF65-F5344CB8AC3E}">
        <p14:creationId xmlns:p14="http://schemas.microsoft.com/office/powerpoint/2010/main" val="3044420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Bernoulli’s Law – 4</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GB" dirty="0"/>
                  <a:t>The body force is gravity, so that</a:t>
                </a:r>
              </a:p>
              <a:p>
                <a:pPr marL="0" indent="0">
                  <a:buNone/>
                </a:pPr>
                <a14:m>
                  <m:oMathPara xmlns:m="http://schemas.openxmlformats.org/officeDocument/2006/math">
                    <m:oMathParaPr>
                      <m:jc m:val="centerGroup"/>
                    </m:oMathParaPr>
                    <m:oMath xmlns:m="http://schemas.openxmlformats.org/officeDocument/2006/math">
                      <m:bar>
                        <m:barPr>
                          <m:ctrlPr>
                            <a:rPr lang="en-GB" i="1" smtClean="0">
                              <a:latin typeface="Cambria Math" panose="02040503050406030204" pitchFamily="18" charset="0"/>
                            </a:rPr>
                          </m:ctrlPr>
                        </m:barPr>
                        <m:e>
                          <m:r>
                            <a:rPr lang="en-GB" b="0" i="1" smtClean="0">
                              <a:latin typeface="Cambria Math" panose="02040503050406030204" pitchFamily="18" charset="0"/>
                            </a:rPr>
                            <m:t>𝑏</m:t>
                          </m:r>
                        </m:e>
                      </m:bar>
                      <m:r>
                        <a:rPr lang="en-GB" b="0" i="1" smtClean="0">
                          <a:latin typeface="Cambria Math" panose="02040503050406030204" pitchFamily="18" charset="0"/>
                        </a:rPr>
                        <m:t>=</m:t>
                      </m:r>
                      <m:bar>
                        <m:barPr>
                          <m:ctrlPr>
                            <a:rPr lang="en-GB" b="0" i="1" smtClean="0">
                              <a:latin typeface="Cambria Math" panose="02040503050406030204" pitchFamily="18" charset="0"/>
                            </a:rPr>
                          </m:ctrlPr>
                        </m:barPr>
                        <m:e>
                          <m:r>
                            <a:rPr lang="en-GB" b="0" i="1" smtClean="0">
                              <a:latin typeface="Cambria Math" panose="02040503050406030204" pitchFamily="18" charset="0"/>
                            </a:rPr>
                            <m:t>𝑔</m:t>
                          </m:r>
                        </m:e>
                      </m:bar>
                      <m:r>
                        <a:rPr lang="en-GB" b="0" i="1" smtClean="0">
                          <a:latin typeface="Cambria Math" panose="02040503050406030204" pitchFamily="18" charset="0"/>
                        </a:rPr>
                        <m:t>=−</m:t>
                      </m:r>
                      <m:r>
                        <a:rPr lang="en-GB" b="0" i="1" smtClean="0">
                          <a:latin typeface="Cambria Math" panose="02040503050406030204" pitchFamily="18" charset="0"/>
                          <a:ea typeface="Cambria Math" panose="02040503050406030204" pitchFamily="18" charset="0"/>
                        </a:rPr>
                        <m:t>𝛻</m:t>
                      </m:r>
                      <m:r>
                        <m:rPr>
                          <m:sty m:val="p"/>
                        </m:rPr>
                        <a:rPr lang="el-GR" b="0" i="1" smtClean="0">
                          <a:latin typeface="Cambria Math" panose="02040503050406030204" pitchFamily="18" charset="0"/>
                          <a:ea typeface="Cambria Math" panose="02040503050406030204" pitchFamily="18" charset="0"/>
                        </a:rPr>
                        <m:t>Ψ</m:t>
                      </m:r>
                    </m:oMath>
                  </m:oMathPara>
                </a14:m>
                <a:endParaRPr lang="en-GB" b="0" dirty="0">
                  <a:ea typeface="Cambria Math" panose="02040503050406030204" pitchFamily="18" charset="0"/>
                </a:endParaRPr>
              </a:p>
              <a:p>
                <a:r>
                  <a:rPr lang="en-GB" dirty="0"/>
                  <a:t>and hence</a:t>
                </a:r>
              </a:p>
              <a:p>
                <a:pPr marL="0" indent="0" algn="ctr">
                  <a:buNone/>
                </a:pPr>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Ψ</m:t>
                    </m:r>
                    <m:r>
                      <a:rPr lang="en-GB" b="0" i="1" smtClean="0">
                        <a:latin typeface="Cambria Math" panose="02040503050406030204" pitchFamily="18" charset="0"/>
                        <a:ea typeface="Cambria Math" panose="02040503050406030204" pitchFamily="18" charset="0"/>
                      </a:rPr>
                      <m:t>=−</m:t>
                    </m:r>
                    <m:bar>
                      <m:barPr>
                        <m:ctrlPr>
                          <a:rPr lang="en-GB" b="0" i="1" smtClean="0">
                            <a:latin typeface="Cambria Math" panose="02040503050406030204" pitchFamily="18" charset="0"/>
                            <a:ea typeface="Cambria Math" panose="02040503050406030204" pitchFamily="18" charset="0"/>
                          </a:rPr>
                        </m:ctrlPr>
                      </m:barPr>
                      <m:e>
                        <m:r>
                          <a:rPr lang="en-GB" b="0" i="1" smtClean="0">
                            <a:latin typeface="Cambria Math" panose="02040503050406030204" pitchFamily="18" charset="0"/>
                            <a:ea typeface="Cambria Math" panose="02040503050406030204" pitchFamily="18" charset="0"/>
                          </a:rPr>
                          <m:t>𝑔</m:t>
                        </m:r>
                      </m:e>
                    </m:bar>
                    <m:r>
                      <a:rPr lang="en-GB" b="0" i="1" smtClean="0">
                        <a:latin typeface="Cambria Math" panose="02040503050406030204" pitchFamily="18" charset="0"/>
                        <a:ea typeface="Cambria Math" panose="02040503050406030204" pitchFamily="18" charset="0"/>
                      </a:rPr>
                      <m:t>.</m:t>
                    </m:r>
                    <m:bar>
                      <m:barPr>
                        <m:ctrlPr>
                          <a:rPr lang="en-GB" b="0" i="1" smtClean="0">
                            <a:latin typeface="Cambria Math" panose="02040503050406030204" pitchFamily="18" charset="0"/>
                            <a:ea typeface="Cambria Math" panose="02040503050406030204" pitchFamily="18" charset="0"/>
                          </a:rPr>
                        </m:ctrlPr>
                      </m:barPr>
                      <m:e>
                        <m:r>
                          <a:rPr lang="en-GB" b="0" i="1" smtClean="0">
                            <a:latin typeface="Cambria Math" panose="02040503050406030204" pitchFamily="18" charset="0"/>
                            <a:ea typeface="Cambria Math" panose="02040503050406030204" pitchFamily="18" charset="0"/>
                          </a:rPr>
                          <m:t>𝑥</m:t>
                        </m:r>
                      </m:e>
                    </m:ba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𝐶</m:t>
                    </m:r>
                  </m:oMath>
                </a14:m>
                <a:r>
                  <a:rPr lang="en-GB" dirty="0"/>
                  <a:t>,</a:t>
                </a:r>
              </a:p>
              <a:p>
                <a:r>
                  <a:rPr lang="en-GB" dirty="0"/>
                  <a:t>where </a:t>
                </a:r>
                <a14:m>
                  <m:oMath xmlns:m="http://schemas.openxmlformats.org/officeDocument/2006/math">
                    <m:r>
                      <a:rPr lang="en-GB" b="0" i="1" smtClean="0">
                        <a:latin typeface="Cambria Math" panose="02040503050406030204" pitchFamily="18" charset="0"/>
                      </a:rPr>
                      <m:t>𝐶</m:t>
                    </m:r>
                  </m:oMath>
                </a14:m>
                <a:r>
                  <a:rPr lang="en-GB" dirty="0"/>
                  <a:t> is constant.</a:t>
                </a:r>
              </a:p>
              <a:p>
                <a:r>
                  <a:rPr lang="en-GB" dirty="0"/>
                  <a:t>Assuming </a:t>
                </a:r>
                <a14:m>
                  <m:oMath xmlns:m="http://schemas.openxmlformats.org/officeDocument/2006/math">
                    <m:r>
                      <a:rPr lang="en-GB" b="0" i="1" smtClean="0">
                        <a:latin typeface="Cambria Math" panose="02040503050406030204" pitchFamily="18" charset="0"/>
                      </a:rPr>
                      <m:t>𝑢</m:t>
                    </m:r>
                    <m:r>
                      <a:rPr lang="en-GB" b="0" i="1" smtClean="0">
                        <a:latin typeface="Cambria Math" panose="02040503050406030204" pitchFamily="18" charset="0"/>
                      </a:rPr>
                      <m:t>=0</m:t>
                    </m:r>
                  </m:oMath>
                </a14:m>
                <a:r>
                  <a:rPr lang="en-GB" dirty="0"/>
                  <a:t> at the free surface in the vessel, Bernoulli’s law applied to any of the streamlines gives </a:t>
                </a:r>
              </a:p>
              <a:p>
                <a:pPr marL="0" indent="0">
                  <a:buNone/>
                </a:pPr>
                <a14:m>
                  <m:oMathPara xmlns:m="http://schemas.openxmlformats.org/officeDocument/2006/math">
                    <m:oMathParaPr>
                      <m:jc m:val="centerGroup"/>
                    </m:oMathParaPr>
                    <m:oMath xmlns:m="http://schemas.openxmlformats.org/officeDocument/2006/math">
                      <m:f>
                        <m:fPr>
                          <m:ctrlPr>
                            <a:rPr lang="en-GB" i="1">
                              <a:latin typeface="Cambria Math" panose="02040503050406030204" pitchFamily="18" charset="0"/>
                            </a:rPr>
                          </m:ctrlPr>
                        </m:fPr>
                        <m:num>
                          <m:sSub>
                            <m:sSubPr>
                              <m:ctrlPr>
                                <a:rPr lang="en-GB" i="1" smtClean="0">
                                  <a:latin typeface="Cambria Math" panose="02040503050406030204" pitchFamily="18" charset="0"/>
                                </a:rPr>
                              </m:ctrlPr>
                            </m:sSubPr>
                            <m:e>
                              <m:r>
                                <a:rPr lang="en-GB" b="0" i="1" smtClean="0">
                                  <a:latin typeface="Cambria Math" panose="02040503050406030204" pitchFamily="18" charset="0"/>
                                </a:rPr>
                                <m:t>𝑝</m:t>
                              </m:r>
                            </m:e>
                            <m:sub>
                              <m:r>
                                <a:rPr lang="en-GB" b="0" i="1" smtClean="0">
                                  <a:latin typeface="Cambria Math" panose="02040503050406030204" pitchFamily="18" charset="0"/>
                                </a:rPr>
                                <m:t>0</m:t>
                              </m:r>
                            </m:sub>
                          </m:sSub>
                        </m:num>
                        <m:den>
                          <m:r>
                            <a:rPr lang="en-GB" i="1">
                              <a:latin typeface="Cambria Math" panose="02040503050406030204" pitchFamily="18" charset="0"/>
                              <a:ea typeface="Cambria Math" panose="02040503050406030204" pitchFamily="18" charset="0"/>
                            </a:rPr>
                            <m:t>𝜌</m:t>
                          </m:r>
                        </m:den>
                      </m:f>
                      <m:r>
                        <a:rPr lang="en-GB" i="1">
                          <a:latin typeface="Cambria Math" panose="02040503050406030204" pitchFamily="18" charset="0"/>
                        </a:rPr>
                        <m:t>+</m:t>
                      </m:r>
                      <m:r>
                        <a:rPr lang="en-GB" b="0" i="1" smtClean="0">
                          <a:latin typeface="Cambria Math" panose="02040503050406030204" pitchFamily="18" charset="0"/>
                        </a:rPr>
                        <m:t>𝑔</m:t>
                      </m:r>
                      <m:d>
                        <m:dPr>
                          <m:ctrlPr>
                            <a:rPr lang="en-GB" b="0" i="1" smtClean="0">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𝑦</m:t>
                              </m:r>
                            </m:e>
                            <m:sub>
                              <m:r>
                                <a:rPr lang="en-GB" i="1">
                                  <a:latin typeface="Cambria Math" panose="02040503050406030204" pitchFamily="18" charset="0"/>
                                </a:rPr>
                                <m:t>0</m:t>
                              </m:r>
                            </m:sub>
                          </m:sSub>
                          <m:r>
                            <a:rPr lang="en-GB" i="1">
                              <a:latin typeface="Cambria Math" panose="02040503050406030204" pitchFamily="18" charset="0"/>
                            </a:rPr>
                            <m:t>+</m:t>
                          </m:r>
                          <m:r>
                            <a:rPr lang="en-GB" i="1">
                              <a:latin typeface="Cambria Math" panose="02040503050406030204" pitchFamily="18" charset="0"/>
                            </a:rPr>
                            <m:t>h</m:t>
                          </m:r>
                        </m:e>
                      </m:d>
                      <m:r>
                        <a:rPr lang="en-GB" b="0" i="1" smtClean="0">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2</m:t>
                          </m:r>
                        </m:den>
                      </m:f>
                      <m:sSup>
                        <m:sSupPr>
                          <m:ctrlPr>
                            <a:rPr lang="en-GB" i="1">
                              <a:latin typeface="Cambria Math" panose="02040503050406030204" pitchFamily="18" charset="0"/>
                            </a:rPr>
                          </m:ctrlPr>
                        </m:sSupPr>
                        <m:e>
                          <m:sSub>
                            <m:sSubPr>
                              <m:ctrlPr>
                                <a:rPr lang="en-GB" i="1" smtClean="0">
                                  <a:latin typeface="Cambria Math" panose="02040503050406030204" pitchFamily="18" charset="0"/>
                                </a:rPr>
                              </m:ctrlPr>
                            </m:sSubPr>
                            <m:e>
                              <m:r>
                                <a:rPr lang="en-GB" b="0" i="1" smtClean="0">
                                  <a:latin typeface="Cambria Math" panose="02040503050406030204" pitchFamily="18" charset="0"/>
                                </a:rPr>
                                <m:t>𝑢</m:t>
                              </m:r>
                            </m:e>
                            <m:sub>
                              <m:r>
                                <a:rPr lang="en-GB" b="0" i="1" smtClean="0">
                                  <a:latin typeface="Cambria Math" panose="02040503050406030204" pitchFamily="18" charset="0"/>
                                </a:rPr>
                                <m:t>0</m:t>
                              </m:r>
                            </m:sub>
                          </m:sSub>
                        </m:e>
                        <m:sup>
                          <m:r>
                            <a:rPr lang="en-GB" i="1">
                              <a:latin typeface="Cambria Math" panose="02040503050406030204" pitchFamily="18" charset="0"/>
                            </a:rPr>
                            <m:t>2</m:t>
                          </m:r>
                        </m:sup>
                      </m:sSup>
                      <m:r>
                        <a:rPr lang="en-GB" i="1">
                          <a:latin typeface="Cambria Math" panose="02040503050406030204" pitchFamily="18" charset="0"/>
                        </a:rPr>
                        <m:t>+</m:t>
                      </m:r>
                      <m:f>
                        <m:fPr>
                          <m:ctrlPr>
                            <a:rPr lang="en-GB" i="1">
                              <a:latin typeface="Cambria Math" panose="02040503050406030204" pitchFamily="18" charset="0"/>
                            </a:rPr>
                          </m:ctrlPr>
                        </m:fPr>
                        <m:num>
                          <m:sSub>
                            <m:sSubPr>
                              <m:ctrlPr>
                                <a:rPr lang="en-GB" i="1" smtClean="0">
                                  <a:latin typeface="Cambria Math" panose="02040503050406030204" pitchFamily="18" charset="0"/>
                                </a:rPr>
                              </m:ctrlPr>
                            </m:sSubPr>
                            <m:e>
                              <m:r>
                                <a:rPr lang="en-GB" b="0" i="1" smtClean="0">
                                  <a:latin typeface="Cambria Math" panose="02040503050406030204" pitchFamily="18" charset="0"/>
                                </a:rPr>
                                <m:t>𝑝</m:t>
                              </m:r>
                            </m:e>
                            <m:sub>
                              <m:r>
                                <a:rPr lang="en-GB" b="0" i="1" smtClean="0">
                                  <a:latin typeface="Cambria Math" panose="02040503050406030204" pitchFamily="18" charset="0"/>
                                </a:rPr>
                                <m:t>0</m:t>
                              </m:r>
                            </m:sub>
                          </m:sSub>
                        </m:num>
                        <m:den>
                          <m:r>
                            <a:rPr lang="en-GB" i="1">
                              <a:latin typeface="Cambria Math" panose="02040503050406030204" pitchFamily="18" charset="0"/>
                              <a:ea typeface="Cambria Math" panose="02040503050406030204" pitchFamily="18" charset="0"/>
                            </a:rPr>
                            <m:t>𝜌</m:t>
                          </m:r>
                        </m:den>
                      </m:f>
                      <m:r>
                        <a:rPr lang="en-GB" i="1">
                          <a:latin typeface="Cambria Math" panose="02040503050406030204" pitchFamily="18" charset="0"/>
                        </a:rPr>
                        <m:t>+</m:t>
                      </m:r>
                      <m:r>
                        <a:rPr lang="en-GB" b="0" i="1" smtClean="0">
                          <a:latin typeface="Cambria Math" panose="02040503050406030204" pitchFamily="18" charset="0"/>
                        </a:rPr>
                        <m:t>𝑔</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0</m:t>
                          </m:r>
                        </m:sub>
                      </m:sSub>
                    </m:oMath>
                  </m:oMathPara>
                </a14:m>
                <a:endParaRPr lang="en-GB" dirty="0"/>
              </a:p>
              <a:p>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3" t="-2241"/>
                </a:stretch>
              </a:blipFill>
            </p:spPr>
            <p:txBody>
              <a:bodyPr/>
              <a:lstStyle/>
              <a:p>
                <a:r>
                  <a:rPr lang="en-GB">
                    <a:noFill/>
                  </a:rPr>
                  <a:t> </a:t>
                </a:r>
              </a:p>
            </p:txBody>
          </p:sp>
        </mc:Fallback>
      </mc:AlternateContent>
    </p:spTree>
    <p:extLst>
      <p:ext uri="{BB962C8B-B14F-4D97-AF65-F5344CB8AC3E}">
        <p14:creationId xmlns:p14="http://schemas.microsoft.com/office/powerpoint/2010/main" val="3569929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1148FD-DAD3-42CB-AE70-0D417A792152}"/>
              </a:ext>
            </a:extLst>
          </p:cNvPr>
          <p:cNvSpPr>
            <a:spLocks noGrp="1"/>
          </p:cNvSpPr>
          <p:nvPr>
            <p:ph type="title"/>
          </p:nvPr>
        </p:nvSpPr>
        <p:spPr/>
        <p:txBody>
          <a:bodyPr/>
          <a:lstStyle/>
          <a:p>
            <a:r>
              <a:rPr lang="en-GB" b="1" dirty="0"/>
              <a:t>Session 3</a:t>
            </a:r>
          </a:p>
        </p:txBody>
      </p:sp>
      <p:sp>
        <p:nvSpPr>
          <p:cNvPr id="3" name="Content Placeholder 2">
            <a:extLst>
              <a:ext uri="{FF2B5EF4-FFF2-40B4-BE49-F238E27FC236}">
                <a16:creationId xmlns:a16="http://schemas.microsoft.com/office/drawing/2014/main" xmlns="" id="{573162ED-5ACA-47E9-8B82-D8580EE3F02D}"/>
              </a:ext>
            </a:extLst>
          </p:cNvPr>
          <p:cNvSpPr>
            <a:spLocks noGrp="1"/>
          </p:cNvSpPr>
          <p:nvPr>
            <p:ph idx="1"/>
          </p:nvPr>
        </p:nvSpPr>
        <p:spPr/>
        <p:txBody>
          <a:bodyPr>
            <a:normAutofit/>
          </a:bodyPr>
          <a:lstStyle/>
          <a:p>
            <a:r>
              <a:rPr lang="en-US" sz="3200" dirty="0"/>
              <a:t>A reminder of the equations of fluid flow. </a:t>
            </a:r>
          </a:p>
          <a:p>
            <a:r>
              <a:rPr lang="en-US" sz="3200" dirty="0"/>
              <a:t>Boundary conditions.</a:t>
            </a:r>
          </a:p>
          <a:p>
            <a:r>
              <a:rPr lang="en-US" sz="3200" dirty="0"/>
              <a:t>Some useful analytical solutions used in industry.</a:t>
            </a:r>
          </a:p>
          <a:p>
            <a:r>
              <a:rPr lang="en-US" sz="3200" dirty="0"/>
              <a:t>Jets and their applications and stability. </a:t>
            </a:r>
          </a:p>
          <a:p>
            <a:r>
              <a:rPr lang="en-US" sz="3200" dirty="0"/>
              <a:t>An associated application of Bernoulli's law.</a:t>
            </a:r>
          </a:p>
          <a:p>
            <a:r>
              <a:rPr lang="en-US" sz="3200" dirty="0"/>
              <a:t>An introduction to the concept of a shock.</a:t>
            </a:r>
            <a:endParaRPr lang="en-GB" sz="3200" dirty="0"/>
          </a:p>
          <a:p>
            <a:endParaRPr lang="en-GB" sz="3200" dirty="0"/>
          </a:p>
          <a:p>
            <a:pPr marL="0" indent="0">
              <a:buNone/>
            </a:pPr>
            <a:endParaRPr lang="en-GB" dirty="0"/>
          </a:p>
        </p:txBody>
      </p:sp>
    </p:spTree>
    <p:extLst>
      <p:ext uri="{BB962C8B-B14F-4D97-AF65-F5344CB8AC3E}">
        <p14:creationId xmlns:p14="http://schemas.microsoft.com/office/powerpoint/2010/main" val="37558721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Bernoulli’s Law – 5</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0000" lnSpcReduction="20000"/>
              </a:bodyPr>
              <a:lstStyle/>
              <a:p>
                <a:r>
                  <a:rPr lang="en-GB" dirty="0"/>
                  <a:t>This equation reduces to</a:t>
                </a:r>
              </a:p>
              <a:p>
                <a:pPr marL="0" indent="0" algn="ctr">
                  <a:buNone/>
                </a:pPr>
                <a14:m>
                  <m:oMath xmlns:m="http://schemas.openxmlformats.org/officeDocument/2006/math">
                    <m:r>
                      <a:rPr lang="en-GB" b="0" i="1" smtClean="0">
                        <a:latin typeface="Cambria Math" panose="02040503050406030204" pitchFamily="18" charset="0"/>
                      </a:rPr>
                      <m:t>𝑔h</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𝑢</m:t>
                        </m:r>
                      </m:e>
                      <m:sub>
                        <m:r>
                          <a:rPr lang="en-GB" b="0" i="1" smtClean="0">
                            <a:latin typeface="Cambria Math" panose="02040503050406030204" pitchFamily="18" charset="0"/>
                          </a:rPr>
                          <m:t>0</m:t>
                        </m:r>
                      </m:sub>
                      <m:sup>
                        <m:r>
                          <a:rPr lang="en-GB" b="0" i="1" smtClean="0">
                            <a:latin typeface="Cambria Math" panose="02040503050406030204" pitchFamily="18" charset="0"/>
                          </a:rPr>
                          <m:t>2</m:t>
                        </m:r>
                      </m:sup>
                    </m:sSubSup>
                  </m:oMath>
                </a14:m>
                <a:r>
                  <a:rPr lang="en-GB" dirty="0"/>
                  <a:t>,</a:t>
                </a:r>
              </a:p>
              <a:p>
                <a:r>
                  <a:rPr lang="en-GB" dirty="0"/>
                  <a:t>Whence</a:t>
                </a:r>
              </a:p>
              <a:p>
                <a:pPr marL="0" indent="0" algn="ctr">
                  <a:buNone/>
                </a:pP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𝑢</m:t>
                        </m:r>
                      </m:e>
                      <m:sub>
                        <m:r>
                          <a:rPr lang="en-GB" b="0" i="1" smtClean="0">
                            <a:latin typeface="Cambria Math" panose="02040503050406030204" pitchFamily="18" charset="0"/>
                          </a:rPr>
                          <m:t>0</m:t>
                        </m:r>
                      </m:sub>
                    </m:sSub>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2</m:t>
                            </m:r>
                            <m:r>
                              <a:rPr lang="en-GB" b="0" i="1" smtClean="0">
                                <a:latin typeface="Cambria Math" panose="02040503050406030204" pitchFamily="18" charset="0"/>
                              </a:rPr>
                              <m:t>𝑔h</m:t>
                            </m:r>
                          </m:e>
                        </m:d>
                      </m:e>
                      <m:sup>
                        <m:box>
                          <m:boxPr>
                            <m:ctrlPr>
                              <a:rPr lang="en-GB" b="0" i="1" smtClean="0">
                                <a:latin typeface="Cambria Math" panose="02040503050406030204" pitchFamily="18" charset="0"/>
                              </a:rPr>
                            </m:ctrlPr>
                          </m:boxPr>
                          <m:e>
                            <m:argPr>
                              <m:argSz m:val="-1"/>
                            </m:argP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e>
                        </m:box>
                      </m:sup>
                    </m:sSup>
                  </m:oMath>
                </a14:m>
                <a:r>
                  <a:rPr lang="en-GB" dirty="0"/>
                  <a:t>.</a:t>
                </a:r>
              </a:p>
              <a:p>
                <a:endParaRPr lang="en-GB" dirty="0"/>
              </a:p>
              <a:p>
                <a:r>
                  <a:rPr lang="en-GB" dirty="0"/>
                  <a:t>This is a useful formula to predict the speed of the emerging jet of fluid, though of course in real fluids factors such as viscosity, compressibility, heat transfer will play a part and in some cases may significantly change the result (usually reducing it).</a:t>
                </a:r>
              </a:p>
              <a:p>
                <a:r>
                  <a:rPr lang="en-GB" dirty="0"/>
                  <a:t>Computational Fluid Dynamics (CFD) using finite differences, the Volume of Fluid (</a:t>
                </a:r>
                <a:r>
                  <a:rPr lang="en-GB" dirty="0" err="1"/>
                  <a:t>VoF</a:t>
                </a:r>
                <a:r>
                  <a:rPr lang="en-GB" dirty="0"/>
                  <a:t>) method or the finite element method can be used to make more detailed predictions of the flow, but setting these problems up and checking they are working correctly is usually not a rapid process.</a:t>
                </a:r>
              </a:p>
              <a:p>
                <a:r>
                  <a:rPr lang="en-GB" dirty="0"/>
                  <a:t>The mass flux cannot be found by Bernoulli’s Law alone; it is usually rather less than the product of the orifice area, the density and the speed</a:t>
                </a:r>
                <a14:m>
                  <m:oMath xmlns:m="http://schemas.openxmlformats.org/officeDocument/2006/math">
                    <m:sSub>
                      <m:sSubPr>
                        <m:ctrlPr>
                          <a:rPr lang="en-GB" i="1">
                            <a:latin typeface="Cambria Math" panose="02040503050406030204" pitchFamily="18" charset="0"/>
                          </a:rPr>
                        </m:ctrlPr>
                      </m:sSubPr>
                      <m:e>
                        <m:r>
                          <a:rPr lang="en-GB" b="0" i="1" smtClean="0">
                            <a:latin typeface="Cambria Math" panose="02040503050406030204" pitchFamily="18" charset="0"/>
                          </a:rPr>
                          <m:t> </m:t>
                        </m:r>
                        <m:r>
                          <a:rPr lang="en-GB" i="1">
                            <a:latin typeface="Cambria Math" panose="02040503050406030204" pitchFamily="18" charset="0"/>
                          </a:rPr>
                          <m:t>𝑢</m:t>
                        </m:r>
                      </m:e>
                      <m:sub>
                        <m:r>
                          <a:rPr lang="en-GB" i="1">
                            <a:latin typeface="Cambria Math" panose="02040503050406030204" pitchFamily="18" charset="0"/>
                          </a:rPr>
                          <m:t>0</m:t>
                        </m:r>
                      </m:sub>
                    </m:sSub>
                  </m:oMath>
                </a14:m>
                <a:r>
                  <a:rPr lang="en-GB"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522" t="-2521" r="-696"/>
                </a:stretch>
              </a:blipFill>
            </p:spPr>
            <p:txBody>
              <a:bodyPr/>
              <a:lstStyle/>
              <a:p>
                <a:r>
                  <a:rPr lang="en-GB">
                    <a:noFill/>
                  </a:rPr>
                  <a:t> </a:t>
                </a:r>
              </a:p>
            </p:txBody>
          </p:sp>
        </mc:Fallback>
      </mc:AlternateContent>
    </p:spTree>
    <p:extLst>
      <p:ext uri="{BB962C8B-B14F-4D97-AF65-F5344CB8AC3E}">
        <p14:creationId xmlns:p14="http://schemas.microsoft.com/office/powerpoint/2010/main" val="39644852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Bernoulli’s Law – 6</a:t>
            </a:r>
          </a:p>
        </p:txBody>
      </p:sp>
      <p:sp>
        <p:nvSpPr>
          <p:cNvPr id="3" name="Content Placeholder 2"/>
          <p:cNvSpPr>
            <a:spLocks noGrp="1"/>
          </p:cNvSpPr>
          <p:nvPr>
            <p:ph idx="1"/>
          </p:nvPr>
        </p:nvSpPr>
        <p:spPr/>
        <p:txBody>
          <a:bodyPr/>
          <a:lstStyle/>
          <a:p>
            <a:r>
              <a:rPr lang="en-GB" dirty="0"/>
              <a:t>In industry many vessels are pressurised so the pressure terms differ on either side of the equation.</a:t>
            </a:r>
          </a:p>
          <a:p>
            <a:r>
              <a:rPr lang="en-GB" dirty="0"/>
              <a:t>In fact the efflux may be  controlled by adjusting this pressure or changing the size or shape of the orifice.</a:t>
            </a:r>
          </a:p>
          <a:p>
            <a:r>
              <a:rPr lang="en-GB" dirty="0"/>
              <a:t>There are analytical results available for two-dimensional flows from orifices – Batchelor describes these in more detail.</a:t>
            </a:r>
          </a:p>
          <a:p>
            <a:r>
              <a:rPr lang="en-GB" dirty="0"/>
              <a:t>An important application is that of quickly and crudely modelling accidents where there is a breach of the vessel and a jet of fluid escapes.</a:t>
            </a:r>
          </a:p>
        </p:txBody>
      </p:sp>
    </p:spTree>
    <p:extLst>
      <p:ext uri="{BB962C8B-B14F-4D97-AF65-F5344CB8AC3E}">
        <p14:creationId xmlns:p14="http://schemas.microsoft.com/office/powerpoint/2010/main" val="20353912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Momentum Integral Method - 1</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GB" dirty="0"/>
                  <a:t>Start from the momentum equation for an inviscid (</a:t>
                </a:r>
                <a14:m>
                  <m:oMath xmlns:m="http://schemas.openxmlformats.org/officeDocument/2006/math">
                    <m:r>
                      <a:rPr lang="en-GB" i="1" smtClean="0">
                        <a:latin typeface="Cambria Math" panose="02040503050406030204" pitchFamily="18" charset="0"/>
                        <a:ea typeface="Cambria Math" panose="02040503050406030204" pitchFamily="18" charset="0"/>
                      </a:rPr>
                      <m:t>𝜇</m:t>
                    </m:r>
                    <m:r>
                      <a:rPr lang="en-GB" b="0" i="1" smtClean="0">
                        <a:latin typeface="Cambria Math" panose="02040503050406030204" pitchFamily="18" charset="0"/>
                        <a:ea typeface="Cambria Math" panose="02040503050406030204" pitchFamily="18" charset="0"/>
                      </a:rPr>
                      <m:t>=0</m:t>
                    </m:r>
                  </m:oMath>
                </a14:m>
                <a:r>
                  <a:rPr lang="en-GB" dirty="0"/>
                  <a:t>) incompressible (</a:t>
                </a:r>
                <a14:m>
                  <m:oMath xmlns:m="http://schemas.openxmlformats.org/officeDocument/2006/math">
                    <m:r>
                      <a:rPr lang="en-GB"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=0</m:t>
                    </m:r>
                  </m:oMath>
                </a14:m>
                <a:r>
                  <a:rPr lang="en-GB" dirty="0"/>
                  <a:t>) fluid in which the body force </a:t>
                </a:r>
                <a14:m>
                  <m:oMath xmlns:m="http://schemas.openxmlformats.org/officeDocument/2006/math">
                    <m:bar>
                      <m:barPr>
                        <m:ctrlPr>
                          <a:rPr lang="en-GB" i="1" smtClean="0">
                            <a:latin typeface="Cambria Math" panose="02040503050406030204" pitchFamily="18" charset="0"/>
                          </a:rPr>
                        </m:ctrlPr>
                      </m:barPr>
                      <m:e>
                        <m:r>
                          <a:rPr lang="en-GB" b="0" i="1" smtClean="0">
                            <a:latin typeface="Cambria Math" panose="02040503050406030204" pitchFamily="18" charset="0"/>
                          </a:rPr>
                          <m:t>𝑏</m:t>
                        </m:r>
                      </m:e>
                    </m:bar>
                  </m:oMath>
                </a14:m>
                <a:r>
                  <a:rPr lang="en-GB" dirty="0"/>
                  <a:t> is negligible and steady –state  flow is assumed, so that terms in </a:t>
                </a:r>
                <a14:m>
                  <m:oMath xmlns:m="http://schemas.openxmlformats.org/officeDocument/2006/math">
                    <m:f>
                      <m:fPr>
                        <m:ctrlPr>
                          <a:rPr lang="en-GB" i="1" smtClean="0">
                            <a:latin typeface="Cambria Math" panose="02040503050406030204" pitchFamily="18" charset="0"/>
                          </a:rPr>
                        </m:ctrlPr>
                      </m:fPr>
                      <m:num>
                        <m:r>
                          <a:rPr lang="en-GB" i="1" smtClean="0">
                            <a:latin typeface="Cambria Math" panose="02040503050406030204" pitchFamily="18" charset="0"/>
                          </a:rPr>
                          <m:t>𝜕</m:t>
                        </m:r>
                      </m:num>
                      <m:den>
                        <m:r>
                          <a:rPr lang="en-GB" i="1" smtClean="0">
                            <a:latin typeface="Cambria Math" panose="02040503050406030204" pitchFamily="18" charset="0"/>
                          </a:rPr>
                          <m:t>𝜕</m:t>
                        </m:r>
                        <m:r>
                          <a:rPr lang="en-GB" b="0" i="1" smtClean="0">
                            <a:latin typeface="Cambria Math" panose="02040503050406030204" pitchFamily="18" charset="0"/>
                          </a:rPr>
                          <m:t>𝑡</m:t>
                        </m:r>
                      </m:den>
                    </m:f>
                  </m:oMath>
                </a14:m>
                <a:r>
                  <a:rPr lang="en-GB" dirty="0"/>
                  <a:t> vanish.</a:t>
                </a:r>
              </a:p>
              <a:p>
                <a:pPr marL="0" indent="0" algn="ctr">
                  <a:buNone/>
                </a:pPr>
                <a14:m>
                  <m:oMath xmlns:m="http://schemas.openxmlformats.org/officeDocument/2006/math">
                    <m:r>
                      <a:rPr lang="en-GB" i="1" smtClean="0">
                        <a:latin typeface="Cambria Math" panose="02040503050406030204" pitchFamily="18" charset="0"/>
                        <a:ea typeface="Cambria Math" panose="02040503050406030204" pitchFamily="18" charset="0"/>
                      </a:rPr>
                      <m:t>𝜌</m:t>
                    </m:r>
                    <m:sSub>
                      <m:sSubPr>
                        <m:ctrlPr>
                          <a:rPr lang="en-GB"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𝑢</m:t>
                        </m:r>
                      </m:e>
                      <m:sub>
                        <m:r>
                          <a:rPr lang="en-GB" b="0" i="1" smtClean="0">
                            <a:latin typeface="Cambria Math" panose="02040503050406030204" pitchFamily="18" charset="0"/>
                            <a:ea typeface="Cambria Math" panose="02040503050406030204" pitchFamily="18" charset="0"/>
                          </a:rPr>
                          <m:t>𝑗</m:t>
                        </m:r>
                      </m:sub>
                    </m:sSub>
                    <m:f>
                      <m:fPr>
                        <m:ctrlPr>
                          <a:rPr lang="en-GB" i="1" smtClean="0">
                            <a:latin typeface="Cambria Math" panose="02040503050406030204" pitchFamily="18" charset="0"/>
                            <a:ea typeface="Cambria Math" panose="02040503050406030204" pitchFamily="18" charset="0"/>
                          </a:rPr>
                        </m:ctrlPr>
                      </m:fPr>
                      <m:num>
                        <m:r>
                          <a:rPr lang="en-GB" i="1" smtClean="0">
                            <a:latin typeface="Cambria Math" panose="02040503050406030204" pitchFamily="18" charset="0"/>
                            <a:ea typeface="Cambria Math" panose="02040503050406030204" pitchFamily="18" charset="0"/>
                          </a:rPr>
                          <m:t>𝜕</m:t>
                        </m:r>
                        <m:sSub>
                          <m:sSubPr>
                            <m:ctrlPr>
                              <a:rPr lang="en-GB"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𝑢</m:t>
                            </m:r>
                          </m:e>
                          <m:sub>
                            <m:r>
                              <a:rPr lang="en-GB" b="0" i="1" smtClean="0">
                                <a:latin typeface="Cambria Math" panose="02040503050406030204" pitchFamily="18" charset="0"/>
                                <a:ea typeface="Cambria Math" panose="02040503050406030204" pitchFamily="18" charset="0"/>
                              </a:rPr>
                              <m:t>𝑖</m:t>
                            </m:r>
                          </m:sub>
                        </m:sSub>
                      </m:num>
                      <m:den>
                        <m:r>
                          <a:rPr lang="en-GB" i="1" smtClean="0">
                            <a:latin typeface="Cambria Math" panose="02040503050406030204" pitchFamily="18" charset="0"/>
                            <a:ea typeface="Cambria Math" panose="02040503050406030204" pitchFamily="18" charset="0"/>
                          </a:rPr>
                          <m:t>𝜕</m:t>
                        </m:r>
                        <m:sSub>
                          <m:sSubPr>
                            <m:ctrlPr>
                              <a:rPr lang="en-GB"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𝑥</m:t>
                            </m:r>
                          </m:e>
                          <m:sub>
                            <m:r>
                              <a:rPr lang="en-GB" b="0" i="1" smtClean="0">
                                <a:latin typeface="Cambria Math" panose="02040503050406030204" pitchFamily="18" charset="0"/>
                                <a:ea typeface="Cambria Math" panose="02040503050406030204" pitchFamily="18" charset="0"/>
                              </a:rPr>
                              <m:t>𝑗</m:t>
                            </m:r>
                          </m:sub>
                        </m:sSub>
                      </m:den>
                    </m:f>
                    <m:r>
                      <a:rPr lang="en-GB" b="0" i="1" smtClean="0">
                        <a:latin typeface="Cambria Math" panose="02040503050406030204" pitchFamily="18" charset="0"/>
                        <a:ea typeface="Cambria Math" panose="02040503050406030204" pitchFamily="18" charset="0"/>
                      </a:rPr>
                      <m:t>=</m:t>
                    </m:r>
                    <m:r>
                      <a:rPr lang="en-GB" b="0" i="0" smtClean="0">
                        <a:latin typeface="Cambria Math" panose="02040503050406030204" pitchFamily="18" charset="0"/>
                        <a:ea typeface="Cambria Math" panose="02040503050406030204" pitchFamily="18" charset="0"/>
                      </a:rPr>
                      <m:t>−</m:t>
                    </m:r>
                    <m:f>
                      <m:fPr>
                        <m:ctrlPr>
                          <a:rPr lang="en-GB" b="0"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𝑝</m:t>
                        </m:r>
                      </m:num>
                      <m:den>
                        <m:r>
                          <a:rPr lang="en-GB" b="0" i="1" smtClean="0">
                            <a:latin typeface="Cambria Math" panose="02040503050406030204" pitchFamily="18" charset="0"/>
                            <a:ea typeface="Cambria Math" panose="02040503050406030204" pitchFamily="18" charset="0"/>
                          </a:rPr>
                          <m:t>𝜕</m:t>
                        </m:r>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𝑥</m:t>
                            </m:r>
                          </m:e>
                          <m:sub>
                            <m:r>
                              <a:rPr lang="en-GB" b="0" i="1" smtClean="0">
                                <a:latin typeface="Cambria Math" panose="02040503050406030204" pitchFamily="18" charset="0"/>
                                <a:ea typeface="Cambria Math" panose="02040503050406030204" pitchFamily="18" charset="0"/>
                              </a:rPr>
                              <m:t>𝑖</m:t>
                            </m:r>
                          </m:sub>
                        </m:sSub>
                      </m:den>
                    </m:f>
                  </m:oMath>
                </a14:m>
                <a:r>
                  <a:rPr lang="en-GB" dirty="0"/>
                  <a:t>.</a:t>
                </a:r>
              </a:p>
              <a:p>
                <a:r>
                  <a:rPr lang="en-GB" dirty="0"/>
                  <a:t>If we take the contraction (dot product) with an arbitrary constant vector </a:t>
                </a:r>
                <a14:m>
                  <m:oMath xmlns:m="http://schemas.openxmlformats.org/officeDocument/2006/math">
                    <m:bar>
                      <m:barPr>
                        <m:ctrlPr>
                          <a:rPr lang="en-GB" i="1" smtClean="0">
                            <a:latin typeface="Cambria Math" panose="02040503050406030204" pitchFamily="18" charset="0"/>
                          </a:rPr>
                        </m:ctrlPr>
                      </m:barPr>
                      <m:e>
                        <m:r>
                          <a:rPr lang="en-GB" b="0" i="1" smtClean="0">
                            <a:latin typeface="Cambria Math" panose="02040503050406030204" pitchFamily="18" charset="0"/>
                          </a:rPr>
                          <m:t>𝑎</m:t>
                        </m:r>
                      </m:e>
                    </m:bar>
                  </m:oMath>
                </a14:m>
                <a:r>
                  <a:rPr lang="en-GB" dirty="0"/>
                  <a:t> and integrate over a volume </a:t>
                </a:r>
                <a14:m>
                  <m:oMath xmlns:m="http://schemas.openxmlformats.org/officeDocument/2006/math">
                    <m:r>
                      <a:rPr lang="en-GB" b="0" i="1" smtClean="0">
                        <a:latin typeface="Cambria Math" panose="02040503050406030204" pitchFamily="18" charset="0"/>
                      </a:rPr>
                      <m:t>𝑉</m:t>
                    </m:r>
                  </m:oMath>
                </a14:m>
                <a:r>
                  <a:rPr lang="en-GB" dirty="0"/>
                  <a:t> of fluid we have:</a:t>
                </a:r>
              </a:p>
              <a:p>
                <a:pPr marL="0" indent="0" algn="ctr">
                  <a:buNone/>
                </a:pPr>
                <a14:m>
                  <m:oMath xmlns:m="http://schemas.openxmlformats.org/officeDocument/2006/math">
                    <m:nary>
                      <m:naryPr>
                        <m:ctrlPr>
                          <a:rPr lang="en-GB" i="1" smtClean="0">
                            <a:latin typeface="Cambria Math" panose="02040503050406030204" pitchFamily="18" charset="0"/>
                          </a:rPr>
                        </m:ctrlPr>
                      </m:naryPr>
                      <m:sub>
                        <m:r>
                          <m:rPr>
                            <m:brk m:alnAt="23"/>
                          </m:rPr>
                          <a:rPr lang="en-GB" b="0" i="1" smtClean="0">
                            <a:latin typeface="Cambria Math" panose="02040503050406030204" pitchFamily="18" charset="0"/>
                          </a:rPr>
                          <m:t>𝑉</m:t>
                        </m:r>
                      </m:sub>
                      <m:sup/>
                      <m:e>
                        <m:r>
                          <a:rPr lang="en-GB" i="1">
                            <a:latin typeface="Cambria Math" panose="02040503050406030204" pitchFamily="18" charset="0"/>
                            <a:ea typeface="Cambria Math" panose="02040503050406030204" pitchFamily="18" charset="0"/>
                          </a:rPr>
                          <m:t>𝜌</m:t>
                        </m:r>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𝑢</m:t>
                            </m:r>
                          </m:e>
                          <m:sub>
                            <m:r>
                              <a:rPr lang="en-GB" i="1">
                                <a:latin typeface="Cambria Math" panose="02040503050406030204" pitchFamily="18" charset="0"/>
                                <a:ea typeface="Cambria Math" panose="02040503050406030204" pitchFamily="18" charset="0"/>
                              </a:rPr>
                              <m:t>𝑗</m:t>
                            </m:r>
                          </m:sub>
                        </m:sSub>
                        <m:f>
                          <m:fPr>
                            <m:ctrlPr>
                              <a:rPr lang="en-GB" i="1">
                                <a:latin typeface="Cambria Math" panose="02040503050406030204" pitchFamily="18" charset="0"/>
                                <a:ea typeface="Cambria Math" panose="02040503050406030204" pitchFamily="18" charset="0"/>
                              </a:rPr>
                            </m:ctrlPr>
                          </m:fPr>
                          <m:num>
                            <m:r>
                              <a:rPr lang="en-GB" i="1">
                                <a:latin typeface="Cambria Math" panose="02040503050406030204" pitchFamily="18" charset="0"/>
                                <a:ea typeface="Cambria Math" panose="02040503050406030204" pitchFamily="18" charset="0"/>
                              </a:rPr>
                              <m:t>𝜕</m:t>
                            </m:r>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𝑢</m:t>
                                </m:r>
                              </m:e>
                              <m:sub>
                                <m:r>
                                  <a:rPr lang="en-GB" i="1">
                                    <a:latin typeface="Cambria Math" panose="02040503050406030204" pitchFamily="18" charset="0"/>
                                    <a:ea typeface="Cambria Math" panose="02040503050406030204" pitchFamily="18" charset="0"/>
                                  </a:rPr>
                                  <m:t>𝑖</m:t>
                                </m:r>
                              </m:sub>
                            </m:sSub>
                          </m:num>
                          <m:den>
                            <m:r>
                              <a:rPr lang="en-GB" i="1">
                                <a:latin typeface="Cambria Math" panose="02040503050406030204" pitchFamily="18" charset="0"/>
                                <a:ea typeface="Cambria Math" panose="02040503050406030204" pitchFamily="18" charset="0"/>
                              </a:rPr>
                              <m:t>𝜕</m:t>
                            </m:r>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𝑥</m:t>
                                </m:r>
                              </m:e>
                              <m:sub>
                                <m:r>
                                  <a:rPr lang="en-GB" i="1">
                                    <a:latin typeface="Cambria Math" panose="02040503050406030204" pitchFamily="18" charset="0"/>
                                    <a:ea typeface="Cambria Math" panose="02040503050406030204" pitchFamily="18" charset="0"/>
                                  </a:rPr>
                                  <m:t>𝑗</m:t>
                                </m:r>
                              </m:sub>
                            </m:sSub>
                          </m:den>
                        </m:f>
                      </m:e>
                    </m:nary>
                    <m:sSub>
                      <m:sSubPr>
                        <m:ctrlPr>
                          <a:rPr lang="en-GB" i="1" smtClean="0">
                            <a:latin typeface="Cambria Math" panose="02040503050406030204" pitchFamily="18" charset="0"/>
                          </a:rPr>
                        </m:ctrlPr>
                      </m:sSubPr>
                      <m:e>
                        <m:r>
                          <a:rPr lang="en-GB" b="0" i="1" smtClean="0">
                            <a:latin typeface="Cambria Math" panose="02040503050406030204" pitchFamily="18" charset="0"/>
                          </a:rPr>
                          <m:t>𝑎</m:t>
                        </m:r>
                      </m:e>
                      <m:sub>
                        <m:r>
                          <a:rPr lang="en-GB" b="0" i="1" smtClean="0">
                            <a:latin typeface="Cambria Math" panose="02040503050406030204" pitchFamily="18" charset="0"/>
                          </a:rPr>
                          <m:t>𝑖</m:t>
                        </m:r>
                      </m:sub>
                    </m:sSub>
                    <m:r>
                      <a:rPr lang="en-GB" b="0" i="1" smtClean="0">
                        <a:latin typeface="Cambria Math" panose="02040503050406030204" pitchFamily="18" charset="0"/>
                      </a:rPr>
                      <m:t> </m:t>
                    </m:r>
                    <m:r>
                      <a:rPr lang="en-GB" b="0" i="1" smtClean="0">
                        <a:latin typeface="Cambria Math" panose="02040503050406030204" pitchFamily="18" charset="0"/>
                      </a:rPr>
                      <m:t>𝑑𝑉</m:t>
                    </m:r>
                    <m:r>
                      <a:rPr lang="en-GB" b="0" i="1" smtClean="0">
                        <a:latin typeface="Cambria Math" panose="02040503050406030204" pitchFamily="18" charset="0"/>
                      </a:rPr>
                      <m:t>=</m:t>
                    </m:r>
                    <m:nary>
                      <m:naryPr>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𝑉</m:t>
                        </m:r>
                      </m:sub>
                      <m:sup/>
                      <m:e>
                        <m:d>
                          <m:dPr>
                            <m:ctrlPr>
                              <a:rPr lang="en-GB" b="0" i="1" smtClean="0">
                                <a:latin typeface="Cambria Math" panose="02040503050406030204" pitchFamily="18" charset="0"/>
                              </a:rPr>
                            </m:ctrlPr>
                          </m:dPr>
                          <m:e>
                            <m:r>
                              <a:rPr lang="en-GB">
                                <a:latin typeface="Cambria Math" panose="02040503050406030204" pitchFamily="18" charset="0"/>
                                <a:ea typeface="Cambria Math" panose="02040503050406030204" pitchFamily="18" charset="0"/>
                              </a:rPr>
                              <m:t>−</m:t>
                            </m:r>
                            <m:f>
                              <m:fPr>
                                <m:ctrlPr>
                                  <a:rPr lang="en-GB" i="1">
                                    <a:latin typeface="Cambria Math" panose="02040503050406030204" pitchFamily="18" charset="0"/>
                                    <a:ea typeface="Cambria Math" panose="02040503050406030204" pitchFamily="18" charset="0"/>
                                  </a:rPr>
                                </m:ctrlPr>
                              </m:fPr>
                              <m:num>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𝑝</m:t>
                                </m:r>
                              </m:num>
                              <m:den>
                                <m:r>
                                  <a:rPr lang="en-GB" i="1">
                                    <a:latin typeface="Cambria Math" panose="02040503050406030204" pitchFamily="18" charset="0"/>
                                    <a:ea typeface="Cambria Math" panose="02040503050406030204" pitchFamily="18" charset="0"/>
                                  </a:rPr>
                                  <m:t>𝜕</m:t>
                                </m:r>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𝑥</m:t>
                                    </m:r>
                                  </m:e>
                                  <m:sub>
                                    <m:r>
                                      <a:rPr lang="en-GB" i="1">
                                        <a:latin typeface="Cambria Math" panose="02040503050406030204" pitchFamily="18" charset="0"/>
                                        <a:ea typeface="Cambria Math" panose="02040503050406030204" pitchFamily="18" charset="0"/>
                                      </a:rPr>
                                      <m:t>𝑖</m:t>
                                    </m:r>
                                  </m:sub>
                                </m:sSub>
                              </m:den>
                            </m:f>
                          </m:e>
                        </m:d>
                        <m:sSub>
                          <m:sSubPr>
                            <m:ctrlPr>
                              <a:rPr lang="en-GB" b="0" i="1" smtClean="0">
                                <a:latin typeface="Cambria Math" panose="02040503050406030204" pitchFamily="18" charset="0"/>
                              </a:rPr>
                            </m:ctrlPr>
                          </m:sSubPr>
                          <m:e>
                            <m:r>
                              <a:rPr lang="en-GB" b="0" i="1" smtClean="0">
                                <a:latin typeface="Cambria Math" panose="02040503050406030204" pitchFamily="18" charset="0"/>
                              </a:rPr>
                              <m:t>𝑎</m:t>
                            </m:r>
                          </m:e>
                          <m:sub>
                            <m:r>
                              <a:rPr lang="en-GB" b="0" i="1" smtClean="0">
                                <a:latin typeface="Cambria Math" panose="02040503050406030204" pitchFamily="18" charset="0"/>
                              </a:rPr>
                              <m:t>𝑖</m:t>
                            </m:r>
                          </m:sub>
                        </m:sSub>
                      </m:e>
                    </m:nary>
                    <m:r>
                      <a:rPr lang="en-GB" b="0" i="1" smtClean="0">
                        <a:latin typeface="Cambria Math" panose="02040503050406030204" pitchFamily="18" charset="0"/>
                      </a:rPr>
                      <m:t> </m:t>
                    </m:r>
                    <m:r>
                      <a:rPr lang="en-GB" b="0" i="1" smtClean="0">
                        <a:latin typeface="Cambria Math" panose="02040503050406030204" pitchFamily="18" charset="0"/>
                      </a:rPr>
                      <m:t>𝑑𝑉</m:t>
                    </m:r>
                  </m:oMath>
                </a14:m>
                <a:r>
                  <a:rPr lang="en-GB" dirty="0"/>
                  <a:t>.</a:t>
                </a:r>
              </a:p>
              <a:p>
                <a:r>
                  <a:rPr lang="en-GB" dirty="0"/>
                  <a:t>This is easily rewritten as </a:t>
                </a:r>
              </a:p>
              <a:p>
                <a:pPr marL="0" indent="0" algn="ctr">
                  <a:buNone/>
                </a:pPr>
                <a14:m>
                  <m:oMath xmlns:m="http://schemas.openxmlformats.org/officeDocument/2006/math">
                    <m:nary>
                      <m:naryPr>
                        <m:ctrlPr>
                          <a:rPr lang="en-GB" i="1" smtClean="0">
                            <a:latin typeface="Cambria Math" panose="02040503050406030204" pitchFamily="18" charset="0"/>
                          </a:rPr>
                        </m:ctrlPr>
                      </m:naryPr>
                      <m:sub>
                        <m:r>
                          <m:rPr>
                            <m:brk m:alnAt="23"/>
                          </m:rPr>
                          <a:rPr lang="en-GB" b="0" i="1" smtClean="0">
                            <a:latin typeface="Cambria Math" panose="02040503050406030204" pitchFamily="18" charset="0"/>
                          </a:rPr>
                          <m:t>𝑉</m:t>
                        </m:r>
                      </m:sub>
                      <m:sup/>
                      <m:e>
                        <m:f>
                          <m:fPr>
                            <m:ctrlPr>
                              <a:rPr lang="en-GB" i="1" smtClean="0">
                                <a:latin typeface="Cambria Math" panose="02040503050406030204" pitchFamily="18" charset="0"/>
                              </a:rPr>
                            </m:ctrlPr>
                          </m:fPr>
                          <m:num>
                            <m:r>
                              <a:rPr lang="en-GB" i="1" smtClean="0">
                                <a:latin typeface="Cambria Math" panose="02040503050406030204" pitchFamily="18" charset="0"/>
                              </a:rPr>
                              <m:t>𝜕</m:t>
                            </m:r>
                          </m:num>
                          <m:den>
                            <m:r>
                              <a:rPr lang="en-GB" i="1" smtClean="0">
                                <a:latin typeface="Cambria Math" panose="02040503050406030204" pitchFamily="18" charset="0"/>
                              </a:rPr>
                              <m:t>𝜕</m:t>
                            </m:r>
                            <m:sSub>
                              <m:sSubPr>
                                <m:ctrlPr>
                                  <a:rPr lang="en-GB"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𝑗</m:t>
                                </m:r>
                              </m:sub>
                            </m:sSub>
                          </m:den>
                        </m:f>
                        <m:d>
                          <m:dPr>
                            <m:ctrlPr>
                              <a:rPr lang="en-GB" i="1" smtClean="0">
                                <a:latin typeface="Cambria Math" panose="02040503050406030204" pitchFamily="18" charset="0"/>
                              </a:rPr>
                            </m:ctrlPr>
                          </m:dPr>
                          <m:e>
                            <m:r>
                              <a:rPr lang="en-GB" i="1" smtClean="0">
                                <a:latin typeface="Cambria Math" panose="02040503050406030204" pitchFamily="18" charset="0"/>
                                <a:ea typeface="Cambria Math" panose="02040503050406030204" pitchFamily="18" charset="0"/>
                              </a:rPr>
                              <m:t>𝜌</m:t>
                            </m:r>
                            <m:sSub>
                              <m:sSubPr>
                                <m:ctrlPr>
                                  <a:rPr lang="en-GB"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𝑢</m:t>
                                </m:r>
                              </m:e>
                              <m:sub>
                                <m:r>
                                  <a:rPr lang="en-GB" b="0" i="1" smtClean="0">
                                    <a:latin typeface="Cambria Math" panose="02040503050406030204" pitchFamily="18" charset="0"/>
                                    <a:ea typeface="Cambria Math" panose="02040503050406030204" pitchFamily="18" charset="0"/>
                                  </a:rPr>
                                  <m:t>𝑖</m:t>
                                </m:r>
                              </m:sub>
                            </m:sSub>
                            <m:sSub>
                              <m:sSubPr>
                                <m:ctrlPr>
                                  <a:rPr lang="en-GB"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𝑢</m:t>
                                </m:r>
                              </m:e>
                              <m:sub>
                                <m:r>
                                  <a:rPr lang="en-GB" b="0" i="1" smtClean="0">
                                    <a:latin typeface="Cambria Math" panose="02040503050406030204" pitchFamily="18" charset="0"/>
                                    <a:ea typeface="Cambria Math" panose="02040503050406030204" pitchFamily="18" charset="0"/>
                                  </a:rPr>
                                  <m:t>𝑗</m:t>
                                </m:r>
                              </m:sub>
                            </m:sSub>
                            <m:sSub>
                              <m:sSubPr>
                                <m:ctrlPr>
                                  <a:rPr lang="en-GB"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𝑎</m:t>
                                </m:r>
                              </m:e>
                              <m:sub>
                                <m:r>
                                  <a:rPr lang="en-GB" b="0" i="1" smtClean="0">
                                    <a:latin typeface="Cambria Math" panose="02040503050406030204" pitchFamily="18" charset="0"/>
                                    <a:ea typeface="Cambria Math" panose="02040503050406030204" pitchFamily="18" charset="0"/>
                                  </a:rPr>
                                  <m:t>𝑖</m:t>
                                </m:r>
                              </m:sub>
                            </m:sSub>
                          </m:e>
                        </m:d>
                        <m:r>
                          <a:rPr lang="en-GB" b="0" i="1" smtClean="0">
                            <a:latin typeface="Cambria Math" panose="02040503050406030204" pitchFamily="18" charset="0"/>
                          </a:rPr>
                          <m:t>𝑑𝑉</m:t>
                        </m:r>
                        <m:r>
                          <a:rPr lang="en-GB" b="0" i="1" smtClean="0">
                            <a:latin typeface="Cambria Math" panose="02040503050406030204" pitchFamily="18" charset="0"/>
                          </a:rPr>
                          <m:t>=</m:t>
                        </m:r>
                      </m:e>
                    </m:nary>
                    <m:r>
                      <a:rPr lang="en-GB" b="0" i="1" smtClean="0">
                        <a:latin typeface="Cambria Math" panose="02040503050406030204" pitchFamily="18" charset="0"/>
                      </a:rPr>
                      <m:t>−</m:t>
                    </m:r>
                    <m:nary>
                      <m:naryPr>
                        <m:ctrlPr>
                          <a:rPr lang="en-GB" i="1" smtClean="0">
                            <a:latin typeface="Cambria Math" panose="02040503050406030204" pitchFamily="18" charset="0"/>
                          </a:rPr>
                        </m:ctrlPr>
                      </m:naryPr>
                      <m:sub>
                        <m:r>
                          <m:rPr>
                            <m:brk m:alnAt="23"/>
                          </m:rPr>
                          <a:rPr lang="en-GB" b="0" i="1" smtClean="0">
                            <a:latin typeface="Cambria Math" panose="02040503050406030204" pitchFamily="18" charset="0"/>
                          </a:rPr>
                          <m:t>𝑉</m:t>
                        </m:r>
                      </m:sub>
                      <m:sup/>
                      <m:e>
                        <m:f>
                          <m:fPr>
                            <m:ctrlPr>
                              <a:rPr lang="en-GB" i="1" smtClean="0">
                                <a:latin typeface="Cambria Math" panose="02040503050406030204" pitchFamily="18" charset="0"/>
                              </a:rPr>
                            </m:ctrlPr>
                          </m:fPr>
                          <m:num>
                            <m:r>
                              <a:rPr lang="en-GB" i="1" smtClean="0">
                                <a:latin typeface="Cambria Math" panose="02040503050406030204" pitchFamily="18" charset="0"/>
                              </a:rPr>
                              <m:t>𝜕</m:t>
                            </m:r>
                            <m:d>
                              <m:dPr>
                                <m:ctrlPr>
                                  <a:rPr lang="en-GB" i="1" smtClean="0">
                                    <a:latin typeface="Cambria Math" panose="02040503050406030204" pitchFamily="18" charset="0"/>
                                  </a:rPr>
                                </m:ctrlPr>
                              </m:dPr>
                              <m:e>
                                <m:r>
                                  <a:rPr lang="en-GB" b="0" i="1" smtClean="0">
                                    <a:latin typeface="Cambria Math" panose="02040503050406030204" pitchFamily="18" charset="0"/>
                                  </a:rPr>
                                  <m:t>𝑝</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𝑎</m:t>
                                    </m:r>
                                  </m:e>
                                  <m:sub>
                                    <m:r>
                                      <a:rPr lang="en-GB" b="0" i="1" smtClean="0">
                                        <a:latin typeface="Cambria Math" panose="02040503050406030204" pitchFamily="18" charset="0"/>
                                      </a:rPr>
                                      <m:t>𝑖</m:t>
                                    </m:r>
                                  </m:sub>
                                </m:sSub>
                              </m:e>
                            </m:d>
                          </m:num>
                          <m:den>
                            <m:r>
                              <a:rPr lang="en-GB" i="1" smtClean="0">
                                <a:latin typeface="Cambria Math" panose="02040503050406030204" pitchFamily="18" charset="0"/>
                              </a:rPr>
                              <m:t>𝜕</m:t>
                            </m:r>
                            <m:sSub>
                              <m:sSubPr>
                                <m:ctrlPr>
                                  <a:rPr lang="en-GB"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𝑖</m:t>
                                </m:r>
                              </m:sub>
                            </m:sSub>
                          </m:den>
                        </m:f>
                        <m:r>
                          <a:rPr lang="en-GB" b="0" i="1" smtClean="0">
                            <a:latin typeface="Cambria Math" panose="02040503050406030204" pitchFamily="18" charset="0"/>
                          </a:rPr>
                          <m:t> </m:t>
                        </m:r>
                        <m:r>
                          <a:rPr lang="en-GB" b="0" i="1" smtClean="0">
                            <a:latin typeface="Cambria Math" panose="02040503050406030204" pitchFamily="18" charset="0"/>
                          </a:rPr>
                          <m:t>𝑑𝑉</m:t>
                        </m:r>
                      </m:e>
                    </m:nary>
                  </m:oMath>
                </a14:m>
                <a:r>
                  <a:rPr lang="en-GB" dirty="0"/>
                  <a:t>.</a:t>
                </a:r>
              </a:p>
              <a:p>
                <a:pPr marL="0" indent="0">
                  <a:buNone/>
                </a:pPr>
                <a:endParaRPr lang="en-GB" dirty="0"/>
              </a:p>
              <a:p>
                <a:pPr marL="0" indent="0">
                  <a:buNone/>
                </a:pPr>
                <a:endParaRPr lang="en-GB" dirty="0"/>
              </a:p>
              <a:p>
                <a:endParaRPr lang="en-GB" dirty="0"/>
              </a:p>
              <a:p>
                <a:endParaRPr lang="en-GB" dirty="0"/>
              </a:p>
              <a:p>
                <a:pPr marL="0" indent="0">
                  <a:buNone/>
                </a:pP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928" t="-3501"/>
                </a:stretch>
              </a:blipFill>
            </p:spPr>
            <p:txBody>
              <a:bodyPr/>
              <a:lstStyle/>
              <a:p>
                <a:r>
                  <a:rPr lang="en-GB">
                    <a:noFill/>
                  </a:rPr>
                  <a:t> </a:t>
                </a:r>
              </a:p>
            </p:txBody>
          </p:sp>
        </mc:Fallback>
      </mc:AlternateContent>
    </p:spTree>
    <p:extLst>
      <p:ext uri="{BB962C8B-B14F-4D97-AF65-F5344CB8AC3E}">
        <p14:creationId xmlns:p14="http://schemas.microsoft.com/office/powerpoint/2010/main" val="4239806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Momentum Integral Method - 2</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GB" dirty="0"/>
                  <a:t>Use of the divergence theorem on each side and collecting terms then gives:</a:t>
                </a:r>
              </a:p>
              <a:p>
                <a:pPr marL="0" indent="0" algn="ctr">
                  <a:buNone/>
                </a:pPr>
                <a14:m>
                  <m:oMath xmlns:m="http://schemas.openxmlformats.org/officeDocument/2006/math">
                    <m:nary>
                      <m:naryPr>
                        <m:ctrlPr>
                          <a:rPr lang="en-GB" i="1" smtClean="0">
                            <a:latin typeface="Cambria Math" panose="02040503050406030204" pitchFamily="18" charset="0"/>
                          </a:rPr>
                        </m:ctrlPr>
                      </m:naryPr>
                      <m:sub>
                        <m:r>
                          <m:rPr>
                            <m:brk m:alnAt="23"/>
                          </m:rPr>
                          <a:rPr lang="en-GB" b="0" i="1" smtClean="0">
                            <a:latin typeface="Cambria Math" panose="02040503050406030204" pitchFamily="18" charset="0"/>
                          </a:rPr>
                          <m:t>𝑆</m:t>
                        </m:r>
                      </m:sub>
                      <m:sup/>
                      <m:e>
                        <m:sSub>
                          <m:sSubPr>
                            <m:ctrlPr>
                              <a:rPr lang="en-GB" i="1" smtClean="0">
                                <a:latin typeface="Cambria Math" panose="02040503050406030204" pitchFamily="18" charset="0"/>
                              </a:rPr>
                            </m:ctrlPr>
                          </m:sSubPr>
                          <m:e>
                            <m:r>
                              <a:rPr lang="en-GB" b="0" i="1" smtClean="0">
                                <a:latin typeface="Cambria Math" panose="02040503050406030204" pitchFamily="18" charset="0"/>
                              </a:rPr>
                              <m:t>𝑎</m:t>
                            </m:r>
                          </m:e>
                          <m:sub>
                            <m:r>
                              <a:rPr lang="en-GB" b="0" i="1" smtClean="0">
                                <a:latin typeface="Cambria Math" panose="02040503050406030204" pitchFamily="18" charset="0"/>
                              </a:rPr>
                              <m:t>𝑖</m:t>
                            </m:r>
                          </m:sub>
                        </m:sSub>
                        <m:d>
                          <m:dPr>
                            <m:ctrlPr>
                              <a:rPr lang="en-GB" i="1" smtClean="0">
                                <a:latin typeface="Cambria Math" panose="02040503050406030204" pitchFamily="18" charset="0"/>
                              </a:rPr>
                            </m:ctrlPr>
                          </m:dPr>
                          <m:e>
                            <m:r>
                              <a:rPr lang="en-GB" i="1">
                                <a:latin typeface="Cambria Math" panose="02040503050406030204" pitchFamily="18" charset="0"/>
                                <a:ea typeface="Cambria Math" panose="02040503050406030204" pitchFamily="18" charset="0"/>
                              </a:rPr>
                              <m:t>𝜌</m:t>
                            </m:r>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𝑢</m:t>
                                </m:r>
                              </m:e>
                              <m:sub>
                                <m:r>
                                  <a:rPr lang="en-GB" i="1">
                                    <a:latin typeface="Cambria Math" panose="02040503050406030204" pitchFamily="18" charset="0"/>
                                    <a:ea typeface="Cambria Math" panose="02040503050406030204" pitchFamily="18" charset="0"/>
                                  </a:rPr>
                                  <m:t>𝑖</m:t>
                                </m:r>
                              </m:sub>
                            </m:sSub>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𝑢</m:t>
                                </m:r>
                              </m:e>
                              <m:sub>
                                <m:r>
                                  <a:rPr lang="en-GB" i="1">
                                    <a:latin typeface="Cambria Math" panose="02040503050406030204" pitchFamily="18" charset="0"/>
                                    <a:ea typeface="Cambria Math" panose="02040503050406030204" pitchFamily="18" charset="0"/>
                                  </a:rPr>
                                  <m:t>𝑗</m:t>
                                </m:r>
                              </m:sub>
                            </m:sSub>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𝑛</m:t>
                                </m:r>
                              </m:e>
                              <m:sub>
                                <m:r>
                                  <a:rPr lang="en-GB" i="1">
                                    <a:latin typeface="Cambria Math" panose="02040503050406030204" pitchFamily="18" charset="0"/>
                                    <a:ea typeface="Cambria Math" panose="02040503050406030204" pitchFamily="18" charset="0"/>
                                  </a:rPr>
                                  <m:t>𝑗</m:t>
                                </m:r>
                              </m:sub>
                            </m:sSub>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𝑝</m:t>
                            </m:r>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𝑛</m:t>
                                </m:r>
                              </m:e>
                              <m:sub>
                                <m:r>
                                  <a:rPr lang="en-GB" b="0" i="1" smtClean="0">
                                    <a:latin typeface="Cambria Math" panose="02040503050406030204" pitchFamily="18" charset="0"/>
                                    <a:ea typeface="Cambria Math" panose="02040503050406030204" pitchFamily="18" charset="0"/>
                                  </a:rPr>
                                  <m:t>𝑖</m:t>
                                </m:r>
                              </m:sub>
                            </m:sSub>
                          </m:e>
                        </m:d>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𝑑𝑆</m:t>
                        </m:r>
                        <m:r>
                          <a:rPr lang="en-GB" b="0" i="1" smtClean="0">
                            <a:latin typeface="Cambria Math" panose="02040503050406030204" pitchFamily="18" charset="0"/>
                            <a:ea typeface="Cambria Math" panose="02040503050406030204" pitchFamily="18" charset="0"/>
                          </a:rPr>
                          <m:t>=0</m:t>
                        </m:r>
                      </m:e>
                    </m:nary>
                  </m:oMath>
                </a14:m>
                <a:r>
                  <a:rPr lang="en-GB" dirty="0"/>
                  <a:t>.</a:t>
                </a:r>
              </a:p>
              <a:p>
                <a:r>
                  <a:rPr lang="en-GB" dirty="0"/>
                  <a:t>The arbitrary constant nature of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𝑎</m:t>
                        </m:r>
                      </m:e>
                      <m:sub>
                        <m:r>
                          <a:rPr lang="en-GB" b="0" i="1" smtClean="0">
                            <a:latin typeface="Cambria Math" panose="02040503050406030204" pitchFamily="18" charset="0"/>
                          </a:rPr>
                          <m:t>𝑖</m:t>
                        </m:r>
                      </m:sub>
                    </m:sSub>
                  </m:oMath>
                </a14:m>
                <a:r>
                  <a:rPr lang="en-GB" dirty="0"/>
                  <a:t> implies the momentum integral relation over the surface as :</a:t>
                </a:r>
              </a:p>
              <a:p>
                <a:pPr marL="0" indent="0">
                  <a:buNone/>
                </a:pPr>
                <a14:m>
                  <m:oMathPara xmlns:m="http://schemas.openxmlformats.org/officeDocument/2006/math">
                    <m:oMathParaPr>
                      <m:jc m:val="center"/>
                    </m:oMathParaPr>
                    <m:oMath xmlns:m="http://schemas.openxmlformats.org/officeDocument/2006/math">
                      <m:nary>
                        <m:naryPr>
                          <m:ctrlPr>
                            <a:rPr lang="en-GB" i="1" smtClean="0">
                              <a:latin typeface="Cambria Math" panose="02040503050406030204" pitchFamily="18" charset="0"/>
                            </a:rPr>
                          </m:ctrlPr>
                        </m:naryPr>
                        <m:sub>
                          <m:r>
                            <m:rPr>
                              <m:brk m:alnAt="23"/>
                            </m:rPr>
                            <a:rPr lang="en-GB" b="0" i="1" smtClean="0">
                              <a:latin typeface="Cambria Math" panose="02040503050406030204" pitchFamily="18" charset="0"/>
                            </a:rPr>
                            <m:t>𝑠</m:t>
                          </m:r>
                        </m:sub>
                        <m:sup/>
                        <m:e>
                          <m:d>
                            <m:dPr>
                              <m:ctrlPr>
                                <a:rPr lang="en-GB" i="1">
                                  <a:latin typeface="Cambria Math" panose="02040503050406030204" pitchFamily="18" charset="0"/>
                                </a:rPr>
                              </m:ctrlPr>
                            </m:dPr>
                            <m:e>
                              <m:r>
                                <a:rPr lang="en-GB" i="1">
                                  <a:latin typeface="Cambria Math" panose="02040503050406030204" pitchFamily="18" charset="0"/>
                                  <a:ea typeface="Cambria Math" panose="02040503050406030204" pitchFamily="18" charset="0"/>
                                </a:rPr>
                                <m:t>𝜌</m:t>
                              </m:r>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𝑢</m:t>
                                  </m:r>
                                </m:e>
                                <m:sub>
                                  <m:r>
                                    <a:rPr lang="en-GB" i="1">
                                      <a:latin typeface="Cambria Math" panose="02040503050406030204" pitchFamily="18" charset="0"/>
                                      <a:ea typeface="Cambria Math" panose="02040503050406030204" pitchFamily="18" charset="0"/>
                                    </a:rPr>
                                    <m:t>𝑖</m:t>
                                  </m:r>
                                </m:sub>
                              </m:sSub>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𝑢</m:t>
                                  </m:r>
                                </m:e>
                                <m:sub>
                                  <m:r>
                                    <a:rPr lang="en-GB" i="1">
                                      <a:latin typeface="Cambria Math" panose="02040503050406030204" pitchFamily="18" charset="0"/>
                                      <a:ea typeface="Cambria Math" panose="02040503050406030204" pitchFamily="18" charset="0"/>
                                    </a:rPr>
                                    <m:t>𝑗</m:t>
                                  </m:r>
                                </m:sub>
                              </m:sSub>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𝑛</m:t>
                                  </m:r>
                                </m:e>
                                <m:sub>
                                  <m:r>
                                    <a:rPr lang="en-GB" i="1">
                                      <a:latin typeface="Cambria Math" panose="02040503050406030204" pitchFamily="18" charset="0"/>
                                      <a:ea typeface="Cambria Math" panose="02040503050406030204" pitchFamily="18" charset="0"/>
                                    </a:rPr>
                                    <m:t>𝑗</m:t>
                                  </m:r>
                                </m:sub>
                              </m:sSub>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𝑝</m:t>
                              </m:r>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𝑛</m:t>
                                  </m:r>
                                </m:e>
                                <m:sub>
                                  <m:r>
                                    <a:rPr lang="en-GB" i="1">
                                      <a:latin typeface="Cambria Math" panose="02040503050406030204" pitchFamily="18" charset="0"/>
                                      <a:ea typeface="Cambria Math" panose="02040503050406030204" pitchFamily="18" charset="0"/>
                                    </a:rPr>
                                    <m:t>𝑖</m:t>
                                  </m:r>
                                </m:sub>
                              </m:sSub>
                            </m:e>
                          </m:d>
                          <m:r>
                            <a:rPr lang="en-GB" b="0" i="1" smtClean="0">
                              <a:latin typeface="Cambria Math" panose="02040503050406030204" pitchFamily="18" charset="0"/>
                              <a:ea typeface="Cambria Math" panose="02040503050406030204" pitchFamily="18" charset="0"/>
                            </a:rPr>
                            <m:t>𝑑𝑆</m:t>
                          </m:r>
                          <m:r>
                            <a:rPr lang="en-GB" b="0" i="1" smtClean="0">
                              <a:latin typeface="Cambria Math" panose="02040503050406030204" pitchFamily="18" charset="0"/>
                              <a:ea typeface="Cambria Math" panose="02040503050406030204" pitchFamily="18" charset="0"/>
                            </a:rPr>
                            <m:t>=0</m:t>
                          </m:r>
                        </m:e>
                      </m:nary>
                      <m:r>
                        <a:rPr lang="en-GB" b="0" i="1" smtClean="0">
                          <a:latin typeface="Cambria Math" panose="02040503050406030204" pitchFamily="18" charset="0"/>
                        </a:rPr>
                        <m:t>.</m:t>
                      </m:r>
                    </m:oMath>
                  </m:oMathPara>
                </a14:m>
                <a:endParaRPr lang="en-GB" b="0" dirty="0"/>
              </a:p>
              <a:p>
                <a:r>
                  <a:rPr lang="en-GB" dirty="0"/>
                  <a:t>We now consider a simple application of this.</a:t>
                </a:r>
                <a:endParaRPr lang="en-GB" b="0" dirty="0"/>
              </a:p>
              <a:p>
                <a:pPr marL="0" indent="0">
                  <a:buNone/>
                </a:pPr>
                <a:endParaRPr lang="en-GB" dirty="0"/>
              </a:p>
              <a:p>
                <a:pPr marL="0" indent="0">
                  <a:buNone/>
                </a:pPr>
                <a:endParaRPr lang="en-GB" dirty="0"/>
              </a:p>
              <a:p>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3" t="-2241"/>
                </a:stretch>
              </a:blipFill>
            </p:spPr>
            <p:txBody>
              <a:bodyPr/>
              <a:lstStyle/>
              <a:p>
                <a:r>
                  <a:rPr lang="en-GB">
                    <a:noFill/>
                  </a:rPr>
                  <a:t> </a:t>
                </a:r>
              </a:p>
            </p:txBody>
          </p:sp>
        </mc:Fallback>
      </mc:AlternateContent>
    </p:spTree>
    <p:extLst>
      <p:ext uri="{BB962C8B-B14F-4D97-AF65-F5344CB8AC3E}">
        <p14:creationId xmlns:p14="http://schemas.microsoft.com/office/powerpoint/2010/main" val="5850421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Momentum Integral Method – 3: An Application</a:t>
            </a: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p:txBody>
              <a:bodyPr>
                <a:normAutofit fontScale="70000" lnSpcReduction="20000"/>
              </a:bodyPr>
              <a:lstStyle/>
              <a:p>
                <a:r>
                  <a:rPr lang="en-GB" dirty="0"/>
                  <a:t>Consider a 2-D jet travelling at speed </a:t>
                </a:r>
                <a14:m>
                  <m:oMath xmlns:m="http://schemas.openxmlformats.org/officeDocument/2006/math">
                    <m:r>
                      <a:rPr lang="en-GB" b="0" i="1" smtClean="0">
                        <a:latin typeface="Cambria Math" panose="02040503050406030204" pitchFamily="18" charset="0"/>
                      </a:rPr>
                      <m:t>𝑈</m:t>
                    </m:r>
                  </m:oMath>
                </a14:m>
                <a:r>
                  <a:rPr lang="en-GB" dirty="0"/>
                  <a:t> impacting on a frictionless wall, with an acute angle </a:t>
                </a:r>
                <a14:m>
                  <m:oMath xmlns:m="http://schemas.openxmlformats.org/officeDocument/2006/math">
                    <m:r>
                      <a:rPr lang="en-GB" i="1" smtClean="0">
                        <a:latin typeface="Cambria Math" panose="02040503050406030204" pitchFamily="18" charset="0"/>
                        <a:ea typeface="Cambria Math" panose="02040503050406030204" pitchFamily="18" charset="0"/>
                      </a:rPr>
                      <m:t>𝜃</m:t>
                    </m:r>
                    <m:r>
                      <a:rPr lang="en-GB" b="0" i="1" smtClean="0">
                        <a:latin typeface="Cambria Math" panose="02040503050406030204" pitchFamily="18" charset="0"/>
                        <a:ea typeface="Cambria Math" panose="02040503050406030204" pitchFamily="18" charset="0"/>
                      </a:rPr>
                      <m:t> </m:t>
                    </m:r>
                  </m:oMath>
                </a14:m>
                <a:r>
                  <a:rPr lang="en-GB" dirty="0"/>
                  <a:t>between the jet and the wall.</a:t>
                </a:r>
              </a:p>
              <a:p>
                <a:r>
                  <a:rPr lang="en-GB" dirty="0"/>
                  <a:t>Consider three surfaces far from the collision as follows:</a:t>
                </a:r>
              </a:p>
              <a:p>
                <a:pPr lvl="1"/>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𝑆</m:t>
                        </m:r>
                      </m:e>
                      <m:sub>
                        <m:r>
                          <a:rPr lang="en-GB" b="0" i="1" smtClean="0">
                            <a:latin typeface="Cambria Math" panose="02040503050406030204" pitchFamily="18" charset="0"/>
                          </a:rPr>
                          <m:t>1</m:t>
                        </m:r>
                      </m:sub>
                    </m:sSub>
                  </m:oMath>
                </a14:m>
                <a:r>
                  <a:rPr lang="en-GB" dirty="0"/>
                  <a:t> the cross-sectional area per unit depth of the incoming jet;</a:t>
                </a:r>
              </a:p>
              <a:p>
                <a:pPr lvl="1"/>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𝑆</m:t>
                        </m:r>
                      </m:e>
                      <m:sub>
                        <m:r>
                          <a:rPr lang="en-GB" b="0" i="1" smtClean="0">
                            <a:latin typeface="Cambria Math" panose="02040503050406030204" pitchFamily="18" charset="0"/>
                          </a:rPr>
                          <m:t>2</m:t>
                        </m:r>
                      </m:sub>
                    </m:sSub>
                  </m:oMath>
                </a14:m>
                <a:r>
                  <a:rPr lang="en-GB" dirty="0"/>
                  <a:t> the cross-sectional area of the flow along the wall making an obtuse angle </a:t>
                </a:r>
                <a14:m>
                  <m:oMath xmlns:m="http://schemas.openxmlformats.org/officeDocument/2006/math">
                    <m:r>
                      <a:rPr lang="en-GB" i="1" smtClean="0">
                        <a:latin typeface="Cambria Math" panose="02040503050406030204" pitchFamily="18" charset="0"/>
                        <a:ea typeface="Cambria Math" panose="02040503050406030204" pitchFamily="18" charset="0"/>
                      </a:rPr>
                      <m:t>𝜋</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𝜃</m:t>
                    </m:r>
                    <m:r>
                      <a:rPr lang="en-GB" b="0" i="1" smtClean="0">
                        <a:latin typeface="Cambria Math" panose="02040503050406030204" pitchFamily="18" charset="0"/>
                        <a:ea typeface="Cambria Math" panose="02040503050406030204" pitchFamily="18" charset="0"/>
                      </a:rPr>
                      <m:t> </m:t>
                    </m:r>
                  </m:oMath>
                </a14:m>
                <a:r>
                  <a:rPr lang="en-GB" dirty="0"/>
                  <a:t>with the incoming jet;</a:t>
                </a:r>
              </a:p>
              <a:p>
                <a:pPr lvl="1"/>
                <a:r>
                  <a:rPr lang="en-GB" dirty="0"/>
                  <a:t>and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𝑆</m:t>
                        </m:r>
                      </m:e>
                      <m:sub>
                        <m:r>
                          <a:rPr lang="en-GB" b="0" i="1" smtClean="0">
                            <a:latin typeface="Cambria Math" panose="02040503050406030204" pitchFamily="18" charset="0"/>
                          </a:rPr>
                          <m:t>3</m:t>
                        </m:r>
                      </m:sub>
                    </m:sSub>
                  </m:oMath>
                </a14:m>
                <a:r>
                  <a:rPr lang="en-GB" dirty="0"/>
                  <a:t> the cross-sectional area of the flow along the wall making the acute angle </a:t>
                </a:r>
                <a14:m>
                  <m:oMath xmlns:m="http://schemas.openxmlformats.org/officeDocument/2006/math">
                    <m:r>
                      <a:rPr lang="en-GB" i="1">
                        <a:latin typeface="Cambria Math" panose="02040503050406030204" pitchFamily="18" charset="0"/>
                        <a:ea typeface="Cambria Math" panose="02040503050406030204" pitchFamily="18" charset="0"/>
                      </a:rPr>
                      <m:t>𝜃</m:t>
                    </m:r>
                  </m:oMath>
                </a14:m>
                <a:r>
                  <a:rPr lang="en-GB" dirty="0"/>
                  <a:t> with the incoming jet. </a:t>
                </a:r>
              </a:p>
              <a:p>
                <a:r>
                  <a:rPr lang="en-GB" dirty="0"/>
                  <a:t>Far from the impact point I at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𝑆</m:t>
                        </m:r>
                      </m:e>
                      <m:sub>
                        <m:r>
                          <a:rPr lang="en-GB" i="1">
                            <a:latin typeface="Cambria Math" panose="02040503050406030204" pitchFamily="18" charset="0"/>
                          </a:rPr>
                          <m:t>1</m:t>
                        </m:r>
                      </m:sub>
                    </m:sSub>
                    <m:sSub>
                      <m:sSubPr>
                        <m:ctrlPr>
                          <a:rPr lang="en-GB" i="1">
                            <a:latin typeface="Cambria Math" panose="02040503050406030204" pitchFamily="18" charset="0"/>
                          </a:rPr>
                        </m:ctrlPr>
                      </m:sSubPr>
                      <m:e>
                        <m:r>
                          <a:rPr lang="en-GB" b="0" i="1" smtClean="0">
                            <a:latin typeface="Cambria Math" panose="02040503050406030204" pitchFamily="18" charset="0"/>
                          </a:rPr>
                          <m:t>,</m:t>
                        </m:r>
                        <m:r>
                          <a:rPr lang="en-GB" i="1">
                            <a:latin typeface="Cambria Math" panose="02040503050406030204" pitchFamily="18" charset="0"/>
                          </a:rPr>
                          <m:t>𝑆</m:t>
                        </m:r>
                      </m:e>
                      <m:sub>
                        <m:r>
                          <a:rPr lang="en-GB" b="0" i="1" smtClean="0">
                            <a:latin typeface="Cambria Math" panose="02040503050406030204" pitchFamily="18" charset="0"/>
                          </a:rPr>
                          <m:t>2</m:t>
                        </m:r>
                      </m:sub>
                    </m:sSub>
                  </m:oMath>
                </a14:m>
                <a:r>
                  <a:rPr lang="en-GB" dirty="0"/>
                  <a:t>,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𝑆</m:t>
                        </m:r>
                      </m:e>
                      <m:sub>
                        <m:r>
                          <a:rPr lang="en-GB" b="0" i="1" smtClean="0">
                            <a:latin typeface="Cambria Math" panose="02040503050406030204" pitchFamily="18" charset="0"/>
                          </a:rPr>
                          <m:t>3</m:t>
                        </m:r>
                      </m:sub>
                    </m:sSub>
                  </m:oMath>
                </a14:m>
                <a:r>
                  <a:rPr lang="en-GB" dirty="0"/>
                  <a:t> the pressure across each jet is simply atmospheric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𝑝</m:t>
                        </m:r>
                      </m:e>
                      <m:sub>
                        <m:r>
                          <a:rPr lang="en-GB" b="0" i="1" smtClean="0">
                            <a:latin typeface="Cambria Math" panose="02040503050406030204" pitchFamily="18" charset="0"/>
                          </a:rPr>
                          <m:t>0</m:t>
                        </m:r>
                      </m:sub>
                    </m:sSub>
                  </m:oMath>
                </a14:m>
                <a:r>
                  <a:rPr lang="en-GB" dirty="0"/>
                  <a:t>.</a:t>
                </a:r>
              </a:p>
              <a:p>
                <a:r>
                  <a:rPr lang="en-GB" dirty="0"/>
                  <a:t>Bernoulli’s Law then gives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𝑈</m:t>
                        </m:r>
                      </m:e>
                      <m:sub>
                        <m:r>
                          <a:rPr lang="en-GB" b="0" i="1" smtClean="0">
                            <a:latin typeface="Cambria Math" panose="02040503050406030204" pitchFamily="18" charset="0"/>
                          </a:rPr>
                          <m:t>2</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𝑈</m:t>
                        </m:r>
                      </m:e>
                      <m:sub>
                        <m:r>
                          <a:rPr lang="en-GB" b="0" i="1" smtClean="0">
                            <a:latin typeface="Cambria Math" panose="02040503050406030204" pitchFamily="18" charset="0"/>
                          </a:rPr>
                          <m:t>3</m:t>
                        </m:r>
                      </m:sub>
                    </m:sSub>
                    <m:r>
                      <a:rPr lang="en-GB" b="0" i="1" smtClean="0">
                        <a:latin typeface="Cambria Math" panose="02040503050406030204" pitchFamily="18" charset="0"/>
                      </a:rPr>
                      <m:t>=</m:t>
                    </m:r>
                    <m:r>
                      <a:rPr lang="en-GB" b="0" i="1" smtClean="0">
                        <a:latin typeface="Cambria Math" panose="02040503050406030204" pitchFamily="18" charset="0"/>
                      </a:rPr>
                      <m:t>𝑈</m:t>
                    </m:r>
                    <m:r>
                      <a:rPr lang="en-GB" b="0" i="1" smtClean="0">
                        <a:latin typeface="Cambria Math" panose="02040503050406030204" pitchFamily="18" charset="0"/>
                      </a:rPr>
                      <m:t>.</m:t>
                    </m:r>
                  </m:oMath>
                </a14:m>
                <a:endParaRPr lang="en-GB" dirty="0"/>
              </a:p>
              <a:p>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blipFill>
                <a:blip r:embed="rId2"/>
                <a:stretch>
                  <a:fillRect l="-1059" t="-2521" r="-2000"/>
                </a:stretch>
              </a:blipFill>
            </p:spPr>
            <p:txBody>
              <a:bodyPr/>
              <a:lstStyle/>
              <a:p>
                <a:r>
                  <a:rPr lang="en-GB">
                    <a:noFill/>
                  </a:rPr>
                  <a:t> </a:t>
                </a:r>
              </a:p>
            </p:txBody>
          </p:sp>
        </mc:Fallback>
      </mc:AlternateContent>
      <p:sp>
        <p:nvSpPr>
          <p:cNvPr id="4" name="Content Placeholder 3"/>
          <p:cNvSpPr>
            <a:spLocks noGrp="1"/>
          </p:cNvSpPr>
          <p:nvPr>
            <p:ph sz="half" idx="2"/>
          </p:nvPr>
        </p:nvSpPr>
        <p:spPr/>
        <p:txBody>
          <a:bodyPr>
            <a:normAutofit fontScale="70000" lnSpcReduction="20000"/>
          </a:bodyPr>
          <a:lstStyle/>
          <a:p>
            <a:endParaRPr lang="en-GB" dirty="0"/>
          </a:p>
        </p:txBody>
      </p:sp>
      <p:sp>
        <p:nvSpPr>
          <p:cNvPr id="5" name="Arc 4"/>
          <p:cNvSpPr/>
          <p:nvPr/>
        </p:nvSpPr>
        <p:spPr>
          <a:xfrm flipV="1">
            <a:off x="5913120" y="1825623"/>
            <a:ext cx="2849880" cy="2073435"/>
          </a:xfrm>
          <a:prstGeom prst="arc">
            <a:avLst>
              <a:gd name="adj1" fmla="val 16200000"/>
              <a:gd name="adj2" fmla="val 19344855"/>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Arc 5"/>
          <p:cNvSpPr/>
          <p:nvPr/>
        </p:nvSpPr>
        <p:spPr>
          <a:xfrm flipH="1">
            <a:off x="8763000" y="3550920"/>
            <a:ext cx="914400" cy="441960"/>
          </a:xfrm>
          <a:prstGeom prst="arc">
            <a:avLst>
              <a:gd name="adj1" fmla="val 20747927"/>
              <a:gd name="adj2" fmla="val 5118079"/>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8" name="Straight Connector 7"/>
          <p:cNvCxnSpPr>
            <a:stCxn id="5" idx="2"/>
          </p:cNvCxnSpPr>
          <p:nvPr/>
        </p:nvCxnSpPr>
        <p:spPr>
          <a:xfrm flipV="1">
            <a:off x="8316888" y="2453640"/>
            <a:ext cx="987132" cy="116211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8792878" y="2659380"/>
            <a:ext cx="800702" cy="103736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865620" y="4173380"/>
            <a:ext cx="3368040" cy="1324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9121140" y="3984309"/>
            <a:ext cx="1112520" cy="841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6865620" y="3899058"/>
            <a:ext cx="472440" cy="841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9371505" y="2371813"/>
            <a:ext cx="251953" cy="210415"/>
          </a:xfrm>
          <a:prstGeom prst="straightConnector1">
            <a:avLst/>
          </a:prstGeom>
          <a:ln>
            <a:solidFill>
              <a:srgbClr val="FF0000"/>
            </a:solidFill>
            <a:headEnd type="triangle" w="med" len="med"/>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TextBox 29"/>
              <p:cNvSpPr txBox="1"/>
              <p:nvPr/>
            </p:nvSpPr>
            <p:spPr>
              <a:xfrm>
                <a:off x="9369582" y="2073354"/>
                <a:ext cx="61563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i="1" smtClean="0">
                              <a:solidFill>
                                <a:srgbClr val="FF0000"/>
                              </a:solidFill>
                              <a:latin typeface="Cambria Math" panose="02040503050406030204" pitchFamily="18" charset="0"/>
                            </a:rPr>
                          </m:ctrlPr>
                        </m:sSubPr>
                        <m:e>
                          <m:r>
                            <a:rPr lang="en-GB" b="0" i="1" smtClean="0">
                              <a:solidFill>
                                <a:srgbClr val="FF0000"/>
                              </a:solidFill>
                              <a:latin typeface="Cambria Math" panose="02040503050406030204" pitchFamily="18" charset="0"/>
                            </a:rPr>
                            <m:t>𝑆</m:t>
                          </m:r>
                        </m:e>
                        <m:sub>
                          <m:r>
                            <a:rPr lang="en-GB" b="0" i="1" smtClean="0">
                              <a:solidFill>
                                <a:srgbClr val="FF0000"/>
                              </a:solidFill>
                              <a:latin typeface="Cambria Math" panose="02040503050406030204" pitchFamily="18" charset="0"/>
                            </a:rPr>
                            <m:t>1</m:t>
                          </m:r>
                        </m:sub>
                      </m:sSub>
                    </m:oMath>
                  </m:oMathPara>
                </a14:m>
                <a:endParaRPr lang="en-GB" dirty="0"/>
              </a:p>
            </p:txBody>
          </p:sp>
        </mc:Choice>
        <mc:Fallback xmlns="">
          <p:sp>
            <p:nvSpPr>
              <p:cNvPr id="30" name="TextBox 29"/>
              <p:cNvSpPr txBox="1">
                <a:spLocks noRot="1" noChangeAspect="1" noMove="1" noResize="1" noEditPoints="1" noAdjustHandles="1" noChangeArrowheads="1" noChangeShapeType="1" noTextEdit="1"/>
              </p:cNvSpPr>
              <p:nvPr/>
            </p:nvSpPr>
            <p:spPr>
              <a:xfrm>
                <a:off x="9369582" y="2073354"/>
                <a:ext cx="615636" cy="369332"/>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6220106" y="3804048"/>
                <a:ext cx="61563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i="1" smtClean="0">
                              <a:solidFill>
                                <a:srgbClr val="FF0000"/>
                              </a:solidFill>
                              <a:latin typeface="Cambria Math" panose="02040503050406030204" pitchFamily="18" charset="0"/>
                            </a:rPr>
                          </m:ctrlPr>
                        </m:sSubPr>
                        <m:e>
                          <m:r>
                            <a:rPr lang="en-GB" b="0" i="1" smtClean="0">
                              <a:solidFill>
                                <a:srgbClr val="FF0000"/>
                              </a:solidFill>
                              <a:latin typeface="Cambria Math" panose="02040503050406030204" pitchFamily="18" charset="0"/>
                            </a:rPr>
                            <m:t>𝑆</m:t>
                          </m:r>
                        </m:e>
                        <m:sub>
                          <m:r>
                            <a:rPr lang="en-GB" b="0" i="1" smtClean="0">
                              <a:solidFill>
                                <a:srgbClr val="FF0000"/>
                              </a:solidFill>
                              <a:latin typeface="Cambria Math" panose="02040503050406030204" pitchFamily="18" charset="0"/>
                            </a:rPr>
                            <m:t>2</m:t>
                          </m:r>
                        </m:sub>
                      </m:sSub>
                    </m:oMath>
                  </m:oMathPara>
                </a14:m>
                <a:endParaRPr lang="en-GB" dirty="0"/>
              </a:p>
            </p:txBody>
          </p:sp>
        </mc:Choice>
        <mc:Fallback xmlns="">
          <p:sp>
            <p:nvSpPr>
              <p:cNvPr id="31" name="TextBox 30"/>
              <p:cNvSpPr txBox="1">
                <a:spLocks noRot="1" noChangeAspect="1" noMove="1" noResize="1" noEditPoints="1" noAdjustHandles="1" noChangeArrowheads="1" noChangeShapeType="1" noTextEdit="1"/>
              </p:cNvSpPr>
              <p:nvPr/>
            </p:nvSpPr>
            <p:spPr>
              <a:xfrm>
                <a:off x="6220106" y="3804048"/>
                <a:ext cx="615636" cy="369332"/>
              </a:xfrm>
              <a:prstGeom prst="rect">
                <a:avLst/>
              </a:prstGeom>
              <a:blipFill rotWithShape="0">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10546087" y="3887026"/>
                <a:ext cx="61563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i="1" smtClean="0">
                              <a:solidFill>
                                <a:srgbClr val="FF0000"/>
                              </a:solidFill>
                              <a:latin typeface="Cambria Math" panose="02040503050406030204" pitchFamily="18" charset="0"/>
                            </a:rPr>
                          </m:ctrlPr>
                        </m:sSubPr>
                        <m:e>
                          <m:r>
                            <a:rPr lang="en-GB" b="0" i="1" smtClean="0">
                              <a:solidFill>
                                <a:srgbClr val="FF0000"/>
                              </a:solidFill>
                              <a:latin typeface="Cambria Math" panose="02040503050406030204" pitchFamily="18" charset="0"/>
                            </a:rPr>
                            <m:t>𝑆</m:t>
                          </m:r>
                        </m:e>
                        <m:sub>
                          <m:r>
                            <a:rPr lang="en-GB" b="0" i="1" smtClean="0">
                              <a:solidFill>
                                <a:srgbClr val="FF0000"/>
                              </a:solidFill>
                              <a:latin typeface="Cambria Math" panose="02040503050406030204" pitchFamily="18" charset="0"/>
                            </a:rPr>
                            <m:t>3</m:t>
                          </m:r>
                        </m:sub>
                      </m:sSub>
                    </m:oMath>
                  </m:oMathPara>
                </a14:m>
                <a:endParaRPr lang="en-GB" dirty="0"/>
              </a:p>
            </p:txBody>
          </p:sp>
        </mc:Choice>
        <mc:Fallback xmlns="">
          <p:sp>
            <p:nvSpPr>
              <p:cNvPr id="32" name="TextBox 31"/>
              <p:cNvSpPr txBox="1">
                <a:spLocks noRot="1" noChangeAspect="1" noMove="1" noResize="1" noEditPoints="1" noAdjustHandles="1" noChangeArrowheads="1" noChangeShapeType="1" noTextEdit="1"/>
              </p:cNvSpPr>
              <p:nvPr/>
            </p:nvSpPr>
            <p:spPr>
              <a:xfrm>
                <a:off x="10546087" y="3887026"/>
                <a:ext cx="615636" cy="369332"/>
              </a:xfrm>
              <a:prstGeom prst="rect">
                <a:avLst/>
              </a:prstGeom>
              <a:blipFill rotWithShape="0">
                <a:blip r:embed="rId5"/>
                <a:stretch>
                  <a:fillRect/>
                </a:stretch>
              </a:blipFill>
            </p:spPr>
            <p:txBody>
              <a:bodyPr/>
              <a:lstStyle/>
              <a:p>
                <a:r>
                  <a:rPr lang="en-GB">
                    <a:noFill/>
                  </a:rPr>
                  <a:t> </a:t>
                </a:r>
              </a:p>
            </p:txBody>
          </p:sp>
        </mc:Fallback>
      </mc:AlternateContent>
      <p:cxnSp>
        <p:nvCxnSpPr>
          <p:cNvPr id="33" name="Straight Arrow Connector 32"/>
          <p:cNvCxnSpPr/>
          <p:nvPr/>
        </p:nvCxnSpPr>
        <p:spPr>
          <a:xfrm flipH="1">
            <a:off x="10491504" y="3984309"/>
            <a:ext cx="5820" cy="202316"/>
          </a:xfrm>
          <a:prstGeom prst="straightConnector1">
            <a:avLst/>
          </a:prstGeom>
          <a:ln>
            <a:solidFill>
              <a:srgbClr val="FF0000"/>
            </a:solidFill>
            <a:headEnd type="triangle" w="med" len="med"/>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6816913" y="3938774"/>
            <a:ext cx="5820" cy="202316"/>
          </a:xfrm>
          <a:prstGeom prst="straightConnector1">
            <a:avLst/>
          </a:prstGeom>
          <a:ln>
            <a:solidFill>
              <a:srgbClr val="FF0000"/>
            </a:solidFill>
            <a:headEnd type="triangle" w="med" len="med"/>
            <a:tailEnd type="triangle"/>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6865620" y="4180002"/>
            <a:ext cx="3368040" cy="265249"/>
          </a:xfrm>
          <a:prstGeom prst="rect">
            <a:avLst/>
          </a:prstGeom>
          <a:solidFill>
            <a:schemeClr val="bg1">
              <a:lumMod val="6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1" name="Straight Arrow Connector 40"/>
          <p:cNvCxnSpPr/>
          <p:nvPr/>
        </p:nvCxnSpPr>
        <p:spPr>
          <a:xfrm flipH="1">
            <a:off x="8919700" y="2701117"/>
            <a:ext cx="384320" cy="47789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7067223" y="4030840"/>
            <a:ext cx="642919" cy="605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9304020" y="4085467"/>
            <a:ext cx="787205" cy="0"/>
          </a:xfrm>
          <a:prstGeom prst="straightConnector1">
            <a:avLst/>
          </a:prstGeom>
          <a:ln>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8099759" y="3350639"/>
            <a:ext cx="678180" cy="80010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p:cNvSpPr txBox="1"/>
              <p:nvPr/>
            </p:nvSpPr>
            <p:spPr>
              <a:xfrm>
                <a:off x="8692269" y="2516294"/>
                <a:ext cx="44286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rgbClr val="FF0000"/>
                          </a:solidFill>
                          <a:latin typeface="Cambria Math" panose="02040503050406030204" pitchFamily="18" charset="0"/>
                        </a:rPr>
                        <m:t>𝑈</m:t>
                      </m:r>
                    </m:oMath>
                  </m:oMathPara>
                </a14:m>
                <a:endParaRPr lang="en-GB" dirty="0">
                  <a:solidFill>
                    <a:srgbClr val="FF0000"/>
                  </a:solidFill>
                </a:endParaRPr>
              </a:p>
            </p:txBody>
          </p:sp>
        </mc:Choice>
        <mc:Fallback xmlns="">
          <p:sp>
            <p:nvSpPr>
              <p:cNvPr id="52" name="TextBox 51"/>
              <p:cNvSpPr txBox="1">
                <a:spLocks noRot="1" noChangeAspect="1" noMove="1" noResize="1" noEditPoints="1" noAdjustHandles="1" noChangeArrowheads="1" noChangeShapeType="1" noTextEdit="1"/>
              </p:cNvSpPr>
              <p:nvPr/>
            </p:nvSpPr>
            <p:spPr>
              <a:xfrm>
                <a:off x="8692269" y="2516294"/>
                <a:ext cx="442865" cy="369332"/>
              </a:xfrm>
              <a:prstGeom prst="rect">
                <a:avLst/>
              </a:prstGeom>
              <a:blipFill rotWithShape="0">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9631312" y="3037805"/>
                <a:ext cx="61563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i="1" smtClean="0">
                              <a:solidFill>
                                <a:srgbClr val="FF0000"/>
                              </a:solidFill>
                              <a:latin typeface="Cambria Math" panose="02040503050406030204" pitchFamily="18" charset="0"/>
                            </a:rPr>
                          </m:ctrlPr>
                        </m:sSubPr>
                        <m:e>
                          <m:r>
                            <a:rPr lang="en-GB" b="0" i="1" smtClean="0">
                              <a:solidFill>
                                <a:srgbClr val="FF0000"/>
                              </a:solidFill>
                              <a:latin typeface="Cambria Math" panose="02040503050406030204" pitchFamily="18" charset="0"/>
                            </a:rPr>
                            <m:t>𝑝</m:t>
                          </m:r>
                        </m:e>
                        <m:sub>
                          <m:r>
                            <a:rPr lang="en-GB" b="0" i="1" smtClean="0">
                              <a:solidFill>
                                <a:srgbClr val="FF0000"/>
                              </a:solidFill>
                              <a:latin typeface="Cambria Math" panose="02040503050406030204" pitchFamily="18" charset="0"/>
                            </a:rPr>
                            <m:t>0</m:t>
                          </m:r>
                        </m:sub>
                      </m:sSub>
                    </m:oMath>
                  </m:oMathPara>
                </a14:m>
                <a:endParaRPr lang="en-GB" dirty="0"/>
              </a:p>
            </p:txBody>
          </p:sp>
        </mc:Choice>
        <mc:Fallback xmlns="">
          <p:sp>
            <p:nvSpPr>
              <p:cNvPr id="53" name="TextBox 52"/>
              <p:cNvSpPr txBox="1">
                <a:spLocks noRot="1" noChangeAspect="1" noMove="1" noResize="1" noEditPoints="1" noAdjustHandles="1" noChangeArrowheads="1" noChangeShapeType="1" noTextEdit="1"/>
              </p:cNvSpPr>
              <p:nvPr/>
            </p:nvSpPr>
            <p:spPr>
              <a:xfrm>
                <a:off x="9631312" y="3037805"/>
                <a:ext cx="615636" cy="369332"/>
              </a:xfrm>
              <a:prstGeom prst="rect">
                <a:avLst/>
              </a:prstGeom>
              <a:blipFill rotWithShape="0">
                <a:blip r:embed="rId7"/>
                <a:stretch>
                  <a:fillRect b="-655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7502381" y="3074908"/>
                <a:ext cx="61563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i="1" smtClean="0">
                              <a:solidFill>
                                <a:srgbClr val="FF0000"/>
                              </a:solidFill>
                              <a:latin typeface="Cambria Math" panose="02040503050406030204" pitchFamily="18" charset="0"/>
                            </a:rPr>
                          </m:ctrlPr>
                        </m:sSubPr>
                        <m:e>
                          <m:r>
                            <a:rPr lang="en-GB" b="0" i="1" smtClean="0">
                              <a:solidFill>
                                <a:srgbClr val="FF0000"/>
                              </a:solidFill>
                              <a:latin typeface="Cambria Math" panose="02040503050406030204" pitchFamily="18" charset="0"/>
                            </a:rPr>
                            <m:t>𝑝</m:t>
                          </m:r>
                        </m:e>
                        <m:sub>
                          <m:r>
                            <a:rPr lang="en-GB" b="0" i="1" smtClean="0">
                              <a:solidFill>
                                <a:srgbClr val="FF0000"/>
                              </a:solidFill>
                              <a:latin typeface="Cambria Math" panose="02040503050406030204" pitchFamily="18" charset="0"/>
                            </a:rPr>
                            <m:t>0</m:t>
                          </m:r>
                        </m:sub>
                      </m:sSub>
                    </m:oMath>
                  </m:oMathPara>
                </a14:m>
                <a:endParaRPr lang="en-GB" dirty="0"/>
              </a:p>
            </p:txBody>
          </p:sp>
        </mc:Choice>
        <mc:Fallback xmlns="">
          <p:sp>
            <p:nvSpPr>
              <p:cNvPr id="55" name="TextBox 54"/>
              <p:cNvSpPr txBox="1">
                <a:spLocks noRot="1" noChangeAspect="1" noMove="1" noResize="1" noEditPoints="1" noAdjustHandles="1" noChangeArrowheads="1" noChangeShapeType="1" noTextEdit="1"/>
              </p:cNvSpPr>
              <p:nvPr/>
            </p:nvSpPr>
            <p:spPr>
              <a:xfrm>
                <a:off x="7502381" y="3074908"/>
                <a:ext cx="615636" cy="369332"/>
              </a:xfrm>
              <a:prstGeom prst="rect">
                <a:avLst/>
              </a:prstGeom>
              <a:blipFill rotWithShape="0">
                <a:blip r:embed="rId8"/>
                <a:stretch>
                  <a:fillRect b="-6557"/>
                </a:stretch>
              </a:blipFill>
            </p:spPr>
            <p:txBody>
              <a:bodyPr/>
              <a:lstStyle/>
              <a:p>
                <a:r>
                  <a:rPr lang="en-GB">
                    <a:noFill/>
                  </a:rPr>
                  <a:t> </a:t>
                </a:r>
              </a:p>
            </p:txBody>
          </p:sp>
        </mc:Fallback>
      </mc:AlternateContent>
      <p:sp>
        <p:nvSpPr>
          <p:cNvPr id="56" name="TextBox 55"/>
          <p:cNvSpPr txBox="1"/>
          <p:nvPr/>
        </p:nvSpPr>
        <p:spPr>
          <a:xfrm>
            <a:off x="7954191" y="3855266"/>
            <a:ext cx="242374" cy="369332"/>
          </a:xfrm>
          <a:prstGeom prst="rect">
            <a:avLst/>
          </a:prstGeom>
          <a:noFill/>
        </p:spPr>
        <p:txBody>
          <a:bodyPr wrap="none" rtlCol="0">
            <a:spAutoFit/>
          </a:bodyPr>
          <a:lstStyle/>
          <a:p>
            <a:r>
              <a:rPr lang="en-GB" dirty="0">
                <a:solidFill>
                  <a:srgbClr val="FF0000"/>
                </a:solidFill>
              </a:rPr>
              <a:t>I</a:t>
            </a:r>
          </a:p>
        </p:txBody>
      </p:sp>
      <mc:AlternateContent xmlns:mc="http://schemas.openxmlformats.org/markup-compatibility/2006" xmlns:a14="http://schemas.microsoft.com/office/drawing/2010/main">
        <mc:Choice Requires="a14">
          <p:sp>
            <p:nvSpPr>
              <p:cNvPr id="57" name="TextBox 56"/>
              <p:cNvSpPr txBox="1"/>
              <p:nvPr/>
            </p:nvSpPr>
            <p:spPr>
              <a:xfrm>
                <a:off x="8112055" y="3061445"/>
                <a:ext cx="61563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i="1" smtClean="0">
                              <a:solidFill>
                                <a:schemeClr val="accent1"/>
                              </a:solidFill>
                              <a:latin typeface="Cambria Math" panose="02040503050406030204" pitchFamily="18" charset="0"/>
                            </a:rPr>
                          </m:ctrlPr>
                        </m:sSubPr>
                        <m:e>
                          <m:r>
                            <a:rPr lang="en-GB" b="0" i="1" smtClean="0">
                              <a:solidFill>
                                <a:schemeClr val="accent1"/>
                              </a:solidFill>
                              <a:latin typeface="Cambria Math" panose="02040503050406030204" pitchFamily="18" charset="0"/>
                            </a:rPr>
                            <m:t>𝑆</m:t>
                          </m:r>
                        </m:e>
                        <m:sub>
                          <m:r>
                            <a:rPr lang="en-GB" b="0" i="1" smtClean="0">
                              <a:solidFill>
                                <a:schemeClr val="accent1"/>
                              </a:solidFill>
                              <a:latin typeface="Cambria Math" panose="02040503050406030204" pitchFamily="18" charset="0"/>
                            </a:rPr>
                            <m:t>4</m:t>
                          </m:r>
                        </m:sub>
                      </m:sSub>
                    </m:oMath>
                  </m:oMathPara>
                </a14:m>
                <a:endParaRPr lang="en-GB" dirty="0"/>
              </a:p>
            </p:txBody>
          </p:sp>
        </mc:Choice>
        <mc:Fallback xmlns="">
          <p:sp>
            <p:nvSpPr>
              <p:cNvPr id="57" name="TextBox 56"/>
              <p:cNvSpPr txBox="1">
                <a:spLocks noRot="1" noChangeAspect="1" noMove="1" noResize="1" noEditPoints="1" noAdjustHandles="1" noChangeArrowheads="1" noChangeShapeType="1" noTextEdit="1"/>
              </p:cNvSpPr>
              <p:nvPr/>
            </p:nvSpPr>
            <p:spPr>
              <a:xfrm>
                <a:off x="8112055" y="3061445"/>
                <a:ext cx="615636" cy="369332"/>
              </a:xfrm>
              <a:prstGeom prst="rect">
                <a:avLst/>
              </a:prstGeom>
              <a:blipFill rotWithShape="0">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9" name="TextBox 58"/>
              <p:cNvSpPr txBox="1"/>
              <p:nvPr/>
            </p:nvSpPr>
            <p:spPr>
              <a:xfrm>
                <a:off x="8865985" y="3301090"/>
                <a:ext cx="61563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i="1" smtClean="0">
                              <a:solidFill>
                                <a:schemeClr val="accent1"/>
                              </a:solidFill>
                              <a:latin typeface="Cambria Math" panose="02040503050406030204" pitchFamily="18" charset="0"/>
                            </a:rPr>
                          </m:ctrlPr>
                        </m:sSubPr>
                        <m:e>
                          <m:r>
                            <a:rPr lang="en-GB" b="0" i="1" smtClean="0">
                              <a:solidFill>
                                <a:schemeClr val="accent1"/>
                              </a:solidFill>
                              <a:latin typeface="Cambria Math" panose="02040503050406030204" pitchFamily="18" charset="0"/>
                            </a:rPr>
                            <m:t>𝑆</m:t>
                          </m:r>
                        </m:e>
                        <m:sub>
                          <m:r>
                            <a:rPr lang="en-GB" b="0" i="1" smtClean="0">
                              <a:solidFill>
                                <a:schemeClr val="accent1"/>
                              </a:solidFill>
                              <a:latin typeface="Cambria Math" panose="02040503050406030204" pitchFamily="18" charset="0"/>
                            </a:rPr>
                            <m:t>5</m:t>
                          </m:r>
                        </m:sub>
                      </m:sSub>
                    </m:oMath>
                  </m:oMathPara>
                </a14:m>
                <a:endParaRPr lang="en-GB" dirty="0"/>
              </a:p>
            </p:txBody>
          </p:sp>
        </mc:Choice>
        <mc:Fallback xmlns="">
          <p:sp>
            <p:nvSpPr>
              <p:cNvPr id="59" name="TextBox 58"/>
              <p:cNvSpPr txBox="1">
                <a:spLocks noRot="1" noChangeAspect="1" noMove="1" noResize="1" noEditPoints="1" noAdjustHandles="1" noChangeArrowheads="1" noChangeShapeType="1" noTextEdit="1"/>
              </p:cNvSpPr>
              <p:nvPr/>
            </p:nvSpPr>
            <p:spPr>
              <a:xfrm>
                <a:off x="8865985" y="3301090"/>
                <a:ext cx="615636" cy="369332"/>
              </a:xfrm>
              <a:prstGeom prst="rect">
                <a:avLst/>
              </a:prstGeom>
              <a:blipFill rotWithShape="0">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8216428" y="3847949"/>
                <a:ext cx="61563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i="1" smtClean="0">
                              <a:solidFill>
                                <a:schemeClr val="tx1">
                                  <a:lumMod val="50000"/>
                                  <a:lumOff val="50000"/>
                                </a:schemeClr>
                              </a:solidFill>
                              <a:latin typeface="Cambria Math" panose="02040503050406030204" pitchFamily="18" charset="0"/>
                            </a:rPr>
                          </m:ctrlPr>
                        </m:sSubPr>
                        <m:e>
                          <m:r>
                            <a:rPr lang="en-GB" b="0" i="1" smtClean="0">
                              <a:solidFill>
                                <a:schemeClr val="tx1">
                                  <a:lumMod val="50000"/>
                                  <a:lumOff val="50000"/>
                                </a:schemeClr>
                              </a:solidFill>
                              <a:latin typeface="Cambria Math" panose="02040503050406030204" pitchFamily="18" charset="0"/>
                            </a:rPr>
                            <m:t>𝑆</m:t>
                          </m:r>
                        </m:e>
                        <m:sub>
                          <m:r>
                            <a:rPr lang="en-GB" b="0" i="1" smtClean="0">
                              <a:solidFill>
                                <a:schemeClr val="tx1">
                                  <a:lumMod val="50000"/>
                                  <a:lumOff val="50000"/>
                                </a:schemeClr>
                              </a:solidFill>
                              <a:latin typeface="Cambria Math" panose="02040503050406030204" pitchFamily="18" charset="0"/>
                            </a:rPr>
                            <m:t>𝑊</m:t>
                          </m:r>
                        </m:sub>
                      </m:sSub>
                    </m:oMath>
                  </m:oMathPara>
                </a14:m>
                <a:endParaRPr lang="en-GB" dirty="0"/>
              </a:p>
            </p:txBody>
          </p:sp>
        </mc:Choice>
        <mc:Fallback xmlns="">
          <p:sp>
            <p:nvSpPr>
              <p:cNvPr id="60" name="TextBox 59"/>
              <p:cNvSpPr txBox="1">
                <a:spLocks noRot="1" noChangeAspect="1" noMove="1" noResize="1" noEditPoints="1" noAdjustHandles="1" noChangeArrowheads="1" noChangeShapeType="1" noTextEdit="1"/>
              </p:cNvSpPr>
              <p:nvPr/>
            </p:nvSpPr>
            <p:spPr>
              <a:xfrm>
                <a:off x="8216428" y="3847949"/>
                <a:ext cx="615636" cy="369332"/>
              </a:xfrm>
              <a:prstGeom prst="rect">
                <a:avLst/>
              </a:prstGeom>
              <a:blipFill rotWithShape="0">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7059772" y="3532152"/>
                <a:ext cx="61563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i="1" smtClean="0">
                              <a:solidFill>
                                <a:srgbClr val="FF0000"/>
                              </a:solidFill>
                              <a:latin typeface="Cambria Math" panose="02040503050406030204" pitchFamily="18" charset="0"/>
                            </a:rPr>
                          </m:ctrlPr>
                        </m:sSubPr>
                        <m:e>
                          <m:r>
                            <a:rPr lang="en-GB" b="0" i="1" smtClean="0">
                              <a:solidFill>
                                <a:srgbClr val="FF0000"/>
                              </a:solidFill>
                              <a:latin typeface="Cambria Math" panose="02040503050406030204" pitchFamily="18" charset="0"/>
                            </a:rPr>
                            <m:t>𝑈</m:t>
                          </m:r>
                        </m:e>
                        <m:sub>
                          <m:r>
                            <a:rPr lang="en-GB" b="0" i="1" smtClean="0">
                              <a:solidFill>
                                <a:srgbClr val="FF0000"/>
                              </a:solidFill>
                              <a:latin typeface="Cambria Math" panose="02040503050406030204" pitchFamily="18" charset="0"/>
                            </a:rPr>
                            <m:t>2</m:t>
                          </m:r>
                        </m:sub>
                      </m:sSub>
                    </m:oMath>
                  </m:oMathPara>
                </a14:m>
                <a:endParaRPr lang="en-GB" dirty="0"/>
              </a:p>
            </p:txBody>
          </p:sp>
        </mc:Choice>
        <mc:Fallback xmlns="">
          <p:sp>
            <p:nvSpPr>
              <p:cNvPr id="61" name="TextBox 60"/>
              <p:cNvSpPr txBox="1">
                <a:spLocks noRot="1" noChangeAspect="1" noMove="1" noResize="1" noEditPoints="1" noAdjustHandles="1" noChangeArrowheads="1" noChangeShapeType="1" noTextEdit="1"/>
              </p:cNvSpPr>
              <p:nvPr/>
            </p:nvSpPr>
            <p:spPr>
              <a:xfrm>
                <a:off x="7059772" y="3532152"/>
                <a:ext cx="615636" cy="369332"/>
              </a:xfrm>
              <a:prstGeom prst="rect">
                <a:avLst/>
              </a:prstGeom>
              <a:blipFill rotWithShape="0">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9502891" y="3594384"/>
                <a:ext cx="61563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i="1" smtClean="0">
                              <a:solidFill>
                                <a:srgbClr val="FF0000"/>
                              </a:solidFill>
                              <a:latin typeface="Cambria Math" panose="02040503050406030204" pitchFamily="18" charset="0"/>
                            </a:rPr>
                          </m:ctrlPr>
                        </m:sSubPr>
                        <m:e>
                          <m:r>
                            <a:rPr lang="en-GB" b="0" i="1" smtClean="0">
                              <a:solidFill>
                                <a:srgbClr val="FF0000"/>
                              </a:solidFill>
                              <a:latin typeface="Cambria Math" panose="02040503050406030204" pitchFamily="18" charset="0"/>
                            </a:rPr>
                            <m:t>𝑈</m:t>
                          </m:r>
                        </m:e>
                        <m:sub>
                          <m:r>
                            <a:rPr lang="en-GB" b="0" i="1" smtClean="0">
                              <a:solidFill>
                                <a:srgbClr val="FF0000"/>
                              </a:solidFill>
                              <a:latin typeface="Cambria Math" panose="02040503050406030204" pitchFamily="18" charset="0"/>
                            </a:rPr>
                            <m:t>3</m:t>
                          </m:r>
                        </m:sub>
                      </m:sSub>
                    </m:oMath>
                  </m:oMathPara>
                </a14:m>
                <a:endParaRPr lang="en-GB" dirty="0"/>
              </a:p>
            </p:txBody>
          </p:sp>
        </mc:Choice>
        <mc:Fallback xmlns="">
          <p:sp>
            <p:nvSpPr>
              <p:cNvPr id="62" name="TextBox 61"/>
              <p:cNvSpPr txBox="1">
                <a:spLocks noRot="1" noChangeAspect="1" noMove="1" noResize="1" noEditPoints="1" noAdjustHandles="1" noChangeArrowheads="1" noChangeShapeType="1" noTextEdit="1"/>
              </p:cNvSpPr>
              <p:nvPr/>
            </p:nvSpPr>
            <p:spPr>
              <a:xfrm>
                <a:off x="9502891" y="3594384"/>
                <a:ext cx="615636" cy="369332"/>
              </a:xfrm>
              <a:prstGeom prst="rect">
                <a:avLst/>
              </a:prstGeom>
              <a:blipFill rotWithShape="0">
                <a:blip r:embed="rId13"/>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414581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Momentum Integral Method – 4</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10000"/>
              </a:bodyPr>
              <a:lstStyle/>
              <a:p>
                <a:r>
                  <a:rPr lang="en-GB" dirty="0"/>
                  <a:t>At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𝑆</m:t>
                        </m:r>
                      </m:e>
                      <m:sub>
                        <m:r>
                          <a:rPr lang="en-GB" b="0" i="1" smtClean="0">
                            <a:latin typeface="Cambria Math" panose="02040503050406030204" pitchFamily="18" charset="0"/>
                          </a:rPr>
                          <m:t>1</m:t>
                        </m:r>
                      </m:sub>
                    </m:sSub>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𝑛</m:t>
                        </m:r>
                      </m:e>
                      <m:sub>
                        <m:r>
                          <a:rPr lang="en-GB" b="0" i="1" smtClean="0">
                            <a:latin typeface="Cambria Math" panose="02040503050406030204" pitchFamily="18" charset="0"/>
                          </a:rPr>
                          <m:t>1</m:t>
                        </m:r>
                      </m:sub>
                    </m:sSub>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ea typeface="Cambria Math" panose="02040503050406030204" pitchFamily="18" charset="0"/>
                          </a:rPr>
                          <m:t>𝜃</m:t>
                        </m:r>
                      </m:e>
                    </m:func>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 </m:t>
                        </m:r>
                        <m:r>
                          <a:rPr lang="en-GB" b="0" i="1" smtClean="0">
                            <a:latin typeface="Cambria Math" panose="02040503050406030204" pitchFamily="18" charset="0"/>
                          </a:rPr>
                          <m:t>𝑛</m:t>
                        </m:r>
                      </m:e>
                      <m:sub>
                        <m:r>
                          <a:rPr lang="en-GB" b="0" i="1" smtClean="0">
                            <a:latin typeface="Cambria Math" panose="02040503050406030204" pitchFamily="18" charset="0"/>
                          </a:rPr>
                          <m:t>2</m:t>
                        </m:r>
                      </m:sub>
                    </m:sSub>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ea typeface="Cambria Math" panose="02040503050406030204" pitchFamily="18" charset="0"/>
                          </a:rPr>
                          <m:t>𝜃</m:t>
                        </m:r>
                        <m:r>
                          <a:rPr lang="en-GB" b="0" i="1" smtClean="0">
                            <a:latin typeface="Cambria Math" panose="02040503050406030204" pitchFamily="18" charset="0"/>
                            <a:ea typeface="Cambria Math" panose="02040503050406030204" pitchFamily="18" charset="0"/>
                          </a:rPr>
                          <m:t>, </m:t>
                        </m:r>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𝑛</m:t>
                            </m:r>
                          </m:e>
                          <m:sub>
                            <m:r>
                              <a:rPr lang="en-GB" b="0" i="1" smtClean="0">
                                <a:latin typeface="Cambria Math" panose="02040503050406030204" pitchFamily="18" charset="0"/>
                                <a:ea typeface="Cambria Math" panose="02040503050406030204" pitchFamily="18" charset="0"/>
                              </a:rPr>
                              <m:t>3</m:t>
                            </m:r>
                          </m:sub>
                        </m:sSub>
                        <m:r>
                          <a:rPr lang="en-GB" b="0" i="1" smtClean="0">
                            <a:latin typeface="Cambria Math" panose="02040503050406030204" pitchFamily="18" charset="0"/>
                            <a:ea typeface="Cambria Math" panose="02040503050406030204" pitchFamily="18" charset="0"/>
                          </a:rPr>
                          <m:t>=0,  </m:t>
                        </m:r>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𝑢</m:t>
                            </m:r>
                          </m:e>
                          <m:sub>
                            <m:r>
                              <a:rPr lang="en-GB" b="0" i="1" smtClean="0">
                                <a:latin typeface="Cambria Math" panose="02040503050406030204" pitchFamily="18" charset="0"/>
                                <a:ea typeface="Cambria Math" panose="02040503050406030204" pitchFamily="18" charset="0"/>
                              </a:rPr>
                              <m:t>1</m:t>
                            </m:r>
                          </m:sub>
                        </m:sSub>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𝑈</m:t>
                        </m:r>
                        <m:r>
                          <m:rPr>
                            <m:sty m:val="p"/>
                          </m:rPr>
                          <a:rPr lang="en-GB">
                            <a:latin typeface="Cambria Math" panose="02040503050406030204" pitchFamily="18" charset="0"/>
                          </a:rPr>
                          <m:t>cos</m:t>
                        </m:r>
                        <m:r>
                          <a:rPr lang="en-GB" b="0" i="1" smtClean="0">
                            <a:latin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𝜃</m:t>
                        </m:r>
                        <m:r>
                          <a:rPr lang="en-GB" b="0" i="1" smtClean="0">
                            <a:latin typeface="Cambria Math" panose="02040503050406030204" pitchFamily="18" charset="0"/>
                            <a:ea typeface="Cambria Math" panose="02040503050406030204" pitchFamily="18" charset="0"/>
                          </a:rPr>
                          <m:t>, </m:t>
                        </m:r>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𝑢</m:t>
                            </m:r>
                          </m:e>
                          <m:sub>
                            <m:r>
                              <a:rPr lang="en-GB" b="0" i="1" smtClean="0">
                                <a:latin typeface="Cambria Math" panose="02040503050406030204" pitchFamily="18" charset="0"/>
                                <a:ea typeface="Cambria Math" panose="02040503050406030204" pitchFamily="18" charset="0"/>
                              </a:rPr>
                              <m:t>2</m:t>
                            </m:r>
                          </m:sub>
                        </m:sSub>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𝑈</m:t>
                        </m:r>
                        <m:func>
                          <m:funcPr>
                            <m:ctrlPr>
                              <a:rPr lang="en-GB" b="0" i="1" smtClean="0">
                                <a:latin typeface="Cambria Math" panose="02040503050406030204" pitchFamily="18" charset="0"/>
                                <a:ea typeface="Cambria Math" panose="02040503050406030204" pitchFamily="18" charset="0"/>
                              </a:rPr>
                            </m:ctrlPr>
                          </m:funcPr>
                          <m:fName>
                            <m:r>
                              <m:rPr>
                                <m:sty m:val="p"/>
                              </m:rPr>
                              <a:rPr lang="en-GB" b="0" i="0" smtClean="0">
                                <a:latin typeface="Cambria Math" panose="02040503050406030204" pitchFamily="18" charset="0"/>
                                <a:ea typeface="Cambria Math" panose="02040503050406030204" pitchFamily="18" charset="0"/>
                              </a:rPr>
                              <m:t>sin</m:t>
                            </m:r>
                          </m:fName>
                          <m:e>
                            <m:r>
                              <a:rPr lang="en-GB" b="0" i="1" smtClean="0">
                                <a:latin typeface="Cambria Math" panose="02040503050406030204" pitchFamily="18" charset="0"/>
                                <a:ea typeface="Cambria Math" panose="02040503050406030204" pitchFamily="18" charset="0"/>
                              </a:rPr>
                              <m:t>𝜃</m:t>
                            </m:r>
                          </m:e>
                        </m:func>
                        <m:r>
                          <a:rPr lang="en-GB" b="0" i="1" smtClean="0">
                            <a:latin typeface="Cambria Math" panose="02040503050406030204" pitchFamily="18" charset="0"/>
                            <a:ea typeface="Cambria Math" panose="02040503050406030204" pitchFamily="18" charset="0"/>
                          </a:rPr>
                          <m:t>.</m:t>
                        </m:r>
                      </m:e>
                    </m:func>
                  </m:oMath>
                </a14:m>
                <a:endParaRPr lang="en-GB" dirty="0"/>
              </a:p>
              <a:p>
                <a:r>
                  <a:rPr lang="en-GB" dirty="0"/>
                  <a:t>At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𝑆</m:t>
                        </m:r>
                      </m:e>
                      <m:sub>
                        <m:r>
                          <a:rPr lang="en-GB" b="0" i="1" smtClean="0">
                            <a:latin typeface="Cambria Math" panose="02040503050406030204" pitchFamily="18" charset="0"/>
                          </a:rPr>
                          <m:t>2</m:t>
                        </m:r>
                      </m:sub>
                    </m:sSub>
                    <m:r>
                      <a:rPr lang="en-GB" i="1">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𝑛</m:t>
                        </m:r>
                      </m:e>
                      <m:sub>
                        <m:r>
                          <a:rPr lang="en-GB" i="1">
                            <a:latin typeface="Cambria Math" panose="02040503050406030204" pitchFamily="18" charset="0"/>
                          </a:rPr>
                          <m:t>1</m:t>
                        </m:r>
                      </m:sub>
                    </m:sSub>
                    <m:r>
                      <a:rPr lang="en-GB" i="1">
                        <a:latin typeface="Cambria Math" panose="02040503050406030204" pitchFamily="18" charset="0"/>
                      </a:rPr>
                      <m:t>=</m:t>
                    </m:r>
                    <m:r>
                      <a:rPr lang="en-GB" b="0" i="1" smtClean="0">
                        <a:latin typeface="Cambria Math" panose="02040503050406030204" pitchFamily="18" charset="0"/>
                      </a:rPr>
                      <m:t>−1</m:t>
                    </m:r>
                    <m:r>
                      <a:rPr lang="en-GB" i="1">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 </m:t>
                        </m:r>
                        <m:r>
                          <a:rPr lang="en-GB" i="1">
                            <a:latin typeface="Cambria Math" panose="02040503050406030204" pitchFamily="18" charset="0"/>
                          </a:rPr>
                          <m:t>𝑛</m:t>
                        </m:r>
                      </m:e>
                      <m:sub>
                        <m:r>
                          <a:rPr lang="en-GB" i="1">
                            <a:latin typeface="Cambria Math" panose="02040503050406030204" pitchFamily="18" charset="0"/>
                          </a:rPr>
                          <m:t>2</m:t>
                        </m:r>
                      </m:sub>
                    </m:sSub>
                    <m:r>
                      <a:rPr lang="en-GB" i="1">
                        <a:latin typeface="Cambria Math" panose="02040503050406030204" pitchFamily="18" charset="0"/>
                      </a:rPr>
                      <m:t>=</m:t>
                    </m:r>
                    <m:func>
                      <m:funcPr>
                        <m:ctrlPr>
                          <a:rPr lang="en-GB" i="1" smtClean="0">
                            <a:latin typeface="Cambria Math" panose="02040503050406030204" pitchFamily="18" charset="0"/>
                          </a:rPr>
                        </m:ctrlPr>
                      </m:funcPr>
                      <m:fName>
                        <m:r>
                          <a:rPr lang="en-GB" b="0" i="0" smtClean="0">
                            <a:latin typeface="Cambria Math" panose="02040503050406030204" pitchFamily="18" charset="0"/>
                          </a:rPr>
                          <m:t>0</m:t>
                        </m:r>
                      </m:fName>
                      <m:e>
                        <m:r>
                          <a:rPr lang="en-GB" i="1">
                            <a:latin typeface="Cambria Math" panose="02040503050406030204" pitchFamily="18" charset="0"/>
                            <a:ea typeface="Cambria Math" panose="02040503050406030204" pitchFamily="18" charset="0"/>
                          </a:rPr>
                          <m:t>, </m:t>
                        </m:r>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 </m:t>
                            </m:r>
                            <m:r>
                              <a:rPr lang="en-GB" i="1">
                                <a:latin typeface="Cambria Math" panose="02040503050406030204" pitchFamily="18" charset="0"/>
                                <a:ea typeface="Cambria Math" panose="02040503050406030204" pitchFamily="18" charset="0"/>
                              </a:rPr>
                              <m:t>𝑛</m:t>
                            </m:r>
                          </m:e>
                          <m:sub>
                            <m:r>
                              <a:rPr lang="en-GB" i="1">
                                <a:latin typeface="Cambria Math" panose="02040503050406030204" pitchFamily="18" charset="0"/>
                                <a:ea typeface="Cambria Math" panose="02040503050406030204" pitchFamily="18" charset="0"/>
                              </a:rPr>
                              <m:t>3</m:t>
                            </m:r>
                          </m:sub>
                        </m:sSub>
                        <m:r>
                          <a:rPr lang="en-GB" i="1">
                            <a:latin typeface="Cambria Math" panose="02040503050406030204" pitchFamily="18" charset="0"/>
                            <a:ea typeface="Cambria Math" panose="02040503050406030204" pitchFamily="18" charset="0"/>
                          </a:rPr>
                          <m:t>=0,  </m:t>
                        </m:r>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𝑢</m:t>
                            </m:r>
                          </m:e>
                          <m:sub>
                            <m:r>
                              <a:rPr lang="en-GB" i="1">
                                <a:latin typeface="Cambria Math" panose="02040503050406030204" pitchFamily="18" charset="0"/>
                                <a:ea typeface="Cambria Math" panose="02040503050406030204" pitchFamily="18" charset="0"/>
                              </a:rPr>
                              <m:t>1</m:t>
                            </m:r>
                          </m:sub>
                        </m:sSub>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𝑈</m:t>
                        </m:r>
                        <m:r>
                          <a:rPr lang="en-GB" b="0" i="1" smtClean="0">
                            <a:latin typeface="Cambria Math" panose="02040503050406030204" pitchFamily="18" charset="0"/>
                            <a:ea typeface="Cambria Math" panose="02040503050406030204" pitchFamily="18" charset="0"/>
                          </a:rPr>
                          <m:t>, </m:t>
                        </m:r>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𝑢</m:t>
                            </m:r>
                          </m:e>
                          <m:sub>
                            <m:r>
                              <a:rPr lang="en-GB" b="0" i="1" smtClean="0">
                                <a:latin typeface="Cambria Math" panose="02040503050406030204" pitchFamily="18" charset="0"/>
                                <a:ea typeface="Cambria Math" panose="02040503050406030204" pitchFamily="18" charset="0"/>
                              </a:rPr>
                              <m:t>2</m:t>
                            </m:r>
                          </m:sub>
                        </m:sSub>
                        <m:r>
                          <a:rPr lang="en-GB" b="0" i="1" smtClean="0">
                            <a:latin typeface="Cambria Math" panose="02040503050406030204" pitchFamily="18" charset="0"/>
                            <a:ea typeface="Cambria Math" panose="02040503050406030204" pitchFamily="18" charset="0"/>
                          </a:rPr>
                          <m:t>=0</m:t>
                        </m:r>
                      </m:e>
                    </m:func>
                  </m:oMath>
                </a14:m>
                <a:r>
                  <a:rPr lang="en-GB" dirty="0"/>
                  <a:t>.</a:t>
                </a:r>
              </a:p>
              <a:p>
                <a:r>
                  <a:rPr lang="en-GB" dirty="0"/>
                  <a:t>At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𝑆</m:t>
                        </m:r>
                      </m:e>
                      <m:sub>
                        <m:r>
                          <a:rPr lang="en-GB" b="0" i="1" smtClean="0">
                            <a:latin typeface="Cambria Math" panose="02040503050406030204" pitchFamily="18" charset="0"/>
                          </a:rPr>
                          <m:t>3</m:t>
                        </m:r>
                      </m:sub>
                    </m:sSub>
                    <m:r>
                      <a:rPr lang="en-GB" i="1">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𝑛</m:t>
                        </m:r>
                      </m:e>
                      <m:sub>
                        <m:r>
                          <a:rPr lang="en-GB" i="1">
                            <a:latin typeface="Cambria Math" panose="02040503050406030204" pitchFamily="18" charset="0"/>
                          </a:rPr>
                          <m:t>1</m:t>
                        </m:r>
                      </m:sub>
                    </m:sSub>
                    <m:r>
                      <a:rPr lang="en-GB" i="1">
                        <a:latin typeface="Cambria Math" panose="02040503050406030204" pitchFamily="18" charset="0"/>
                      </a:rPr>
                      <m:t>=1, </m:t>
                    </m:r>
                    <m:sSub>
                      <m:sSubPr>
                        <m:ctrlPr>
                          <a:rPr lang="en-GB" i="1">
                            <a:latin typeface="Cambria Math" panose="02040503050406030204" pitchFamily="18" charset="0"/>
                          </a:rPr>
                        </m:ctrlPr>
                      </m:sSubPr>
                      <m:e>
                        <m:r>
                          <a:rPr lang="en-GB" i="1">
                            <a:latin typeface="Cambria Math" panose="02040503050406030204" pitchFamily="18" charset="0"/>
                          </a:rPr>
                          <m:t> </m:t>
                        </m:r>
                        <m:r>
                          <a:rPr lang="en-GB" i="1">
                            <a:latin typeface="Cambria Math" panose="02040503050406030204" pitchFamily="18" charset="0"/>
                          </a:rPr>
                          <m:t>𝑛</m:t>
                        </m:r>
                      </m:e>
                      <m:sub>
                        <m:r>
                          <a:rPr lang="en-GB" i="1">
                            <a:latin typeface="Cambria Math" panose="02040503050406030204" pitchFamily="18" charset="0"/>
                          </a:rPr>
                          <m:t>2</m:t>
                        </m:r>
                      </m:sub>
                    </m:sSub>
                    <m:r>
                      <a:rPr lang="en-GB" i="1">
                        <a:latin typeface="Cambria Math" panose="02040503050406030204" pitchFamily="18" charset="0"/>
                      </a:rPr>
                      <m:t>=</m:t>
                    </m:r>
                    <m:func>
                      <m:funcPr>
                        <m:ctrlPr>
                          <a:rPr lang="en-GB" i="1">
                            <a:latin typeface="Cambria Math" panose="02040503050406030204" pitchFamily="18" charset="0"/>
                          </a:rPr>
                        </m:ctrlPr>
                      </m:funcPr>
                      <m:fName>
                        <m:r>
                          <a:rPr lang="en-GB">
                            <a:latin typeface="Cambria Math" panose="02040503050406030204" pitchFamily="18" charset="0"/>
                          </a:rPr>
                          <m:t>0</m:t>
                        </m:r>
                      </m:fName>
                      <m:e>
                        <m:r>
                          <a:rPr lang="en-GB" i="1">
                            <a:latin typeface="Cambria Math" panose="02040503050406030204" pitchFamily="18" charset="0"/>
                            <a:ea typeface="Cambria Math" panose="02040503050406030204" pitchFamily="18" charset="0"/>
                          </a:rPr>
                          <m:t>, </m:t>
                        </m:r>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 </m:t>
                            </m:r>
                            <m:r>
                              <a:rPr lang="en-GB" i="1">
                                <a:latin typeface="Cambria Math" panose="02040503050406030204" pitchFamily="18" charset="0"/>
                                <a:ea typeface="Cambria Math" panose="02040503050406030204" pitchFamily="18" charset="0"/>
                              </a:rPr>
                              <m:t>𝑛</m:t>
                            </m:r>
                          </m:e>
                          <m:sub>
                            <m:r>
                              <a:rPr lang="en-GB" i="1">
                                <a:latin typeface="Cambria Math" panose="02040503050406030204" pitchFamily="18" charset="0"/>
                                <a:ea typeface="Cambria Math" panose="02040503050406030204" pitchFamily="18" charset="0"/>
                              </a:rPr>
                              <m:t>3</m:t>
                            </m:r>
                          </m:sub>
                        </m:sSub>
                        <m:r>
                          <a:rPr lang="en-GB" i="1">
                            <a:latin typeface="Cambria Math" panose="02040503050406030204" pitchFamily="18" charset="0"/>
                            <a:ea typeface="Cambria Math" panose="02040503050406030204" pitchFamily="18" charset="0"/>
                          </a:rPr>
                          <m:t>=0,  </m:t>
                        </m:r>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𝑢</m:t>
                            </m:r>
                          </m:e>
                          <m:sub>
                            <m:r>
                              <a:rPr lang="en-GB" i="1">
                                <a:latin typeface="Cambria Math" panose="02040503050406030204" pitchFamily="18" charset="0"/>
                                <a:ea typeface="Cambria Math" panose="02040503050406030204" pitchFamily="18" charset="0"/>
                              </a:rPr>
                              <m:t>1</m:t>
                            </m:r>
                          </m:sub>
                        </m:sSub>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𝑈</m:t>
                        </m:r>
                        <m:r>
                          <a:rPr lang="en-GB" i="1">
                            <a:latin typeface="Cambria Math" panose="02040503050406030204" pitchFamily="18" charset="0"/>
                            <a:ea typeface="Cambria Math" panose="02040503050406030204" pitchFamily="18" charset="0"/>
                          </a:rPr>
                          <m:t>, </m:t>
                        </m:r>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𝑢</m:t>
                            </m:r>
                          </m:e>
                          <m:sub>
                            <m:r>
                              <a:rPr lang="en-GB" i="1">
                                <a:latin typeface="Cambria Math" panose="02040503050406030204" pitchFamily="18" charset="0"/>
                                <a:ea typeface="Cambria Math" panose="02040503050406030204" pitchFamily="18" charset="0"/>
                              </a:rPr>
                              <m:t>2</m:t>
                            </m:r>
                          </m:sub>
                        </m:sSub>
                        <m:r>
                          <a:rPr lang="en-GB" i="1">
                            <a:latin typeface="Cambria Math" panose="02040503050406030204" pitchFamily="18" charset="0"/>
                            <a:ea typeface="Cambria Math" panose="02040503050406030204" pitchFamily="18" charset="0"/>
                          </a:rPr>
                          <m:t>=0</m:t>
                        </m:r>
                      </m:e>
                    </m:func>
                  </m:oMath>
                </a14:m>
                <a:r>
                  <a:rPr lang="en-GB" dirty="0"/>
                  <a:t>.</a:t>
                </a:r>
              </a:p>
              <a:p>
                <a:r>
                  <a:rPr lang="en-GB" dirty="0"/>
                  <a:t>At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𝑆</m:t>
                        </m:r>
                      </m:e>
                      <m:sub>
                        <m:r>
                          <a:rPr lang="en-GB" b="0" i="1" smtClean="0">
                            <a:latin typeface="Cambria Math" panose="02040503050406030204" pitchFamily="18" charset="0"/>
                          </a:rPr>
                          <m:t>4</m:t>
                        </m:r>
                      </m:sub>
                    </m:sSub>
                  </m:oMath>
                </a14:m>
                <a:r>
                  <a:rPr lang="en-GB" dirty="0"/>
                  <a:t>,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𝑆</m:t>
                        </m:r>
                      </m:e>
                      <m:sub>
                        <m:r>
                          <a:rPr lang="en-GB" b="0" i="1" smtClean="0">
                            <a:latin typeface="Cambria Math" panose="02040503050406030204" pitchFamily="18" charset="0"/>
                          </a:rPr>
                          <m:t>5</m:t>
                        </m:r>
                      </m:sub>
                    </m:sSub>
                  </m:oMath>
                </a14:m>
                <a:r>
                  <a:rPr lang="en-GB" dirty="0"/>
                  <a:t>, and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𝑆</m:t>
                        </m:r>
                      </m:e>
                      <m:sub>
                        <m:r>
                          <a:rPr lang="en-GB" b="0" i="1" smtClean="0">
                            <a:latin typeface="Cambria Math" panose="02040503050406030204" pitchFamily="18" charset="0"/>
                          </a:rPr>
                          <m:t>𝑊</m:t>
                        </m:r>
                      </m:sub>
                    </m:sSub>
                  </m:oMath>
                </a14:m>
                <a:r>
                  <a:rPr lang="en-GB" dirty="0"/>
                  <a:t>, the normal velocity component vanishes: </a:t>
                </a:r>
                <a14:m>
                  <m:oMath xmlns:m="http://schemas.openxmlformats.org/officeDocument/2006/math">
                    <m:bar>
                      <m:barPr>
                        <m:ctrlPr>
                          <a:rPr lang="en-GB" i="1" smtClean="0">
                            <a:latin typeface="Cambria Math" panose="02040503050406030204" pitchFamily="18" charset="0"/>
                          </a:rPr>
                        </m:ctrlPr>
                      </m:barPr>
                      <m:e>
                        <m:r>
                          <a:rPr lang="en-GB" b="0" i="1" smtClean="0">
                            <a:latin typeface="Cambria Math" panose="02040503050406030204" pitchFamily="18" charset="0"/>
                          </a:rPr>
                          <m:t>𝑢</m:t>
                        </m:r>
                      </m:e>
                    </m:bar>
                    <m:r>
                      <a:rPr lang="en-GB" b="0" i="1" smtClean="0">
                        <a:latin typeface="Cambria Math" panose="02040503050406030204" pitchFamily="18" charset="0"/>
                      </a:rPr>
                      <m:t>.</m:t>
                    </m:r>
                    <m:bar>
                      <m:barPr>
                        <m:ctrlPr>
                          <a:rPr lang="en-GB" b="0" i="1" smtClean="0">
                            <a:latin typeface="Cambria Math" panose="02040503050406030204" pitchFamily="18" charset="0"/>
                          </a:rPr>
                        </m:ctrlPr>
                      </m:barPr>
                      <m:e>
                        <m:r>
                          <a:rPr lang="en-GB" b="0" i="1" smtClean="0">
                            <a:latin typeface="Cambria Math" panose="02040503050406030204" pitchFamily="18" charset="0"/>
                          </a:rPr>
                          <m:t>𝑛</m:t>
                        </m:r>
                      </m:e>
                    </m:bar>
                    <m:r>
                      <a:rPr lang="en-GB" b="0" i="1" smtClean="0">
                        <a:latin typeface="Cambria Math" panose="02040503050406030204" pitchFamily="18" charset="0"/>
                      </a:rPr>
                      <m:t>=0</m:t>
                    </m:r>
                  </m:oMath>
                </a14:m>
                <a:r>
                  <a:rPr lang="en-GB" dirty="0"/>
                  <a:t>.</a:t>
                </a:r>
              </a:p>
              <a:p>
                <a:r>
                  <a:rPr lang="en-GB" dirty="0"/>
                  <a:t>At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𝑆</m:t>
                        </m:r>
                      </m:e>
                      <m:sub>
                        <m:r>
                          <a:rPr lang="en-GB" i="1">
                            <a:latin typeface="Cambria Math" panose="02040503050406030204" pitchFamily="18" charset="0"/>
                          </a:rPr>
                          <m:t>𝑊</m:t>
                        </m:r>
                      </m:sub>
                    </m:sSub>
                    <m:r>
                      <a:rPr lang="en-GB" b="0" i="0" smtClean="0">
                        <a:latin typeface="Cambria Math" panose="02040503050406030204" pitchFamily="18" charset="0"/>
                      </a:rPr>
                      <m:t>,</m:t>
                    </m:r>
                  </m:oMath>
                </a14:m>
                <a:r>
                  <a:rPr lang="en-GB" dirty="0"/>
                  <a:t> </a:t>
                </a:r>
                <a14:m>
                  <m:oMath xmlns:m="http://schemas.openxmlformats.org/officeDocument/2006/math">
                    <m:sSub>
                      <m:sSubPr>
                        <m:ctrlPr>
                          <a:rPr lang="en-GB" i="1" dirty="0" smtClean="0">
                            <a:latin typeface="Cambria Math" panose="02040503050406030204" pitchFamily="18" charset="0"/>
                          </a:rPr>
                        </m:ctrlPr>
                      </m:sSubPr>
                      <m:e>
                        <m:r>
                          <a:rPr lang="en-GB" b="0" i="1" dirty="0" smtClean="0">
                            <a:latin typeface="Cambria Math" panose="02040503050406030204" pitchFamily="18" charset="0"/>
                          </a:rPr>
                          <m:t>𝑛</m:t>
                        </m:r>
                      </m:e>
                      <m:sub>
                        <m:r>
                          <a:rPr lang="en-GB" b="0" i="1" dirty="0" smtClean="0">
                            <a:latin typeface="Cambria Math" panose="02040503050406030204" pitchFamily="18" charset="0"/>
                          </a:rPr>
                          <m:t>2</m:t>
                        </m:r>
                      </m:sub>
                    </m:sSub>
                    <m:r>
                      <a:rPr lang="en-GB" b="0" i="1" dirty="0" smtClean="0">
                        <a:latin typeface="Cambria Math" panose="02040503050406030204" pitchFamily="18" charset="0"/>
                      </a:rPr>
                      <m:t>=−1</m:t>
                    </m:r>
                  </m:oMath>
                </a14:m>
                <a:r>
                  <a:rPr lang="en-GB" dirty="0"/>
                  <a:t>.</a:t>
                </a:r>
              </a:p>
              <a:p>
                <a:r>
                  <a:rPr lang="en-GB" dirty="0"/>
                  <a:t>We assume that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𝑝</m:t>
                        </m:r>
                      </m:e>
                      <m:sub>
                        <m:r>
                          <a:rPr lang="en-GB" b="0" i="1" smtClean="0">
                            <a:latin typeface="Cambria Math" panose="02040503050406030204" pitchFamily="18" charset="0"/>
                          </a:rPr>
                          <m:t>0</m:t>
                        </m:r>
                      </m:sub>
                    </m:sSub>
                    <m:r>
                      <a:rPr lang="en-GB" i="1" smtClean="0">
                        <a:latin typeface="Cambria Math" panose="02040503050406030204" pitchFamily="18" charset="0"/>
                        <a:ea typeface="Cambria Math" panose="02040503050406030204" pitchFamily="18" charset="0"/>
                      </a:rPr>
                      <m:t>≪</m:t>
                    </m:r>
                    <m:r>
                      <a:rPr lang="en-GB" i="1" smtClean="0">
                        <a:latin typeface="Cambria Math" panose="02040503050406030204" pitchFamily="18" charset="0"/>
                        <a:ea typeface="Cambria Math" panose="02040503050406030204" pitchFamily="18" charset="0"/>
                      </a:rPr>
                      <m:t>𝜌</m:t>
                    </m:r>
                    <m:sSup>
                      <m:sSupPr>
                        <m:ctrlPr>
                          <a:rPr lang="en-GB"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𝑈</m:t>
                        </m:r>
                      </m:e>
                      <m:sup>
                        <m:r>
                          <a:rPr lang="en-GB" b="0" i="1" smtClean="0">
                            <a:latin typeface="Cambria Math" panose="02040503050406030204" pitchFamily="18" charset="0"/>
                            <a:ea typeface="Cambria Math" panose="02040503050406030204" pitchFamily="18" charset="0"/>
                          </a:rPr>
                          <m:t>2</m:t>
                        </m:r>
                      </m:sup>
                    </m:sSup>
                    <m:r>
                      <a:rPr lang="en-GB" b="0" i="1" smtClean="0">
                        <a:latin typeface="Cambria Math" panose="02040503050406030204" pitchFamily="18" charset="0"/>
                        <a:ea typeface="Cambria Math" panose="02040503050406030204" pitchFamily="18" charset="0"/>
                      </a:rPr>
                      <m:t>.</m:t>
                    </m:r>
                  </m:oMath>
                </a14:m>
                <a:endParaRPr lang="en-GB" dirty="0"/>
              </a:p>
              <a:p>
                <a:r>
                  <a:rPr lang="en-GB" dirty="0"/>
                  <a:t>The non-zero terms in the 1-component of the momentum integral equation are:</a:t>
                </a:r>
              </a:p>
              <a:p>
                <a:pPr marL="0" indent="0">
                  <a:buNone/>
                </a:pPr>
                <a14:m>
                  <m:oMathPara xmlns:m="http://schemas.openxmlformats.org/officeDocument/2006/math">
                    <m:oMathParaPr>
                      <m:jc m:val="centerGroup"/>
                    </m:oMathParaPr>
                    <m:oMath xmlns:m="http://schemas.openxmlformats.org/officeDocument/2006/math">
                      <m:nary>
                        <m:naryPr>
                          <m:ctrlPr>
                            <a:rPr lang="en-GB" i="1" smtClean="0">
                              <a:latin typeface="Cambria Math" panose="02040503050406030204" pitchFamily="18" charset="0"/>
                            </a:rPr>
                          </m:ctrlPr>
                        </m:naryPr>
                        <m:sub>
                          <m:sSub>
                            <m:sSubPr>
                              <m:ctrlPr>
                                <a:rPr lang="en-GB" i="1" smtClean="0">
                                  <a:latin typeface="Cambria Math" panose="02040503050406030204" pitchFamily="18" charset="0"/>
                                </a:rPr>
                              </m:ctrlPr>
                            </m:sSubPr>
                            <m:e>
                              <m:r>
                                <a:rPr lang="en-GB" b="0" i="1" smtClean="0">
                                  <a:latin typeface="Cambria Math" panose="02040503050406030204" pitchFamily="18" charset="0"/>
                                </a:rPr>
                                <m:t>𝑆</m:t>
                              </m:r>
                            </m:e>
                            <m:sub>
                              <m:r>
                                <a:rPr lang="en-GB" b="0" i="1" smtClean="0">
                                  <a:latin typeface="Cambria Math" panose="02040503050406030204" pitchFamily="18" charset="0"/>
                                </a:rPr>
                                <m:t>1</m:t>
                              </m:r>
                            </m:sub>
                          </m:sSub>
                        </m:sub>
                        <m:sup/>
                        <m:e>
                          <m:r>
                            <a:rPr lang="en-GB" i="1" smtClean="0">
                              <a:latin typeface="Cambria Math" panose="02040503050406030204" pitchFamily="18" charset="0"/>
                              <a:ea typeface="Cambria Math" panose="02040503050406030204" pitchFamily="18" charset="0"/>
                            </a:rPr>
                            <m:t>𝜌</m:t>
                          </m:r>
                          <m:d>
                            <m:dPr>
                              <m:ctrlPr>
                                <a:rPr lang="en-GB"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𝑈</m:t>
                              </m:r>
                              <m:func>
                                <m:funcPr>
                                  <m:ctrlPr>
                                    <a:rPr lang="en-GB" b="0" i="1" smtClean="0">
                                      <a:latin typeface="Cambria Math" panose="02040503050406030204" pitchFamily="18" charset="0"/>
                                      <a:ea typeface="Cambria Math" panose="02040503050406030204" pitchFamily="18" charset="0"/>
                                    </a:rPr>
                                  </m:ctrlPr>
                                </m:funcPr>
                                <m:fName>
                                  <m:r>
                                    <m:rPr>
                                      <m:sty m:val="p"/>
                                    </m:rPr>
                                    <a:rPr lang="en-GB" b="0" i="0" smtClean="0">
                                      <a:latin typeface="Cambria Math" panose="02040503050406030204" pitchFamily="18" charset="0"/>
                                      <a:ea typeface="Cambria Math" panose="02040503050406030204" pitchFamily="18" charset="0"/>
                                    </a:rPr>
                                    <m:t>cos</m:t>
                                  </m:r>
                                </m:fName>
                                <m:e>
                                  <m:r>
                                    <a:rPr lang="en-GB" b="0" i="1" smtClean="0">
                                      <a:latin typeface="Cambria Math" panose="02040503050406030204" pitchFamily="18" charset="0"/>
                                      <a:ea typeface="Cambria Math" panose="02040503050406030204" pitchFamily="18" charset="0"/>
                                    </a:rPr>
                                    <m:t>𝜃</m:t>
                                  </m:r>
                                </m:e>
                              </m:func>
                            </m:e>
                          </m:d>
                          <m:d>
                            <m:dPr>
                              <m:ctrlPr>
                                <a:rPr lang="en-GB"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𝑈</m:t>
                              </m:r>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𝑐𝑜𝑠</m:t>
                                  </m:r>
                                </m:e>
                                <m:sup>
                                  <m:r>
                                    <a:rPr lang="en-GB" b="0" i="1" smtClean="0">
                                      <a:latin typeface="Cambria Math" panose="02040503050406030204" pitchFamily="18" charset="0"/>
                                      <a:ea typeface="Cambria Math" panose="02040503050406030204" pitchFamily="18" charset="0"/>
                                    </a:rPr>
                                    <m:t>2</m:t>
                                  </m:r>
                                </m:sup>
                              </m:sSup>
                              <m:r>
                                <a:rPr lang="en-GB" b="0" i="1" smtClean="0">
                                  <a:latin typeface="Cambria Math" panose="02040503050406030204" pitchFamily="18" charset="0"/>
                                  <a:ea typeface="Cambria Math" panose="02040503050406030204" pitchFamily="18" charset="0"/>
                                </a:rPr>
                                <m:t>𝜃</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𝑈</m:t>
                              </m:r>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𝑠𝑖𝑛</m:t>
                                  </m:r>
                                </m:e>
                                <m:sup>
                                  <m:r>
                                    <a:rPr lang="en-GB" b="0" i="1" smtClean="0">
                                      <a:latin typeface="Cambria Math" panose="02040503050406030204" pitchFamily="18" charset="0"/>
                                      <a:ea typeface="Cambria Math" panose="02040503050406030204" pitchFamily="18" charset="0"/>
                                    </a:rPr>
                                    <m:t>2</m:t>
                                  </m:r>
                                </m:sup>
                              </m:sSup>
                              <m:r>
                                <a:rPr lang="en-GB" b="0" i="1" smtClean="0">
                                  <a:latin typeface="Cambria Math" panose="02040503050406030204" pitchFamily="18" charset="0"/>
                                  <a:ea typeface="Cambria Math" panose="02040503050406030204" pitchFamily="18" charset="0"/>
                                </a:rPr>
                                <m:t>𝜃</m:t>
                              </m:r>
                            </m:e>
                          </m:d>
                        </m:e>
                      </m:nary>
                      <m:r>
                        <a:rPr lang="en-GB" b="0" i="1" smtClean="0">
                          <a:latin typeface="Cambria Math" panose="02040503050406030204" pitchFamily="18" charset="0"/>
                        </a:rPr>
                        <m:t>𝑑𝑆</m:t>
                      </m:r>
                      <m:r>
                        <a:rPr lang="en-GB" b="0" i="1" smtClean="0">
                          <a:latin typeface="Cambria Math" panose="02040503050406030204" pitchFamily="18" charset="0"/>
                        </a:rPr>
                        <m:t>+</m:t>
                      </m:r>
                      <m:nary>
                        <m:naryPr>
                          <m:ctrlPr>
                            <a:rPr lang="en-GB" b="0" i="1" smtClean="0">
                              <a:latin typeface="Cambria Math" panose="02040503050406030204" pitchFamily="18" charset="0"/>
                            </a:rPr>
                          </m:ctrlPr>
                        </m:naryPr>
                        <m:sub>
                          <m:sSub>
                            <m:sSubPr>
                              <m:ctrlPr>
                                <a:rPr lang="en-GB" b="0" i="1" smtClean="0">
                                  <a:latin typeface="Cambria Math" panose="02040503050406030204" pitchFamily="18" charset="0"/>
                                </a:rPr>
                              </m:ctrlPr>
                            </m:sSubPr>
                            <m:e>
                              <m:r>
                                <a:rPr lang="en-GB" b="0" i="1" smtClean="0">
                                  <a:latin typeface="Cambria Math" panose="02040503050406030204" pitchFamily="18" charset="0"/>
                                </a:rPr>
                                <m:t>𝑆</m:t>
                              </m:r>
                            </m:e>
                            <m:sub>
                              <m:r>
                                <a:rPr lang="en-GB" b="0" i="1" smtClean="0">
                                  <a:latin typeface="Cambria Math" panose="02040503050406030204" pitchFamily="18" charset="0"/>
                                </a:rPr>
                                <m:t>2</m:t>
                              </m:r>
                            </m:sub>
                          </m:sSub>
                        </m:sub>
                        <m:sup/>
                        <m:e>
                          <m:r>
                            <a:rPr lang="en-GB" b="0" i="1" smtClean="0">
                              <a:latin typeface="Cambria Math" panose="02040503050406030204" pitchFamily="18" charset="0"/>
                              <a:ea typeface="Cambria Math" panose="02040503050406030204" pitchFamily="18" charset="0"/>
                            </a:rPr>
                            <m:t>𝜌</m:t>
                          </m:r>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𝑈</m:t>
                              </m:r>
                            </m:e>
                          </m:d>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𝑈</m:t>
                              </m:r>
                            </m:e>
                          </m:d>
                          <m:r>
                            <a:rPr lang="en-GB" b="0" i="1" smtClean="0">
                              <a:latin typeface="Cambria Math" panose="02040503050406030204" pitchFamily="18" charset="0"/>
                              <a:ea typeface="Cambria Math" panose="02040503050406030204" pitchFamily="18" charset="0"/>
                            </a:rPr>
                            <m:t>𝑑𝑆</m:t>
                          </m:r>
                          <m:r>
                            <a:rPr lang="en-GB" b="0" i="1" smtClean="0">
                              <a:latin typeface="Cambria Math" panose="02040503050406030204" pitchFamily="18" charset="0"/>
                              <a:ea typeface="Cambria Math" panose="02040503050406030204" pitchFamily="18" charset="0"/>
                            </a:rPr>
                            <m:t>+</m:t>
                          </m:r>
                          <m:nary>
                            <m:naryPr>
                              <m:ctrlPr>
                                <a:rPr lang="en-GB" b="0" i="1" smtClean="0">
                                  <a:latin typeface="Cambria Math" panose="02040503050406030204" pitchFamily="18" charset="0"/>
                                  <a:ea typeface="Cambria Math" panose="02040503050406030204" pitchFamily="18" charset="0"/>
                                </a:rPr>
                              </m:ctrlPr>
                            </m:naryPr>
                            <m:sub>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𝑆</m:t>
                                  </m:r>
                                </m:e>
                                <m:sub>
                                  <m:r>
                                    <a:rPr lang="en-GB" b="0" i="1" smtClean="0">
                                      <a:latin typeface="Cambria Math" panose="02040503050406030204" pitchFamily="18" charset="0"/>
                                      <a:ea typeface="Cambria Math" panose="02040503050406030204" pitchFamily="18" charset="0"/>
                                    </a:rPr>
                                    <m:t>3</m:t>
                                  </m:r>
                                </m:sub>
                              </m:sSub>
                            </m:sub>
                            <m:sup/>
                            <m:e>
                              <m:r>
                                <a:rPr lang="en-GB" b="0" i="1" smtClean="0">
                                  <a:latin typeface="Cambria Math" panose="02040503050406030204" pitchFamily="18" charset="0"/>
                                  <a:ea typeface="Cambria Math" panose="02040503050406030204" pitchFamily="18" charset="0"/>
                                </a:rPr>
                                <m:t>𝜌</m:t>
                              </m:r>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𝑈</m:t>
                                  </m:r>
                                </m:e>
                                <m:sup>
                                  <m:r>
                                    <a:rPr lang="en-GB" b="0" i="1" smtClean="0">
                                      <a:latin typeface="Cambria Math" panose="02040503050406030204" pitchFamily="18" charset="0"/>
                                      <a:ea typeface="Cambria Math" panose="02040503050406030204" pitchFamily="18" charset="0"/>
                                    </a:rPr>
                                    <m:t>2</m:t>
                                  </m:r>
                                </m:sup>
                              </m:sSup>
                            </m:e>
                          </m:nary>
                          <m:r>
                            <a:rPr lang="en-GB" b="0" i="1" smtClean="0">
                              <a:latin typeface="Cambria Math" panose="02040503050406030204" pitchFamily="18" charset="0"/>
                              <a:ea typeface="Cambria Math" panose="02040503050406030204" pitchFamily="18" charset="0"/>
                            </a:rPr>
                            <m:t>𝑑𝑆</m:t>
                          </m:r>
                          <m:r>
                            <a:rPr lang="en-GB" b="0" i="1" smtClean="0">
                              <a:latin typeface="Cambria Math" panose="02040503050406030204" pitchFamily="18" charset="0"/>
                              <a:ea typeface="Cambria Math" panose="02040503050406030204" pitchFamily="18" charset="0"/>
                            </a:rPr>
                            <m:t>=0</m:t>
                          </m:r>
                        </m:e>
                      </m:nary>
                    </m:oMath>
                  </m:oMathPara>
                </a14:m>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812" t="-2661"/>
                </a:stretch>
              </a:blipFill>
            </p:spPr>
            <p:txBody>
              <a:bodyPr/>
              <a:lstStyle/>
              <a:p>
                <a:r>
                  <a:rPr lang="en-GB">
                    <a:noFill/>
                  </a:rPr>
                  <a:t> </a:t>
                </a:r>
              </a:p>
            </p:txBody>
          </p:sp>
        </mc:Fallback>
      </mc:AlternateContent>
    </p:spTree>
    <p:extLst>
      <p:ext uri="{BB962C8B-B14F-4D97-AF65-F5344CB8AC3E}">
        <p14:creationId xmlns:p14="http://schemas.microsoft.com/office/powerpoint/2010/main" val="40769314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Momentum Integral Method – 5</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GB" dirty="0"/>
                  <a:t>The integrands are all constant so this equation reduces to </a:t>
                </a:r>
              </a:p>
              <a:p>
                <a:pPr marL="0" indent="0" algn="ctr">
                  <a:buNone/>
                </a:pP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𝑆</m:t>
                        </m:r>
                      </m:e>
                      <m:sub>
                        <m:r>
                          <a:rPr lang="en-GB" b="0" i="1" smtClean="0">
                            <a:latin typeface="Cambria Math" panose="02040503050406030204" pitchFamily="18" charset="0"/>
                          </a:rPr>
                          <m:t>1</m:t>
                        </m:r>
                      </m:sub>
                    </m:sSub>
                    <m:func>
                      <m:funcPr>
                        <m:ctrlPr>
                          <a:rPr lang="en-GB" i="1" smtClean="0">
                            <a:latin typeface="Cambria Math" panose="02040503050406030204" pitchFamily="18" charset="0"/>
                          </a:rPr>
                        </m:ctrlPr>
                      </m:funcPr>
                      <m:fName>
                        <m:r>
                          <m:rPr>
                            <m:sty m:val="p"/>
                          </m:rPr>
                          <a:rPr lang="en-GB" i="0" smtClean="0">
                            <a:latin typeface="Cambria Math" panose="02040503050406030204" pitchFamily="18" charset="0"/>
                          </a:rPr>
                          <m:t>cos</m:t>
                        </m:r>
                      </m:fName>
                      <m:e>
                        <m:r>
                          <a:rPr lang="en-GB" i="1" smtClean="0">
                            <a:latin typeface="Cambria Math" panose="02040503050406030204" pitchFamily="18" charset="0"/>
                            <a:ea typeface="Cambria Math" panose="02040503050406030204" pitchFamily="18" charset="0"/>
                          </a:rPr>
                          <m:t>𝜃</m:t>
                        </m:r>
                        <m:r>
                          <a:rPr lang="en-GB" b="0" i="1" smtClean="0">
                            <a:latin typeface="Cambria Math" panose="02040503050406030204" pitchFamily="18" charset="0"/>
                            <a:ea typeface="Cambria Math" panose="02040503050406030204" pitchFamily="18" charset="0"/>
                          </a:rPr>
                          <m:t>−</m:t>
                        </m:r>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𝑆</m:t>
                            </m:r>
                          </m:e>
                          <m:sub>
                            <m:r>
                              <a:rPr lang="en-GB" b="0" i="1" smtClean="0">
                                <a:latin typeface="Cambria Math" panose="02040503050406030204" pitchFamily="18" charset="0"/>
                                <a:ea typeface="Cambria Math" panose="02040503050406030204" pitchFamily="18" charset="0"/>
                              </a:rPr>
                              <m:t>2</m:t>
                            </m:r>
                          </m:sub>
                        </m:sSub>
                        <m:r>
                          <a:rPr lang="en-GB" b="0" i="1" smtClean="0">
                            <a:latin typeface="Cambria Math" panose="02040503050406030204" pitchFamily="18" charset="0"/>
                            <a:ea typeface="Cambria Math" panose="02040503050406030204" pitchFamily="18" charset="0"/>
                          </a:rPr>
                          <m:t>+</m:t>
                        </m:r>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𝑆</m:t>
                            </m:r>
                          </m:e>
                          <m:sub>
                            <m:r>
                              <a:rPr lang="en-GB" b="0" i="1" smtClean="0">
                                <a:latin typeface="Cambria Math" panose="02040503050406030204" pitchFamily="18" charset="0"/>
                                <a:ea typeface="Cambria Math" panose="02040503050406030204" pitchFamily="18" charset="0"/>
                              </a:rPr>
                              <m:t>3</m:t>
                            </m:r>
                          </m:sub>
                        </m:sSub>
                        <m:r>
                          <a:rPr lang="en-GB" b="0" i="1" smtClean="0">
                            <a:latin typeface="Cambria Math" panose="02040503050406030204" pitchFamily="18" charset="0"/>
                            <a:ea typeface="Cambria Math" panose="02040503050406030204" pitchFamily="18" charset="0"/>
                          </a:rPr>
                          <m:t>=0</m:t>
                        </m:r>
                      </m:e>
                    </m:func>
                  </m:oMath>
                </a14:m>
                <a:r>
                  <a:rPr lang="en-GB" dirty="0"/>
                  <a:t>.</a:t>
                </a:r>
              </a:p>
              <a:p>
                <a:r>
                  <a:rPr lang="en-GB" dirty="0"/>
                  <a:t>Mass conservation gives:</a:t>
                </a:r>
              </a:p>
              <a:p>
                <a:pPr marL="0" indent="0" algn="ctr">
                  <a:buNone/>
                </a:pP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𝑆</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𝑆</m:t>
                        </m:r>
                      </m:e>
                      <m:sub>
                        <m:r>
                          <a:rPr lang="en-GB" b="0" i="1" smtClean="0">
                            <a:latin typeface="Cambria Math" panose="02040503050406030204" pitchFamily="18" charset="0"/>
                          </a:rPr>
                          <m:t>2</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𝑆</m:t>
                        </m:r>
                      </m:e>
                      <m:sub>
                        <m:r>
                          <a:rPr lang="en-GB" b="0" i="1" smtClean="0">
                            <a:latin typeface="Cambria Math" panose="02040503050406030204" pitchFamily="18" charset="0"/>
                          </a:rPr>
                          <m:t>3</m:t>
                        </m:r>
                      </m:sub>
                    </m:sSub>
                  </m:oMath>
                </a14:m>
                <a:r>
                  <a:rPr lang="en-GB" dirty="0"/>
                  <a:t>.</a:t>
                </a:r>
              </a:p>
              <a:p>
                <a:r>
                  <a:rPr lang="en-GB" dirty="0"/>
                  <a:t>Hence</a:t>
                </a:r>
              </a:p>
              <a:p>
                <a:pPr marL="0" indent="0" algn="ctr">
                  <a:buNone/>
                </a:pP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𝑆</m:t>
                        </m:r>
                      </m:e>
                      <m:sub>
                        <m:r>
                          <a:rPr lang="en-GB" b="0" i="1" smtClean="0">
                            <a:latin typeface="Cambria Math" panose="02040503050406030204" pitchFamily="18" charset="0"/>
                          </a:rPr>
                          <m:t>2</m:t>
                        </m:r>
                      </m:sub>
                    </m:sSub>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𝑆</m:t>
                            </m:r>
                          </m:e>
                          <m:sub>
                            <m:r>
                              <a:rPr lang="en-GB" b="0" i="1" smtClean="0">
                                <a:latin typeface="Cambria Math" panose="02040503050406030204" pitchFamily="18" charset="0"/>
                              </a:rPr>
                              <m:t>1</m:t>
                            </m:r>
                          </m:sub>
                        </m:sSub>
                        <m:r>
                          <a:rPr lang="en-GB" b="0" i="1" smtClean="0">
                            <a:latin typeface="Cambria Math" panose="02040503050406030204" pitchFamily="18" charset="0"/>
                          </a:rPr>
                          <m:t>𝑐𝑜𝑠</m:t>
                        </m:r>
                      </m:e>
                      <m:sup>
                        <m:r>
                          <a:rPr lang="en-GB" b="0" i="1" smtClean="0">
                            <a:latin typeface="Cambria Math" panose="02040503050406030204" pitchFamily="18" charset="0"/>
                          </a:rPr>
                          <m:t>2</m:t>
                        </m:r>
                      </m:sup>
                    </m:sSup>
                    <m:d>
                      <m:dPr>
                        <m:ctrlPr>
                          <a:rPr lang="en-GB" b="0" i="1" smtClean="0">
                            <a:latin typeface="Cambria Math" panose="02040503050406030204" pitchFamily="18" charset="0"/>
                          </a:rPr>
                        </m:ctrlPr>
                      </m:dPr>
                      <m:e>
                        <m:f>
                          <m:fPr>
                            <m:ctrlPr>
                              <a:rPr lang="en-GB" i="1">
                                <a:latin typeface="Cambria Math" panose="02040503050406030204" pitchFamily="18" charset="0"/>
                              </a:rPr>
                            </m:ctrlPr>
                          </m:fPr>
                          <m:num>
                            <m:r>
                              <a:rPr lang="en-GB" i="1" smtClean="0">
                                <a:latin typeface="Cambria Math" panose="02040503050406030204" pitchFamily="18" charset="0"/>
                                <a:ea typeface="Cambria Math" panose="02040503050406030204" pitchFamily="18" charset="0"/>
                              </a:rPr>
                              <m:t>𝛽</m:t>
                            </m:r>
                          </m:num>
                          <m:den>
                            <m:r>
                              <a:rPr lang="en-GB" b="0" i="1" smtClean="0">
                                <a:latin typeface="Cambria Math" panose="02040503050406030204" pitchFamily="18" charset="0"/>
                              </a:rPr>
                              <m:t>2</m:t>
                            </m:r>
                          </m:den>
                        </m:f>
                      </m:e>
                    </m:d>
                  </m:oMath>
                </a14:m>
                <a:r>
                  <a:rPr lang="en-GB" dirty="0"/>
                  <a:t> and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𝑆</m:t>
                        </m:r>
                      </m:e>
                      <m:sub>
                        <m:r>
                          <a:rPr lang="en-GB" b="0" i="1" smtClean="0">
                            <a:latin typeface="Cambria Math" panose="02040503050406030204" pitchFamily="18" charset="0"/>
                          </a:rPr>
                          <m:t>3</m:t>
                        </m:r>
                      </m:sub>
                    </m:sSub>
                    <m:r>
                      <a:rPr lang="en-GB" i="1">
                        <a:latin typeface="Cambria Math" panose="02040503050406030204" pitchFamily="18" charset="0"/>
                      </a:rPr>
                      <m:t>=</m:t>
                    </m:r>
                    <m:sSup>
                      <m:sSupPr>
                        <m:ctrlPr>
                          <a:rPr lang="en-GB" i="1">
                            <a:latin typeface="Cambria Math" panose="02040503050406030204" pitchFamily="18" charset="0"/>
                          </a:rPr>
                        </m:ctrlPr>
                      </m:sSupPr>
                      <m:e>
                        <m:sSub>
                          <m:sSubPr>
                            <m:ctrlPr>
                              <a:rPr lang="en-GB" i="1" smtClean="0">
                                <a:latin typeface="Cambria Math" panose="02040503050406030204" pitchFamily="18" charset="0"/>
                              </a:rPr>
                            </m:ctrlPr>
                          </m:sSubPr>
                          <m:e>
                            <m:r>
                              <a:rPr lang="en-GB" b="0" i="1" smtClean="0">
                                <a:latin typeface="Cambria Math" panose="02040503050406030204" pitchFamily="18" charset="0"/>
                              </a:rPr>
                              <m:t>𝑆</m:t>
                            </m:r>
                          </m:e>
                          <m:sub>
                            <m:r>
                              <a:rPr lang="en-GB" b="0" i="1" smtClean="0">
                                <a:latin typeface="Cambria Math" panose="02040503050406030204" pitchFamily="18" charset="0"/>
                              </a:rPr>
                              <m:t>2</m:t>
                            </m:r>
                          </m:sub>
                        </m:sSub>
                        <m:r>
                          <a:rPr lang="en-GB" b="0" i="1" smtClean="0">
                            <a:latin typeface="Cambria Math" panose="02040503050406030204" pitchFamily="18" charset="0"/>
                          </a:rPr>
                          <m:t>𝑠𝑖𝑛</m:t>
                        </m:r>
                      </m:e>
                      <m:sup>
                        <m:r>
                          <a:rPr lang="en-GB" i="1">
                            <a:latin typeface="Cambria Math" panose="02040503050406030204" pitchFamily="18" charset="0"/>
                          </a:rPr>
                          <m:t>2</m:t>
                        </m:r>
                      </m:sup>
                    </m:sSup>
                    <m:d>
                      <m:dPr>
                        <m:ctrlPr>
                          <a:rPr lang="en-GB" i="1">
                            <a:latin typeface="Cambria Math" panose="02040503050406030204" pitchFamily="18" charset="0"/>
                          </a:rPr>
                        </m:ctrlPr>
                      </m:dPr>
                      <m:e>
                        <m:f>
                          <m:fPr>
                            <m:ctrlPr>
                              <a:rPr lang="en-GB" i="1">
                                <a:latin typeface="Cambria Math" panose="02040503050406030204" pitchFamily="18" charset="0"/>
                              </a:rPr>
                            </m:ctrlPr>
                          </m:fPr>
                          <m:num>
                            <m:r>
                              <a:rPr lang="en-GB" i="1">
                                <a:latin typeface="Cambria Math" panose="02040503050406030204" pitchFamily="18" charset="0"/>
                                <a:ea typeface="Cambria Math" panose="02040503050406030204" pitchFamily="18" charset="0"/>
                              </a:rPr>
                              <m:t>𝛽</m:t>
                            </m:r>
                          </m:num>
                          <m:den>
                            <m:r>
                              <a:rPr lang="en-GB" i="1">
                                <a:latin typeface="Cambria Math" panose="02040503050406030204" pitchFamily="18" charset="0"/>
                              </a:rPr>
                              <m:t>2</m:t>
                            </m:r>
                          </m:den>
                        </m:f>
                      </m:e>
                    </m:d>
                  </m:oMath>
                </a14:m>
                <a:r>
                  <a:rPr lang="en-GB"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3" t="-2241"/>
                </a:stretch>
              </a:blipFill>
            </p:spPr>
            <p:txBody>
              <a:bodyPr/>
              <a:lstStyle/>
              <a:p>
                <a:r>
                  <a:rPr lang="en-GB">
                    <a:noFill/>
                  </a:rPr>
                  <a:t> </a:t>
                </a:r>
              </a:p>
            </p:txBody>
          </p:sp>
        </mc:Fallback>
      </mc:AlternateContent>
    </p:spTree>
    <p:extLst>
      <p:ext uri="{BB962C8B-B14F-4D97-AF65-F5344CB8AC3E}">
        <p14:creationId xmlns:p14="http://schemas.microsoft.com/office/powerpoint/2010/main" val="36495873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Momentum Integral Method – 6</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GB" dirty="0"/>
                  <a:t>The non-zero terms in the 2-component of the momentum integral equation are:</a:t>
                </a:r>
              </a:p>
              <a:p>
                <a:pPr marL="0" indent="0" algn="ctr">
                  <a:buNone/>
                </a:pPr>
                <a14:m>
                  <m:oMath xmlns:m="http://schemas.openxmlformats.org/officeDocument/2006/math">
                    <m:nary>
                      <m:naryPr>
                        <m:ctrlPr>
                          <a:rPr lang="en-GB" i="1" smtClean="0">
                            <a:latin typeface="Cambria Math" panose="02040503050406030204" pitchFamily="18" charset="0"/>
                          </a:rPr>
                        </m:ctrlPr>
                      </m:naryPr>
                      <m:sub>
                        <m:sSub>
                          <m:sSubPr>
                            <m:ctrlPr>
                              <a:rPr lang="en-GB" i="1" smtClean="0">
                                <a:latin typeface="Cambria Math" panose="02040503050406030204" pitchFamily="18" charset="0"/>
                              </a:rPr>
                            </m:ctrlPr>
                          </m:sSubPr>
                          <m:e>
                            <m:r>
                              <a:rPr lang="en-GB" b="0" i="1" smtClean="0">
                                <a:latin typeface="Cambria Math" panose="02040503050406030204" pitchFamily="18" charset="0"/>
                              </a:rPr>
                              <m:t>𝑆</m:t>
                            </m:r>
                          </m:e>
                          <m:sub>
                            <m:r>
                              <a:rPr lang="en-GB" b="0" i="1" smtClean="0">
                                <a:latin typeface="Cambria Math" panose="02040503050406030204" pitchFamily="18" charset="0"/>
                              </a:rPr>
                              <m:t>1</m:t>
                            </m:r>
                          </m:sub>
                        </m:sSub>
                      </m:sub>
                      <m:sup/>
                      <m:e>
                        <m:r>
                          <a:rPr lang="en-GB" i="1" smtClean="0">
                            <a:latin typeface="Cambria Math" panose="02040503050406030204" pitchFamily="18" charset="0"/>
                            <a:ea typeface="Cambria Math" panose="02040503050406030204" pitchFamily="18" charset="0"/>
                          </a:rPr>
                          <m:t>𝜌</m:t>
                        </m:r>
                        <m:d>
                          <m:dPr>
                            <m:ctrlPr>
                              <a:rPr lang="en-GB"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𝑈</m:t>
                            </m:r>
                            <m:func>
                              <m:funcPr>
                                <m:ctrlPr>
                                  <a:rPr lang="en-GB" b="0" i="1" smtClean="0">
                                    <a:latin typeface="Cambria Math" panose="02040503050406030204" pitchFamily="18" charset="0"/>
                                    <a:ea typeface="Cambria Math" panose="02040503050406030204" pitchFamily="18" charset="0"/>
                                  </a:rPr>
                                </m:ctrlPr>
                              </m:funcPr>
                              <m:fName>
                                <m:r>
                                  <m:rPr>
                                    <m:sty m:val="p"/>
                                  </m:rPr>
                                  <a:rPr lang="en-GB" b="0" i="0" smtClean="0">
                                    <a:latin typeface="Cambria Math" panose="02040503050406030204" pitchFamily="18" charset="0"/>
                                    <a:ea typeface="Cambria Math" panose="02040503050406030204" pitchFamily="18" charset="0"/>
                                  </a:rPr>
                                  <m:t>sin</m:t>
                                </m:r>
                              </m:fName>
                              <m:e>
                                <m:r>
                                  <a:rPr lang="en-GB" b="0" i="1" smtClean="0">
                                    <a:latin typeface="Cambria Math" panose="02040503050406030204" pitchFamily="18" charset="0"/>
                                    <a:ea typeface="Cambria Math" panose="02040503050406030204" pitchFamily="18" charset="0"/>
                                  </a:rPr>
                                  <m:t>𝜃</m:t>
                                </m:r>
                              </m:e>
                            </m:func>
                          </m:e>
                        </m:d>
                        <m:d>
                          <m:dPr>
                            <m:ctrlPr>
                              <a:rPr lang="en-GB" i="1">
                                <a:latin typeface="Cambria Math" panose="02040503050406030204" pitchFamily="18" charset="0"/>
                                <a:ea typeface="Cambria Math" panose="02040503050406030204" pitchFamily="18" charset="0"/>
                              </a:rPr>
                            </m:ctrlPr>
                          </m:dPr>
                          <m:e>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𝑈</m:t>
                            </m:r>
                            <m:sSup>
                              <m:sSupPr>
                                <m:ctrlPr>
                                  <a:rPr lang="en-GB" i="1">
                                    <a:latin typeface="Cambria Math" panose="02040503050406030204" pitchFamily="18" charset="0"/>
                                    <a:ea typeface="Cambria Math" panose="02040503050406030204" pitchFamily="18" charset="0"/>
                                  </a:rPr>
                                </m:ctrlPr>
                              </m:sSupPr>
                              <m:e>
                                <m:r>
                                  <a:rPr lang="en-GB" i="1">
                                    <a:latin typeface="Cambria Math" panose="02040503050406030204" pitchFamily="18" charset="0"/>
                                    <a:ea typeface="Cambria Math" panose="02040503050406030204" pitchFamily="18" charset="0"/>
                                  </a:rPr>
                                  <m:t>𝑐𝑜𝑠</m:t>
                                </m:r>
                              </m:e>
                              <m:sup>
                                <m:r>
                                  <a:rPr lang="en-GB" i="1">
                                    <a:latin typeface="Cambria Math" panose="02040503050406030204" pitchFamily="18" charset="0"/>
                                    <a:ea typeface="Cambria Math" panose="02040503050406030204" pitchFamily="18" charset="0"/>
                                  </a:rPr>
                                  <m:t>2</m:t>
                                </m:r>
                              </m:sup>
                            </m:sSup>
                            <m:r>
                              <a:rPr lang="en-GB" i="1">
                                <a:latin typeface="Cambria Math" panose="02040503050406030204" pitchFamily="18" charset="0"/>
                                <a:ea typeface="Cambria Math" panose="02040503050406030204" pitchFamily="18" charset="0"/>
                              </a:rPr>
                              <m:t>𝜃</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𝑈</m:t>
                            </m:r>
                            <m:sSup>
                              <m:sSupPr>
                                <m:ctrlPr>
                                  <a:rPr lang="en-GB" i="1">
                                    <a:latin typeface="Cambria Math" panose="02040503050406030204" pitchFamily="18" charset="0"/>
                                    <a:ea typeface="Cambria Math" panose="02040503050406030204" pitchFamily="18" charset="0"/>
                                  </a:rPr>
                                </m:ctrlPr>
                              </m:sSupPr>
                              <m:e>
                                <m:r>
                                  <a:rPr lang="en-GB" i="1">
                                    <a:latin typeface="Cambria Math" panose="02040503050406030204" pitchFamily="18" charset="0"/>
                                    <a:ea typeface="Cambria Math" panose="02040503050406030204" pitchFamily="18" charset="0"/>
                                  </a:rPr>
                                  <m:t>𝑠𝑖𝑛</m:t>
                                </m:r>
                              </m:e>
                              <m:sup>
                                <m:r>
                                  <a:rPr lang="en-GB" i="1">
                                    <a:latin typeface="Cambria Math" panose="02040503050406030204" pitchFamily="18" charset="0"/>
                                    <a:ea typeface="Cambria Math" panose="02040503050406030204" pitchFamily="18" charset="0"/>
                                  </a:rPr>
                                  <m:t>2</m:t>
                                </m:r>
                              </m:sup>
                            </m:sSup>
                            <m:r>
                              <a:rPr lang="en-GB" i="1">
                                <a:latin typeface="Cambria Math" panose="02040503050406030204" pitchFamily="18" charset="0"/>
                                <a:ea typeface="Cambria Math" panose="02040503050406030204" pitchFamily="18" charset="0"/>
                              </a:rPr>
                              <m:t>𝜃</m:t>
                            </m:r>
                          </m:e>
                        </m:d>
                        <m:r>
                          <a:rPr lang="en-GB" b="0" i="1" smtClean="0">
                            <a:latin typeface="Cambria Math" panose="02040503050406030204" pitchFamily="18" charset="0"/>
                            <a:ea typeface="Cambria Math" panose="02040503050406030204" pitchFamily="18" charset="0"/>
                          </a:rPr>
                          <m:t>𝑑𝑆</m:t>
                        </m:r>
                        <m:r>
                          <a:rPr lang="en-GB" b="0" i="1" smtClean="0">
                            <a:latin typeface="Cambria Math" panose="02040503050406030204" pitchFamily="18" charset="0"/>
                            <a:ea typeface="Cambria Math" panose="02040503050406030204" pitchFamily="18" charset="0"/>
                          </a:rPr>
                          <m:t>+</m:t>
                        </m:r>
                        <m:nary>
                          <m:naryPr>
                            <m:ctrlPr>
                              <a:rPr lang="en-GB" b="0" i="1" smtClean="0">
                                <a:latin typeface="Cambria Math" panose="02040503050406030204" pitchFamily="18" charset="0"/>
                                <a:ea typeface="Cambria Math" panose="02040503050406030204" pitchFamily="18" charset="0"/>
                              </a:rPr>
                            </m:ctrlPr>
                          </m:naryPr>
                          <m:sub>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𝑆</m:t>
                                </m:r>
                              </m:e>
                              <m:sub>
                                <m:r>
                                  <a:rPr lang="en-GB" b="0" i="1" smtClean="0">
                                    <a:latin typeface="Cambria Math" panose="02040503050406030204" pitchFamily="18" charset="0"/>
                                    <a:ea typeface="Cambria Math" panose="02040503050406030204" pitchFamily="18" charset="0"/>
                                  </a:rPr>
                                  <m:t>𝑊</m:t>
                                </m:r>
                              </m:sub>
                            </m:sSub>
                          </m:sub>
                          <m:sup/>
                          <m:e>
                            <m:r>
                              <a:rPr lang="en-GB" b="0" i="1" smtClean="0">
                                <a:latin typeface="Cambria Math" panose="02040503050406030204" pitchFamily="18" charset="0"/>
                                <a:ea typeface="Cambria Math" panose="02040503050406030204" pitchFamily="18" charset="0"/>
                              </a:rPr>
                              <m:t>𝑝</m:t>
                            </m:r>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−1</m:t>
                                </m:r>
                              </m:e>
                            </m:d>
                            <m:r>
                              <a:rPr lang="en-GB" b="0" i="1" smtClean="0">
                                <a:latin typeface="Cambria Math" panose="02040503050406030204" pitchFamily="18" charset="0"/>
                                <a:ea typeface="Cambria Math" panose="02040503050406030204" pitchFamily="18" charset="0"/>
                              </a:rPr>
                              <m:t>𝑑𝑆</m:t>
                            </m:r>
                            <m:r>
                              <a:rPr lang="en-GB" b="0" i="1" smtClean="0">
                                <a:latin typeface="Cambria Math" panose="02040503050406030204" pitchFamily="18" charset="0"/>
                                <a:ea typeface="Cambria Math" panose="02040503050406030204" pitchFamily="18" charset="0"/>
                              </a:rPr>
                              <m:t>=0</m:t>
                            </m:r>
                          </m:e>
                        </m:nary>
                      </m:e>
                    </m:nary>
                  </m:oMath>
                </a14:m>
                <a:r>
                  <a:rPr lang="en-GB" dirty="0"/>
                  <a:t>.</a:t>
                </a:r>
              </a:p>
              <a:p>
                <a:r>
                  <a:rPr lang="en-GB" dirty="0"/>
                  <a:t>Hence the force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𝐹</m:t>
                        </m:r>
                      </m:e>
                      <m:sub>
                        <m:r>
                          <a:rPr lang="en-GB" b="0" i="1" smtClean="0">
                            <a:latin typeface="Cambria Math" panose="02040503050406030204" pitchFamily="18" charset="0"/>
                          </a:rPr>
                          <m:t>𝑊</m:t>
                        </m:r>
                      </m:sub>
                    </m:sSub>
                  </m:oMath>
                </a14:m>
                <a:r>
                  <a:rPr lang="en-GB" dirty="0"/>
                  <a:t> on the wall is given by:</a:t>
                </a:r>
              </a:p>
              <a:p>
                <a:pPr marL="0" indent="0" algn="ctr">
                  <a:buNone/>
                </a:pP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𝐹</m:t>
                        </m:r>
                      </m:e>
                      <m:sub>
                        <m:r>
                          <a:rPr lang="en-GB" i="1">
                            <a:latin typeface="Cambria Math" panose="02040503050406030204" pitchFamily="18" charset="0"/>
                          </a:rPr>
                          <m:t>𝑊</m:t>
                        </m:r>
                      </m:sub>
                    </m:sSub>
                    <m:r>
                      <a:rPr lang="en-GB" b="0" i="1" smtClean="0">
                        <a:latin typeface="Cambria Math" panose="02040503050406030204" pitchFamily="18" charset="0"/>
                      </a:rPr>
                      <m:t>=</m:t>
                    </m:r>
                    <m:nary>
                      <m:naryPr>
                        <m:ctrlPr>
                          <a:rPr lang="en-GB" i="1">
                            <a:latin typeface="Cambria Math" panose="02040503050406030204" pitchFamily="18" charset="0"/>
                            <a:ea typeface="Cambria Math" panose="02040503050406030204" pitchFamily="18" charset="0"/>
                          </a:rPr>
                        </m:ctrlPr>
                      </m:naryPr>
                      <m:sub>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𝑆</m:t>
                            </m:r>
                          </m:e>
                          <m:sub>
                            <m:r>
                              <a:rPr lang="en-GB" i="1">
                                <a:latin typeface="Cambria Math" panose="02040503050406030204" pitchFamily="18" charset="0"/>
                                <a:ea typeface="Cambria Math" panose="02040503050406030204" pitchFamily="18" charset="0"/>
                              </a:rPr>
                              <m:t>𝑊</m:t>
                            </m:r>
                          </m:sub>
                        </m:sSub>
                      </m:sub>
                      <m:sup/>
                      <m:e>
                        <m:r>
                          <a:rPr lang="en-GB" i="1">
                            <a:latin typeface="Cambria Math" panose="02040503050406030204" pitchFamily="18" charset="0"/>
                            <a:ea typeface="Cambria Math" panose="02040503050406030204" pitchFamily="18" charset="0"/>
                          </a:rPr>
                          <m:t>𝑝</m:t>
                        </m:r>
                        <m:r>
                          <a:rPr lang="en-GB" b="0" i="1" smtClean="0">
                            <a:latin typeface="Cambria Math" panose="02040503050406030204" pitchFamily="18" charset="0"/>
                            <a:ea typeface="Cambria Math" panose="02040503050406030204" pitchFamily="18" charset="0"/>
                          </a:rPr>
                          <m:t> </m:t>
                        </m:r>
                        <m:r>
                          <a:rPr lang="en-GB" i="1">
                            <a:latin typeface="Cambria Math" panose="02040503050406030204" pitchFamily="18" charset="0"/>
                            <a:ea typeface="Cambria Math" panose="02040503050406030204" pitchFamily="18" charset="0"/>
                          </a:rPr>
                          <m:t>𝑑𝑆</m:t>
                        </m:r>
                        <m:r>
                          <a:rPr lang="en-GB" b="0" i="1" smtClean="0">
                            <a:latin typeface="Cambria Math" panose="02040503050406030204" pitchFamily="18" charset="0"/>
                            <a:ea typeface="Cambria Math" panose="02040503050406030204" pitchFamily="18" charset="0"/>
                          </a:rPr>
                          <m:t>=</m:t>
                        </m:r>
                      </m:e>
                    </m:nary>
                    <m:nary>
                      <m:naryPr>
                        <m:ctrlPr>
                          <a:rPr lang="en-GB" i="1" smtClean="0">
                            <a:latin typeface="Cambria Math" panose="02040503050406030204" pitchFamily="18" charset="0"/>
                            <a:ea typeface="Cambria Math" panose="02040503050406030204" pitchFamily="18" charset="0"/>
                          </a:rPr>
                        </m:ctrlPr>
                      </m:naryPr>
                      <m:sub>
                        <m:sSub>
                          <m:sSubPr>
                            <m:ctrlPr>
                              <a:rPr lang="en-GB"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𝑆</m:t>
                            </m:r>
                          </m:e>
                          <m:sub>
                            <m:r>
                              <a:rPr lang="en-GB" b="0" i="1" smtClean="0">
                                <a:latin typeface="Cambria Math" panose="02040503050406030204" pitchFamily="18" charset="0"/>
                                <a:ea typeface="Cambria Math" panose="02040503050406030204" pitchFamily="18" charset="0"/>
                              </a:rPr>
                              <m:t>1</m:t>
                            </m:r>
                          </m:sub>
                        </m:sSub>
                      </m:sub>
                      <m:sup/>
                      <m:e>
                        <m:r>
                          <a:rPr lang="en-GB" i="1" smtClean="0">
                            <a:latin typeface="Cambria Math" panose="02040503050406030204" pitchFamily="18" charset="0"/>
                            <a:ea typeface="Cambria Math" panose="02040503050406030204" pitchFamily="18" charset="0"/>
                          </a:rPr>
                          <m:t>𝜌</m:t>
                        </m:r>
                        <m:sSup>
                          <m:sSupPr>
                            <m:ctrlPr>
                              <a:rPr lang="en-GB"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𝑈</m:t>
                            </m:r>
                          </m:e>
                          <m:sup>
                            <m:r>
                              <a:rPr lang="en-GB" b="0" i="1" smtClean="0">
                                <a:latin typeface="Cambria Math" panose="02040503050406030204" pitchFamily="18" charset="0"/>
                                <a:ea typeface="Cambria Math" panose="02040503050406030204" pitchFamily="18" charset="0"/>
                              </a:rPr>
                              <m:t>2</m:t>
                            </m:r>
                          </m:sup>
                        </m:sSup>
                        <m:func>
                          <m:funcPr>
                            <m:ctrlPr>
                              <a:rPr lang="en-GB" i="1" smtClean="0">
                                <a:latin typeface="Cambria Math" panose="02040503050406030204" pitchFamily="18" charset="0"/>
                                <a:ea typeface="Cambria Math" panose="02040503050406030204" pitchFamily="18" charset="0"/>
                              </a:rPr>
                            </m:ctrlPr>
                          </m:funcPr>
                          <m:fName>
                            <m:r>
                              <m:rPr>
                                <m:sty m:val="p"/>
                              </m:rPr>
                              <a:rPr lang="en-GB" i="0" smtClean="0">
                                <a:latin typeface="Cambria Math" panose="02040503050406030204" pitchFamily="18" charset="0"/>
                                <a:ea typeface="Cambria Math" panose="02040503050406030204" pitchFamily="18" charset="0"/>
                              </a:rPr>
                              <m:t>sin</m:t>
                            </m:r>
                          </m:fName>
                          <m:e>
                            <m:r>
                              <a:rPr lang="en-GB" i="1" smtClean="0">
                                <a:latin typeface="Cambria Math" panose="02040503050406030204" pitchFamily="18" charset="0"/>
                                <a:ea typeface="Cambria Math" panose="02040503050406030204" pitchFamily="18" charset="0"/>
                              </a:rPr>
                              <m:t>𝜃</m:t>
                            </m:r>
                          </m:e>
                        </m:func>
                        <m:r>
                          <a:rPr lang="en-GB" b="0" i="1" smtClean="0">
                            <a:latin typeface="Cambria Math" panose="02040503050406030204" pitchFamily="18" charset="0"/>
                            <a:ea typeface="Cambria Math" panose="02040503050406030204" pitchFamily="18" charset="0"/>
                          </a:rPr>
                          <m:t>𝑑𝑆</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𝜌</m:t>
                        </m:r>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𝑈</m:t>
                            </m:r>
                          </m:e>
                          <m:sup>
                            <m:r>
                              <a:rPr lang="en-GB" b="0" i="1" smtClean="0">
                                <a:latin typeface="Cambria Math" panose="02040503050406030204" pitchFamily="18" charset="0"/>
                                <a:ea typeface="Cambria Math" panose="02040503050406030204" pitchFamily="18" charset="0"/>
                              </a:rPr>
                              <m:t>2</m:t>
                            </m:r>
                          </m:sup>
                        </m:sSup>
                        <m:func>
                          <m:funcPr>
                            <m:ctrlPr>
                              <a:rPr lang="en-GB" b="0" i="1" smtClean="0">
                                <a:latin typeface="Cambria Math" panose="02040503050406030204" pitchFamily="18" charset="0"/>
                                <a:ea typeface="Cambria Math" panose="02040503050406030204" pitchFamily="18" charset="0"/>
                              </a:rPr>
                            </m:ctrlPr>
                          </m:funcPr>
                          <m:fName>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𝑆</m:t>
                                </m:r>
                              </m:e>
                              <m:sub>
                                <m:r>
                                  <a:rPr lang="en-GB" b="0" i="1" smtClean="0">
                                    <a:latin typeface="Cambria Math" panose="02040503050406030204" pitchFamily="18" charset="0"/>
                                    <a:ea typeface="Cambria Math" panose="02040503050406030204" pitchFamily="18" charset="0"/>
                                  </a:rPr>
                                  <m:t>1</m:t>
                                </m:r>
                              </m:sub>
                            </m:sSub>
                            <m:r>
                              <m:rPr>
                                <m:sty m:val="p"/>
                              </m:rPr>
                              <a:rPr lang="en-GB" b="0" i="0" smtClean="0">
                                <a:latin typeface="Cambria Math" panose="02040503050406030204" pitchFamily="18" charset="0"/>
                                <a:ea typeface="Cambria Math" panose="02040503050406030204" pitchFamily="18" charset="0"/>
                              </a:rPr>
                              <m:t>sin</m:t>
                            </m:r>
                          </m:fName>
                          <m:e>
                            <m:r>
                              <a:rPr lang="en-GB" b="0" i="1" smtClean="0">
                                <a:latin typeface="Cambria Math" panose="02040503050406030204" pitchFamily="18" charset="0"/>
                                <a:ea typeface="Cambria Math" panose="02040503050406030204" pitchFamily="18" charset="0"/>
                              </a:rPr>
                              <m:t>𝜃</m:t>
                            </m:r>
                          </m:e>
                        </m:func>
                      </m:e>
                    </m:nary>
                  </m:oMath>
                </a14:m>
                <a:r>
                  <a:rPr lang="en-GB" dirty="0"/>
                  <a:t>.</a:t>
                </a:r>
              </a:p>
              <a:p>
                <a:r>
                  <a:rPr lang="en-GB" dirty="0"/>
                  <a:t>For our accident scenario of the vessel with a hole, this formula allows an estimate of the force exerted by the jet on the face of an adjacent structure:</a:t>
                </a:r>
                <a:endParaRPr lang="en-GB"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𝐹</m:t>
                          </m:r>
                        </m:e>
                        <m:sub>
                          <m:r>
                            <a:rPr lang="en-GB" b="0" i="1" smtClean="0">
                              <a:latin typeface="Cambria Math" panose="02040503050406030204" pitchFamily="18" charset="0"/>
                            </a:rPr>
                            <m:t>𝑊</m:t>
                          </m:r>
                        </m:sub>
                      </m:sSub>
                      <m:r>
                        <a:rPr lang="en-GB" b="0" i="1" smtClean="0">
                          <a:latin typeface="Cambria Math" panose="02040503050406030204" pitchFamily="18" charset="0"/>
                        </a:rPr>
                        <m:t>=2</m:t>
                      </m:r>
                      <m:r>
                        <a:rPr lang="en-GB" b="0" i="1" smtClean="0">
                          <a:latin typeface="Cambria Math" panose="02040503050406030204" pitchFamily="18" charset="0"/>
                          <a:ea typeface="Cambria Math" panose="02040503050406030204" pitchFamily="18" charset="0"/>
                        </a:rPr>
                        <m:t>𝜌</m:t>
                      </m:r>
                      <m:r>
                        <a:rPr lang="en-GB" b="0" i="1" smtClean="0">
                          <a:latin typeface="Cambria Math" panose="02040503050406030204" pitchFamily="18" charset="0"/>
                          <a:ea typeface="Cambria Math" panose="02040503050406030204" pitchFamily="18" charset="0"/>
                        </a:rPr>
                        <m:t>𝑔h</m:t>
                      </m:r>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𝑆</m:t>
                          </m:r>
                        </m:e>
                        <m:sub>
                          <m:r>
                            <a:rPr lang="en-GB" b="0" i="1" smtClean="0">
                              <a:latin typeface="Cambria Math" panose="02040503050406030204" pitchFamily="18" charset="0"/>
                              <a:ea typeface="Cambria Math" panose="02040503050406030204" pitchFamily="18" charset="0"/>
                            </a:rPr>
                            <m:t>1</m:t>
                          </m:r>
                        </m:sub>
                      </m:sSub>
                      <m:func>
                        <m:funcPr>
                          <m:ctrlPr>
                            <a:rPr lang="en-GB" b="0" i="1" smtClean="0">
                              <a:latin typeface="Cambria Math" panose="02040503050406030204" pitchFamily="18" charset="0"/>
                              <a:ea typeface="Cambria Math" panose="02040503050406030204" pitchFamily="18" charset="0"/>
                            </a:rPr>
                          </m:ctrlPr>
                        </m:funcPr>
                        <m:fName>
                          <m:r>
                            <m:rPr>
                              <m:sty m:val="p"/>
                            </m:rPr>
                            <a:rPr lang="en-GB" b="0" i="0" smtClean="0">
                              <a:latin typeface="Cambria Math" panose="02040503050406030204" pitchFamily="18" charset="0"/>
                              <a:ea typeface="Cambria Math" panose="02040503050406030204" pitchFamily="18" charset="0"/>
                            </a:rPr>
                            <m:t>sin</m:t>
                          </m:r>
                        </m:fName>
                        <m:e>
                          <m:r>
                            <a:rPr lang="en-GB" b="0" i="1" smtClean="0">
                              <a:latin typeface="Cambria Math" panose="02040503050406030204" pitchFamily="18" charset="0"/>
                              <a:ea typeface="Cambria Math" panose="02040503050406030204" pitchFamily="18" charset="0"/>
                            </a:rPr>
                            <m:t>𝜃</m:t>
                          </m:r>
                          <m:r>
                            <a:rPr lang="en-GB" b="0" i="1" smtClean="0">
                              <a:latin typeface="Cambria Math" panose="02040503050406030204" pitchFamily="18" charset="0"/>
                              <a:ea typeface="Cambria Math" panose="02040503050406030204" pitchFamily="18" charset="0"/>
                            </a:rPr>
                            <m:t>.</m:t>
                          </m:r>
                        </m:e>
                      </m:func>
                    </m:oMath>
                  </m:oMathPara>
                </a14:m>
                <a:endParaRPr lang="en-GB" dirty="0"/>
              </a:p>
              <a:p>
                <a:endParaRPr lang="en-GB" dirty="0"/>
              </a:p>
              <a:p>
                <a:pPr marL="0" indent="0">
                  <a:buNone/>
                </a:pP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3" t="-3081"/>
                </a:stretch>
              </a:blipFill>
            </p:spPr>
            <p:txBody>
              <a:bodyPr/>
              <a:lstStyle/>
              <a:p>
                <a:r>
                  <a:rPr lang="en-GB">
                    <a:noFill/>
                  </a:rPr>
                  <a:t> </a:t>
                </a:r>
              </a:p>
            </p:txBody>
          </p:sp>
        </mc:Fallback>
      </mc:AlternateContent>
    </p:spTree>
    <p:extLst>
      <p:ext uri="{BB962C8B-B14F-4D97-AF65-F5344CB8AC3E}">
        <p14:creationId xmlns:p14="http://schemas.microsoft.com/office/powerpoint/2010/main" val="22502416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Time-Dependent Solutions</a:t>
            </a:r>
            <a:br>
              <a:rPr lang="en-GB" dirty="0"/>
            </a:br>
            <a:r>
              <a:rPr lang="en-GB" dirty="0"/>
              <a:t>Oscillatory Flows - 1</a:t>
            </a:r>
            <a:br>
              <a:rPr lang="en-GB" dirty="0"/>
            </a:br>
            <a:endParaRPr lang="en-GB" dirty="0"/>
          </a:p>
        </p:txBody>
      </p:sp>
      <p:sp>
        <p:nvSpPr>
          <p:cNvPr id="3" name="Content Placeholder 2"/>
          <p:cNvSpPr>
            <a:spLocks noGrp="1"/>
          </p:cNvSpPr>
          <p:nvPr>
            <p:ph idx="1"/>
          </p:nvPr>
        </p:nvSpPr>
        <p:spPr/>
        <p:txBody>
          <a:bodyPr>
            <a:normAutofit fontScale="92500" lnSpcReduction="10000"/>
          </a:bodyPr>
          <a:lstStyle/>
          <a:p>
            <a:r>
              <a:rPr lang="en-GB" dirty="0"/>
              <a:t>Although steady-state solutions have useful applications as we have just seen – with some more to come as we consider jets - the vast majority of flows are in reality time-dependent. </a:t>
            </a:r>
          </a:p>
          <a:p>
            <a:r>
              <a:rPr lang="en-GB" dirty="0"/>
              <a:t>It is obviously impossible to cover everything, but here are some that have come up or been of interest in my work in industry.</a:t>
            </a:r>
          </a:p>
          <a:p>
            <a:r>
              <a:rPr lang="en-GB" dirty="0"/>
              <a:t>Through my work on spacecraft I encountered periodic flow in a tube  associated with the nutation damper for the Ulysses spacecraft. I regret I cannot show you this work as it was proprietary work, </a:t>
            </a:r>
            <a:r>
              <a:rPr lang="en-GB" dirty="0" err="1"/>
              <a:t>uncleared</a:t>
            </a:r>
            <a:r>
              <a:rPr lang="en-GB" dirty="0"/>
              <a:t> for publication. </a:t>
            </a:r>
          </a:p>
          <a:p>
            <a:r>
              <a:rPr lang="en-GB" dirty="0"/>
              <a:t>However, we can usefully discuss some examples of oscillatory flows which give you the ‘flavour’ of the work, which as I said is the aim of this course.</a:t>
            </a:r>
          </a:p>
          <a:p>
            <a:endParaRPr lang="en-GB" dirty="0"/>
          </a:p>
          <a:p>
            <a:pPr marL="0" indent="0">
              <a:buNone/>
            </a:pPr>
            <a:endParaRPr lang="en-GB" dirty="0"/>
          </a:p>
        </p:txBody>
      </p:sp>
    </p:spTree>
    <p:extLst>
      <p:ext uri="{BB962C8B-B14F-4D97-AF65-F5344CB8AC3E}">
        <p14:creationId xmlns:p14="http://schemas.microsoft.com/office/powerpoint/2010/main" val="41421165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Oscillatory Flows - 2</a:t>
            </a:r>
            <a:br>
              <a:rPr lang="en-GB" dirty="0"/>
            </a:b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p:txBody>
              <a:bodyPr>
                <a:normAutofit fontScale="92500" lnSpcReduction="20000"/>
              </a:bodyPr>
              <a:lstStyle/>
              <a:p>
                <a:r>
                  <a:rPr lang="en-GB" dirty="0"/>
                  <a:t>Consider the two dimensional unsteady incompressible viscous unidirectional flow in the </a:t>
                </a:r>
                <a14:m>
                  <m:oMath xmlns:m="http://schemas.openxmlformats.org/officeDocument/2006/math">
                    <m:r>
                      <a:rPr lang="en-GB" b="0" i="1" smtClean="0">
                        <a:latin typeface="Cambria Math" panose="02040503050406030204" pitchFamily="18" charset="0"/>
                      </a:rPr>
                      <m:t>𝑥</m:t>
                    </m:r>
                  </m:oMath>
                </a14:m>
                <a:r>
                  <a:rPr lang="en-GB" dirty="0"/>
                  <a:t>-</a:t>
                </a:r>
                <a14:m>
                  <m:oMath xmlns:m="http://schemas.openxmlformats.org/officeDocument/2006/math">
                    <m:r>
                      <a:rPr lang="en-GB" b="0" i="1" dirty="0" smtClean="0">
                        <a:latin typeface="Cambria Math" panose="02040503050406030204" pitchFamily="18" charset="0"/>
                      </a:rPr>
                      <m:t>𝑦</m:t>
                    </m:r>
                    <m:r>
                      <a:rPr lang="en-GB" b="0" i="1" dirty="0" smtClean="0">
                        <a:latin typeface="Cambria Math" panose="02040503050406030204" pitchFamily="18" charset="0"/>
                      </a:rPr>
                      <m:t> </m:t>
                    </m:r>
                  </m:oMath>
                </a14:m>
                <a:r>
                  <a:rPr lang="en-GB" dirty="0"/>
                  <a:t>plane set up by the sinusoidal oscillation of a rigid plane boundary moving in its own plane.</a:t>
                </a:r>
              </a:p>
              <a:p>
                <a:r>
                  <a:rPr lang="en-GB" dirty="0"/>
                  <a:t>The fluid is in the domain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ea typeface="Cambria Math" panose="02040503050406030204" pitchFamily="18" charset="0"/>
                      </a:rPr>
                      <m:t>&gt;0</m:t>
                    </m:r>
                  </m:oMath>
                </a14:m>
                <a:r>
                  <a:rPr lang="en-GB" dirty="0"/>
                  <a:t>.</a:t>
                </a:r>
              </a:p>
              <a:p>
                <a:r>
                  <a:rPr lang="en-GB" dirty="0"/>
                  <a:t>Let the plane be at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=0 </m:t>
                    </m:r>
                  </m:oMath>
                </a14:m>
                <a:r>
                  <a:rPr lang="en-GB" dirty="0"/>
                  <a:t>and oscillate to and fro in the </a:t>
                </a:r>
                <a14:m>
                  <m:oMath xmlns:m="http://schemas.openxmlformats.org/officeDocument/2006/math">
                    <m:r>
                      <a:rPr lang="en-GB" b="0" i="1" smtClean="0">
                        <a:latin typeface="Cambria Math" panose="02040503050406030204" pitchFamily="18" charset="0"/>
                      </a:rPr>
                      <m:t>𝑥</m:t>
                    </m:r>
                  </m:oMath>
                </a14:m>
                <a:r>
                  <a:rPr lang="en-GB" dirty="0"/>
                  <a:t> direction with the only non-zero velocity component </a:t>
                </a:r>
                <a14:m>
                  <m:oMath xmlns:m="http://schemas.openxmlformats.org/officeDocument/2006/math">
                    <m:r>
                      <a:rPr lang="en-GB" b="0" i="1" smtClean="0">
                        <a:latin typeface="Cambria Math" panose="02040503050406030204" pitchFamily="18" charset="0"/>
                      </a:rPr>
                      <m:t>𝑈</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ea typeface="Cambria Math" panose="02040503050406030204" pitchFamily="18" charset="0"/>
                          </a:rPr>
                          <m:t>𝜔</m:t>
                        </m:r>
                      </m:e>
                    </m:func>
                    <m:r>
                      <a:rPr lang="en-GB" b="0" i="1" smtClean="0">
                        <a:latin typeface="Cambria Math" panose="02040503050406030204" pitchFamily="18" charset="0"/>
                      </a:rPr>
                      <m:t>𝑡</m:t>
                    </m:r>
                    <m:r>
                      <a:rPr lang="en-GB" b="0" i="1" smtClean="0">
                        <a:latin typeface="Cambria Math" panose="02040503050406030204" pitchFamily="18" charset="0"/>
                      </a:rPr>
                      <m:t>.</m:t>
                    </m:r>
                  </m:oMath>
                </a14:m>
                <a:endParaRPr lang="en-GB" b="0" dirty="0"/>
              </a:p>
              <a:p>
                <a:r>
                  <a:rPr lang="en-GB" dirty="0"/>
                  <a:t>We suppose the fluid has velocity</a:t>
                </a:r>
              </a:p>
              <a:p>
                <a:pPr marL="0" indent="0" algn="ctr">
                  <a:buNone/>
                </a:pPr>
                <a14:m>
                  <m:oMath xmlns:m="http://schemas.openxmlformats.org/officeDocument/2006/math">
                    <m:r>
                      <a:rPr lang="en-GB" b="0" i="1" smtClean="0">
                        <a:latin typeface="Cambria Math" panose="02040503050406030204" pitchFamily="18" charset="0"/>
                      </a:rPr>
                      <m:t>𝑢</m:t>
                    </m:r>
                    <m:r>
                      <a:rPr lang="en-GB" b="0" i="1" smtClean="0">
                        <a:latin typeface="Cambria Math" panose="02040503050406030204" pitchFamily="18" charset="0"/>
                      </a:rPr>
                      <m:t>=</m:t>
                    </m:r>
                    <m:r>
                      <a:rPr lang="en-GB" b="0" i="1" smtClean="0">
                        <a:latin typeface="Cambria Math" panose="02040503050406030204" pitchFamily="18" charset="0"/>
                      </a:rPr>
                      <m:t>𝑢</m:t>
                    </m:r>
                    <m:d>
                      <m:dPr>
                        <m:ctrlPr>
                          <a:rPr lang="en-GB" b="0" i="1" smtClean="0">
                            <a:latin typeface="Cambria Math" panose="02040503050406030204" pitchFamily="18" charset="0"/>
                          </a:rPr>
                        </m:ctrlPr>
                      </m:dPr>
                      <m:e>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𝑡</m:t>
                        </m:r>
                      </m:e>
                    </m:d>
                  </m:oMath>
                </a14:m>
                <a:r>
                  <a:rPr lang="en-GB" dirty="0"/>
                  <a:t>.</a:t>
                </a:r>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blipFill>
                <a:blip r:embed="rId2"/>
                <a:stretch>
                  <a:fillRect l="-1882" t="-3501" r="-3176" b="-700"/>
                </a:stretch>
              </a:blipFill>
            </p:spPr>
            <p:txBody>
              <a:bodyPr/>
              <a:lstStyle/>
              <a:p>
                <a:r>
                  <a:rPr lang="en-GB">
                    <a:noFill/>
                  </a:rPr>
                  <a:t> </a:t>
                </a:r>
              </a:p>
            </p:txBody>
          </p:sp>
        </mc:Fallback>
      </mc:AlternateContent>
      <p:sp>
        <p:nvSpPr>
          <p:cNvPr id="4" name="Content Placeholder 3"/>
          <p:cNvSpPr>
            <a:spLocks noGrp="1"/>
          </p:cNvSpPr>
          <p:nvPr>
            <p:ph sz="half" idx="2"/>
          </p:nvPr>
        </p:nvSpPr>
        <p:spPr/>
        <p:txBody>
          <a:bodyPr>
            <a:normAutofit fontScale="92500" lnSpcReduction="20000"/>
          </a:bodyPr>
          <a:lstStyle/>
          <a:p>
            <a:endParaRPr lang="en-GB" dirty="0"/>
          </a:p>
        </p:txBody>
      </p:sp>
      <p:sp>
        <p:nvSpPr>
          <p:cNvPr id="5" name="Rectangle 4"/>
          <p:cNvSpPr/>
          <p:nvPr/>
        </p:nvSpPr>
        <p:spPr>
          <a:xfrm>
            <a:off x="7033260" y="1822382"/>
            <a:ext cx="4320540" cy="348875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p:cNvCxnSpPr/>
          <p:nvPr/>
        </p:nvCxnSpPr>
        <p:spPr>
          <a:xfrm flipV="1">
            <a:off x="7034543" y="5311140"/>
            <a:ext cx="4319257" cy="324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Left-Right Arrow 8"/>
          <p:cNvSpPr/>
          <p:nvPr/>
        </p:nvSpPr>
        <p:spPr>
          <a:xfrm>
            <a:off x="8587815" y="2954030"/>
            <a:ext cx="1367074" cy="416459"/>
          </a:xfrm>
          <a:prstGeom prst="lef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Left-Right Arrow 9"/>
          <p:cNvSpPr/>
          <p:nvPr/>
        </p:nvSpPr>
        <p:spPr>
          <a:xfrm>
            <a:off x="8587815" y="5173789"/>
            <a:ext cx="1367074" cy="307673"/>
          </a:xfrm>
          <a:prstGeom prst="leftRightArrow">
            <a:avLst/>
          </a:prstGeom>
          <a:solidFill>
            <a:srgbClr val="FFFF0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Arrow Connector 11"/>
          <p:cNvCxnSpPr/>
          <p:nvPr/>
        </p:nvCxnSpPr>
        <p:spPr>
          <a:xfrm flipH="1" flipV="1">
            <a:off x="7033260" y="1195057"/>
            <a:ext cx="7771" cy="4149054"/>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1353800" y="5311140"/>
            <a:ext cx="660149" cy="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p:cNvSpPr txBox="1"/>
              <p:nvPr/>
            </p:nvSpPr>
            <p:spPr>
              <a:xfrm>
                <a:off x="6625557" y="1181814"/>
                <a:ext cx="24570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𝑦</m:t>
                      </m:r>
                    </m:oMath>
                  </m:oMathPara>
                </a14:m>
                <a:endParaRPr lang="en-GB" sz="2400" dirty="0"/>
              </a:p>
            </p:txBody>
          </p:sp>
        </mc:Choice>
        <mc:Fallback xmlns="">
          <p:sp>
            <p:nvSpPr>
              <p:cNvPr id="23" name="TextBox 22"/>
              <p:cNvSpPr txBox="1">
                <a:spLocks noRot="1" noChangeAspect="1" noMove="1" noResize="1" noEditPoints="1" noAdjustHandles="1" noChangeArrowheads="1" noChangeShapeType="1" noTextEdit="1"/>
              </p:cNvSpPr>
              <p:nvPr/>
            </p:nvSpPr>
            <p:spPr>
              <a:xfrm>
                <a:off x="6625557" y="1181814"/>
                <a:ext cx="245708" cy="369332"/>
              </a:xfrm>
              <a:prstGeom prst="rect">
                <a:avLst/>
              </a:prstGeom>
              <a:blipFill rotWithShape="0">
                <a:blip r:embed="rId3"/>
                <a:stretch>
                  <a:fillRect l="-30000" r="-30000" b="-2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11592787" y="4782090"/>
                <a:ext cx="24173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𝑥</m:t>
                      </m:r>
                    </m:oMath>
                  </m:oMathPara>
                </a14:m>
                <a:endParaRPr lang="en-GB" sz="2400" dirty="0"/>
              </a:p>
            </p:txBody>
          </p:sp>
        </mc:Choice>
        <mc:Fallback xmlns="">
          <p:sp>
            <p:nvSpPr>
              <p:cNvPr id="24" name="TextBox 23"/>
              <p:cNvSpPr txBox="1">
                <a:spLocks noRot="1" noChangeAspect="1" noMove="1" noResize="1" noEditPoints="1" noAdjustHandles="1" noChangeArrowheads="1" noChangeShapeType="1" noTextEdit="1"/>
              </p:cNvSpPr>
              <p:nvPr/>
            </p:nvSpPr>
            <p:spPr>
              <a:xfrm>
                <a:off x="11592787" y="4782090"/>
                <a:ext cx="241733" cy="369332"/>
              </a:xfrm>
              <a:prstGeom prst="rect">
                <a:avLst/>
              </a:prstGeom>
              <a:blipFill rotWithShape="0">
                <a:blip r:embed="rId4"/>
                <a:stretch>
                  <a:fillRect l="-17949" r="-15385"/>
                </a:stretch>
              </a:blipFill>
            </p:spPr>
            <p:txBody>
              <a:bodyPr/>
              <a:lstStyle/>
              <a:p>
                <a:r>
                  <a:rPr lang="en-GB">
                    <a:noFill/>
                  </a:rPr>
                  <a:t> </a:t>
                </a:r>
              </a:p>
            </p:txBody>
          </p:sp>
        </mc:Fallback>
      </mc:AlternateContent>
    </p:spTree>
    <p:extLst>
      <p:ext uri="{BB962C8B-B14F-4D97-AF65-F5344CB8AC3E}">
        <p14:creationId xmlns:p14="http://schemas.microsoft.com/office/powerpoint/2010/main" val="2269820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53BCAEC5-02BC-4487-BC78-2F4AAB7A8580}"/>
              </a:ext>
            </a:extLst>
          </p:cNvPr>
          <p:cNvSpPr txBox="1"/>
          <p:nvPr/>
        </p:nvSpPr>
        <p:spPr>
          <a:xfrm>
            <a:off x="4456328" y="3046711"/>
            <a:ext cx="2378598" cy="1384995"/>
          </a:xfrm>
          <a:prstGeom prst="rect">
            <a:avLst/>
          </a:prstGeom>
          <a:solidFill>
            <a:schemeClr val="accent6">
              <a:lumMod val="40000"/>
              <a:lumOff val="60000"/>
            </a:schemeClr>
          </a:solidFill>
          <a:effectLst>
            <a:glow rad="228600">
              <a:schemeClr val="accent6">
                <a:satMod val="175000"/>
                <a:alpha val="40000"/>
              </a:schemeClr>
            </a:glow>
          </a:effectLst>
          <a:scene3d>
            <a:camera prst="orthographicFront"/>
            <a:lightRig rig="threePt" dir="t"/>
          </a:scene3d>
          <a:sp3d>
            <a:bevelT prst="convex"/>
          </a:sp3d>
        </p:spPr>
        <p:txBody>
          <a:bodyPr wrap="square" rtlCol="0">
            <a:spAutoFit/>
          </a:bodyPr>
          <a:lstStyle/>
          <a:p>
            <a:pPr algn="ctr"/>
            <a:r>
              <a:rPr lang="en-GB" sz="2800" dirty="0"/>
              <a:t>INDUSTRIAL MATHEMATICS USED BY JC</a:t>
            </a:r>
          </a:p>
        </p:txBody>
      </p:sp>
      <p:sp>
        <p:nvSpPr>
          <p:cNvPr id="3" name="TextBox 2">
            <a:extLst>
              <a:ext uri="{FF2B5EF4-FFF2-40B4-BE49-F238E27FC236}">
                <a16:creationId xmlns:a16="http://schemas.microsoft.com/office/drawing/2014/main" xmlns="" id="{987AD68E-4529-4E60-9508-530E556BC17B}"/>
              </a:ext>
            </a:extLst>
          </p:cNvPr>
          <p:cNvSpPr txBox="1"/>
          <p:nvPr/>
        </p:nvSpPr>
        <p:spPr>
          <a:xfrm>
            <a:off x="7276767" y="1816042"/>
            <a:ext cx="1816848" cy="461665"/>
          </a:xfrm>
          <a:prstGeom prst="rect">
            <a:avLst/>
          </a:prstGeom>
          <a:solidFill>
            <a:schemeClr val="accent4">
              <a:lumMod val="60000"/>
              <a:lumOff val="40000"/>
            </a:schemeClr>
          </a:solidFill>
          <a:effectLst/>
          <a:scene3d>
            <a:camera prst="orthographicFront"/>
            <a:lightRig rig="threePt" dir="t"/>
          </a:scene3d>
          <a:sp3d>
            <a:bevelT w="139700" h="139700" prst="divot"/>
          </a:sp3d>
        </p:spPr>
        <p:txBody>
          <a:bodyPr wrap="square" rtlCol="0">
            <a:spAutoFit/>
          </a:bodyPr>
          <a:lstStyle/>
          <a:p>
            <a:r>
              <a:rPr lang="en-GB" sz="2400" dirty="0"/>
              <a:t>MECHANICS</a:t>
            </a:r>
          </a:p>
        </p:txBody>
      </p:sp>
      <p:sp>
        <p:nvSpPr>
          <p:cNvPr id="4" name="TextBox 3">
            <a:extLst>
              <a:ext uri="{FF2B5EF4-FFF2-40B4-BE49-F238E27FC236}">
                <a16:creationId xmlns:a16="http://schemas.microsoft.com/office/drawing/2014/main" xmlns="" id="{8F189295-6F51-4B7D-9AD2-CAD638388F7D}"/>
              </a:ext>
            </a:extLst>
          </p:cNvPr>
          <p:cNvSpPr txBox="1"/>
          <p:nvPr/>
        </p:nvSpPr>
        <p:spPr>
          <a:xfrm>
            <a:off x="9660128" y="4354911"/>
            <a:ext cx="1733176" cy="461665"/>
          </a:xfrm>
          <a:prstGeom prst="rect">
            <a:avLst/>
          </a:prstGeom>
          <a:solidFill>
            <a:schemeClr val="accent4">
              <a:lumMod val="60000"/>
              <a:lumOff val="40000"/>
            </a:schemeClr>
          </a:solidFill>
          <a:scene3d>
            <a:camera prst="orthographicFront"/>
            <a:lightRig rig="threePt" dir="t"/>
          </a:scene3d>
          <a:sp3d>
            <a:bevelT w="139700" h="139700" prst="divot"/>
          </a:sp3d>
        </p:spPr>
        <p:txBody>
          <a:bodyPr wrap="square" rtlCol="0">
            <a:spAutoFit/>
          </a:bodyPr>
          <a:lstStyle/>
          <a:p>
            <a:r>
              <a:rPr lang="en-GB" sz="2400" dirty="0"/>
              <a:t>CHEMISTRY</a:t>
            </a:r>
          </a:p>
        </p:txBody>
      </p:sp>
      <p:sp>
        <p:nvSpPr>
          <p:cNvPr id="5" name="TextBox 4">
            <a:extLst>
              <a:ext uri="{FF2B5EF4-FFF2-40B4-BE49-F238E27FC236}">
                <a16:creationId xmlns:a16="http://schemas.microsoft.com/office/drawing/2014/main" xmlns="" id="{74C2F283-0961-46CF-BCE4-83ADB8C3A12F}"/>
              </a:ext>
            </a:extLst>
          </p:cNvPr>
          <p:cNvSpPr txBox="1"/>
          <p:nvPr/>
        </p:nvSpPr>
        <p:spPr>
          <a:xfrm>
            <a:off x="7339103" y="3502354"/>
            <a:ext cx="1816848" cy="461665"/>
          </a:xfrm>
          <a:prstGeom prst="rect">
            <a:avLst/>
          </a:prstGeom>
          <a:solidFill>
            <a:schemeClr val="accent4">
              <a:lumMod val="60000"/>
              <a:lumOff val="40000"/>
            </a:schemeClr>
          </a:solidFill>
          <a:scene3d>
            <a:camera prst="orthographicFront"/>
            <a:lightRig rig="threePt" dir="t"/>
          </a:scene3d>
          <a:sp3d>
            <a:bevelT w="139700" h="139700" prst="divot"/>
          </a:sp3d>
        </p:spPr>
        <p:txBody>
          <a:bodyPr wrap="square" rtlCol="0">
            <a:spAutoFit/>
          </a:bodyPr>
          <a:lstStyle/>
          <a:p>
            <a:r>
              <a:rPr lang="en-GB" sz="2400" dirty="0"/>
              <a:t>SIMULATION</a:t>
            </a:r>
          </a:p>
        </p:txBody>
      </p:sp>
      <p:sp>
        <p:nvSpPr>
          <p:cNvPr id="6" name="TextBox 5">
            <a:extLst>
              <a:ext uri="{FF2B5EF4-FFF2-40B4-BE49-F238E27FC236}">
                <a16:creationId xmlns:a16="http://schemas.microsoft.com/office/drawing/2014/main" xmlns="" id="{08AA4C93-70C9-46C6-A506-099DFD13E8A3}"/>
              </a:ext>
            </a:extLst>
          </p:cNvPr>
          <p:cNvSpPr txBox="1"/>
          <p:nvPr/>
        </p:nvSpPr>
        <p:spPr>
          <a:xfrm>
            <a:off x="914400" y="1862209"/>
            <a:ext cx="2811930" cy="830997"/>
          </a:xfrm>
          <a:prstGeom prst="rect">
            <a:avLst/>
          </a:prstGeom>
          <a:solidFill>
            <a:srgbClr val="FF0000">
              <a:alpha val="50000"/>
            </a:srgbClr>
          </a:solidFill>
          <a:scene3d>
            <a:camera prst="orthographicFront"/>
            <a:lightRig rig="threePt" dir="t"/>
          </a:scene3d>
          <a:sp3d>
            <a:bevelT w="139700" h="139700" prst="divot"/>
          </a:sp3d>
        </p:spPr>
        <p:txBody>
          <a:bodyPr wrap="square" rtlCol="0">
            <a:spAutoFit/>
          </a:bodyPr>
          <a:lstStyle/>
          <a:p>
            <a:pPr algn="ctr"/>
            <a:r>
              <a:rPr lang="en-GB" sz="2400" dirty="0"/>
              <a:t>ELECTROMAGNETIC THEORY</a:t>
            </a:r>
          </a:p>
        </p:txBody>
      </p:sp>
      <p:sp>
        <p:nvSpPr>
          <p:cNvPr id="7" name="TextBox 6">
            <a:extLst>
              <a:ext uri="{FF2B5EF4-FFF2-40B4-BE49-F238E27FC236}">
                <a16:creationId xmlns:a16="http://schemas.microsoft.com/office/drawing/2014/main" xmlns="" id="{E172FC83-A56E-4DF1-89B2-F6A1CF5DA2D9}"/>
              </a:ext>
            </a:extLst>
          </p:cNvPr>
          <p:cNvSpPr txBox="1"/>
          <p:nvPr/>
        </p:nvSpPr>
        <p:spPr>
          <a:xfrm>
            <a:off x="914400" y="2894666"/>
            <a:ext cx="2811930" cy="461665"/>
          </a:xfrm>
          <a:prstGeom prst="rect">
            <a:avLst/>
          </a:prstGeom>
          <a:solidFill>
            <a:srgbClr val="FF0000">
              <a:alpha val="50000"/>
            </a:srgbClr>
          </a:solidFill>
          <a:scene3d>
            <a:camera prst="orthographicFront"/>
            <a:lightRig rig="threePt" dir="t"/>
          </a:scene3d>
          <a:sp3d>
            <a:bevelT w="139700" h="139700" prst="divot"/>
          </a:sp3d>
        </p:spPr>
        <p:txBody>
          <a:bodyPr wrap="square" rtlCol="0">
            <a:spAutoFit/>
          </a:bodyPr>
          <a:lstStyle/>
          <a:p>
            <a:pPr algn="ctr"/>
            <a:r>
              <a:rPr lang="en-GB" sz="2400" dirty="0"/>
              <a:t>CONTROL THEORY</a:t>
            </a:r>
          </a:p>
        </p:txBody>
      </p:sp>
      <p:sp>
        <p:nvSpPr>
          <p:cNvPr id="8" name="Title 7">
            <a:extLst>
              <a:ext uri="{FF2B5EF4-FFF2-40B4-BE49-F238E27FC236}">
                <a16:creationId xmlns:a16="http://schemas.microsoft.com/office/drawing/2014/main" xmlns="" id="{91EF3D1C-C961-4764-AFB0-C3777967DB0C}"/>
              </a:ext>
            </a:extLst>
          </p:cNvPr>
          <p:cNvSpPr>
            <a:spLocks noGrp="1"/>
          </p:cNvSpPr>
          <p:nvPr>
            <p:ph type="title"/>
          </p:nvPr>
        </p:nvSpPr>
        <p:spPr>
          <a:xfrm>
            <a:off x="959223" y="476291"/>
            <a:ext cx="10515600" cy="1325563"/>
          </a:xfrm>
        </p:spPr>
        <p:txBody>
          <a:bodyPr/>
          <a:lstStyle/>
          <a:p>
            <a:r>
              <a:rPr lang="en-GB" b="1" dirty="0"/>
              <a:t>Industrial Mathematics Encountered by JC </a:t>
            </a:r>
          </a:p>
        </p:txBody>
      </p:sp>
      <p:sp>
        <p:nvSpPr>
          <p:cNvPr id="9" name="TextBox 8">
            <a:extLst>
              <a:ext uri="{FF2B5EF4-FFF2-40B4-BE49-F238E27FC236}">
                <a16:creationId xmlns:a16="http://schemas.microsoft.com/office/drawing/2014/main" xmlns="" id="{2284A7CD-00F3-4E69-A504-0D7C4A88D3B9}"/>
              </a:ext>
            </a:extLst>
          </p:cNvPr>
          <p:cNvSpPr txBox="1"/>
          <p:nvPr/>
        </p:nvSpPr>
        <p:spPr>
          <a:xfrm>
            <a:off x="930835" y="3583828"/>
            <a:ext cx="2811930" cy="461665"/>
          </a:xfrm>
          <a:prstGeom prst="rect">
            <a:avLst/>
          </a:prstGeom>
          <a:solidFill>
            <a:srgbClr val="FF0000">
              <a:alpha val="50000"/>
            </a:srgbClr>
          </a:solidFill>
          <a:scene3d>
            <a:camera prst="orthographicFront"/>
            <a:lightRig rig="threePt" dir="t"/>
          </a:scene3d>
          <a:sp3d>
            <a:bevelT w="139700" h="139700" prst="divot"/>
          </a:sp3d>
        </p:spPr>
        <p:txBody>
          <a:bodyPr wrap="square" rtlCol="0">
            <a:spAutoFit/>
          </a:bodyPr>
          <a:lstStyle/>
          <a:p>
            <a:pPr algn="ctr"/>
            <a:r>
              <a:rPr lang="en-GB" sz="2400" dirty="0"/>
              <a:t>SIGNAL PROCESSING</a:t>
            </a:r>
          </a:p>
        </p:txBody>
      </p:sp>
      <p:sp>
        <p:nvSpPr>
          <p:cNvPr id="11" name="TextBox 10">
            <a:extLst>
              <a:ext uri="{FF2B5EF4-FFF2-40B4-BE49-F238E27FC236}">
                <a16:creationId xmlns:a16="http://schemas.microsoft.com/office/drawing/2014/main" xmlns="" id="{F4A0C9B2-482F-4C81-8BEA-3F89DFC8B913}"/>
              </a:ext>
            </a:extLst>
          </p:cNvPr>
          <p:cNvSpPr txBox="1"/>
          <p:nvPr/>
        </p:nvSpPr>
        <p:spPr>
          <a:xfrm>
            <a:off x="7339103" y="5121073"/>
            <a:ext cx="2145554" cy="461665"/>
          </a:xfrm>
          <a:prstGeom prst="rect">
            <a:avLst/>
          </a:prstGeom>
          <a:solidFill>
            <a:schemeClr val="accent4">
              <a:lumMod val="60000"/>
              <a:lumOff val="40000"/>
            </a:schemeClr>
          </a:solidFill>
          <a:scene3d>
            <a:camera prst="orthographicFront"/>
            <a:lightRig rig="threePt" dir="t"/>
          </a:scene3d>
          <a:sp3d>
            <a:bevelT w="139700" h="139700" prst="divot"/>
          </a:sp3d>
        </p:spPr>
        <p:txBody>
          <a:bodyPr wrap="square" rtlCol="0">
            <a:spAutoFit/>
          </a:bodyPr>
          <a:lstStyle/>
          <a:p>
            <a:r>
              <a:rPr lang="en-GB" sz="2400" dirty="0"/>
              <a:t>OPTIMISATION</a:t>
            </a:r>
          </a:p>
        </p:txBody>
      </p:sp>
      <p:sp>
        <p:nvSpPr>
          <p:cNvPr id="12" name="TextBox 11">
            <a:extLst>
              <a:ext uri="{FF2B5EF4-FFF2-40B4-BE49-F238E27FC236}">
                <a16:creationId xmlns:a16="http://schemas.microsoft.com/office/drawing/2014/main" xmlns="" id="{0D65F688-F8A0-44B7-B167-841DA2DE4945}"/>
              </a:ext>
            </a:extLst>
          </p:cNvPr>
          <p:cNvSpPr txBox="1"/>
          <p:nvPr/>
        </p:nvSpPr>
        <p:spPr>
          <a:xfrm>
            <a:off x="1310341" y="5676563"/>
            <a:ext cx="9705788" cy="1200329"/>
          </a:xfrm>
          <a:prstGeom prst="rect">
            <a:avLst/>
          </a:prstGeom>
          <a:noFill/>
        </p:spPr>
        <p:txBody>
          <a:bodyPr wrap="square" rtlCol="0">
            <a:spAutoFit/>
          </a:bodyPr>
          <a:lstStyle/>
          <a:p>
            <a:pPr marL="285750" indent="-285750">
              <a:buFont typeface="Arial" panose="020B0604020202020204" pitchFamily="34" charset="0"/>
              <a:buChar char="•"/>
            </a:pPr>
            <a:r>
              <a:rPr lang="en-GB" sz="2400" dirty="0"/>
              <a:t>Arrows join most of the above subjects</a:t>
            </a:r>
          </a:p>
          <a:p>
            <a:pPr marL="285750" indent="-285750">
              <a:buFont typeface="Arial" panose="020B0604020202020204" pitchFamily="34" charset="0"/>
              <a:buChar char="•"/>
            </a:pPr>
            <a:r>
              <a:rPr lang="en-GB" sz="2400" b="1" dirty="0"/>
              <a:t>N.B. </a:t>
            </a:r>
            <a:r>
              <a:rPr lang="en-GB" sz="2400" dirty="0"/>
              <a:t>No attempt at definitive list of Industrial Mathematics , </a:t>
            </a:r>
            <a:r>
              <a:rPr lang="en-GB" sz="2400" i="1" dirty="0"/>
              <a:t>e.g.</a:t>
            </a:r>
            <a:r>
              <a:rPr lang="en-GB" sz="2400" dirty="0"/>
              <a:t> Image Processing, Big Data, Formal Methods, Financial Mathematics are missing.</a:t>
            </a:r>
          </a:p>
        </p:txBody>
      </p:sp>
      <p:sp>
        <p:nvSpPr>
          <p:cNvPr id="13" name="TextBox 12">
            <a:extLst>
              <a:ext uri="{FF2B5EF4-FFF2-40B4-BE49-F238E27FC236}">
                <a16:creationId xmlns:a16="http://schemas.microsoft.com/office/drawing/2014/main" xmlns="" id="{509C71CC-5F7A-4AEB-96C8-18591AF502DE}"/>
              </a:ext>
            </a:extLst>
          </p:cNvPr>
          <p:cNvSpPr txBox="1"/>
          <p:nvPr/>
        </p:nvSpPr>
        <p:spPr>
          <a:xfrm>
            <a:off x="914400" y="4275972"/>
            <a:ext cx="2811930" cy="461665"/>
          </a:xfrm>
          <a:prstGeom prst="rect">
            <a:avLst/>
          </a:prstGeom>
          <a:solidFill>
            <a:srgbClr val="FF0000">
              <a:alpha val="50000"/>
            </a:srgbClr>
          </a:solidFill>
          <a:scene3d>
            <a:camera prst="orthographicFront"/>
            <a:lightRig rig="threePt" dir="t"/>
          </a:scene3d>
          <a:sp3d>
            <a:bevelT w="139700" h="139700" prst="divot"/>
          </a:sp3d>
        </p:spPr>
        <p:txBody>
          <a:bodyPr wrap="square" rtlCol="0">
            <a:spAutoFit/>
          </a:bodyPr>
          <a:lstStyle/>
          <a:p>
            <a:pPr algn="ctr"/>
            <a:r>
              <a:rPr lang="en-GB" sz="2400" dirty="0"/>
              <a:t>STATISTICS</a:t>
            </a:r>
          </a:p>
        </p:txBody>
      </p:sp>
      <p:sp>
        <p:nvSpPr>
          <p:cNvPr id="14" name="TextBox 13">
            <a:extLst>
              <a:ext uri="{FF2B5EF4-FFF2-40B4-BE49-F238E27FC236}">
                <a16:creationId xmlns:a16="http://schemas.microsoft.com/office/drawing/2014/main" xmlns="" id="{80FD9E04-F8E0-43E1-A9C6-FD0DF33F9460}"/>
              </a:ext>
            </a:extLst>
          </p:cNvPr>
          <p:cNvSpPr txBox="1"/>
          <p:nvPr/>
        </p:nvSpPr>
        <p:spPr>
          <a:xfrm>
            <a:off x="959223" y="4960002"/>
            <a:ext cx="2811930" cy="461665"/>
          </a:xfrm>
          <a:prstGeom prst="rect">
            <a:avLst/>
          </a:prstGeom>
          <a:solidFill>
            <a:srgbClr val="FF0000">
              <a:alpha val="50000"/>
            </a:srgbClr>
          </a:solidFill>
          <a:scene3d>
            <a:camera prst="orthographicFront"/>
            <a:lightRig rig="threePt" dir="t"/>
          </a:scene3d>
          <a:sp3d>
            <a:bevelT w="139700" h="139700" prst="divot"/>
          </a:sp3d>
        </p:spPr>
        <p:txBody>
          <a:bodyPr wrap="square" rtlCol="0">
            <a:spAutoFit/>
          </a:bodyPr>
          <a:lstStyle/>
          <a:p>
            <a:pPr algn="ctr"/>
            <a:r>
              <a:rPr lang="en-GB" sz="2400" dirty="0"/>
              <a:t>PROBABILITY</a:t>
            </a:r>
          </a:p>
        </p:txBody>
      </p:sp>
      <p:sp>
        <p:nvSpPr>
          <p:cNvPr id="15" name="TextBox 14">
            <a:extLst>
              <a:ext uri="{FF2B5EF4-FFF2-40B4-BE49-F238E27FC236}">
                <a16:creationId xmlns:a16="http://schemas.microsoft.com/office/drawing/2014/main" xmlns="" id="{C5908D07-67FF-4858-9BD1-BF31D1D043F4}"/>
              </a:ext>
            </a:extLst>
          </p:cNvPr>
          <p:cNvSpPr txBox="1"/>
          <p:nvPr/>
        </p:nvSpPr>
        <p:spPr>
          <a:xfrm>
            <a:off x="7339103" y="4163180"/>
            <a:ext cx="1816848" cy="830997"/>
          </a:xfrm>
          <a:prstGeom prst="rect">
            <a:avLst/>
          </a:prstGeom>
          <a:solidFill>
            <a:schemeClr val="accent4">
              <a:lumMod val="60000"/>
              <a:lumOff val="40000"/>
            </a:schemeClr>
          </a:solidFill>
          <a:scene3d>
            <a:camera prst="orthographicFront"/>
            <a:lightRig rig="threePt" dir="t"/>
          </a:scene3d>
          <a:sp3d>
            <a:bevelT w="139700" h="139700" prst="divot"/>
          </a:sp3d>
        </p:spPr>
        <p:txBody>
          <a:bodyPr wrap="square" rtlCol="0">
            <a:spAutoFit/>
          </a:bodyPr>
          <a:lstStyle/>
          <a:p>
            <a:r>
              <a:rPr lang="en-GB" sz="2400" dirty="0"/>
              <a:t>NUMERICAL ANALYSIS</a:t>
            </a:r>
          </a:p>
        </p:txBody>
      </p:sp>
      <p:sp>
        <p:nvSpPr>
          <p:cNvPr id="16" name="TextBox 15">
            <a:extLst>
              <a:ext uri="{FF2B5EF4-FFF2-40B4-BE49-F238E27FC236}">
                <a16:creationId xmlns:a16="http://schemas.microsoft.com/office/drawing/2014/main" xmlns="" id="{31B13340-23D4-4C23-B074-3BB74B7F6703}"/>
              </a:ext>
            </a:extLst>
          </p:cNvPr>
          <p:cNvSpPr txBox="1"/>
          <p:nvPr/>
        </p:nvSpPr>
        <p:spPr>
          <a:xfrm>
            <a:off x="9660128" y="2477466"/>
            <a:ext cx="1733176" cy="830997"/>
          </a:xfrm>
          <a:prstGeom prst="rect">
            <a:avLst/>
          </a:prstGeom>
          <a:solidFill>
            <a:schemeClr val="accent4">
              <a:lumMod val="60000"/>
              <a:lumOff val="40000"/>
            </a:schemeClr>
          </a:solidFill>
          <a:scene3d>
            <a:camera prst="orthographicFront"/>
            <a:lightRig rig="threePt" dir="t"/>
          </a:scene3d>
          <a:sp3d>
            <a:bevelT w="139700" h="139700" prst="divot"/>
          </a:sp3d>
        </p:spPr>
        <p:txBody>
          <a:bodyPr wrap="square" rtlCol="0">
            <a:spAutoFit/>
          </a:bodyPr>
          <a:lstStyle/>
          <a:p>
            <a:pPr algn="ctr"/>
            <a:r>
              <a:rPr lang="en-GB" sz="2400" dirty="0"/>
              <a:t>APPLIED PHYSICS</a:t>
            </a:r>
          </a:p>
        </p:txBody>
      </p:sp>
      <p:sp>
        <p:nvSpPr>
          <p:cNvPr id="17" name="TextBox 16">
            <a:extLst>
              <a:ext uri="{FF2B5EF4-FFF2-40B4-BE49-F238E27FC236}">
                <a16:creationId xmlns:a16="http://schemas.microsoft.com/office/drawing/2014/main" xmlns="" id="{B348AE87-020C-46C4-BD59-E9E4E2E6CCCB}"/>
              </a:ext>
            </a:extLst>
          </p:cNvPr>
          <p:cNvSpPr txBox="1"/>
          <p:nvPr/>
        </p:nvSpPr>
        <p:spPr>
          <a:xfrm>
            <a:off x="9660127" y="3585709"/>
            <a:ext cx="1958132" cy="461665"/>
          </a:xfrm>
          <a:prstGeom prst="rect">
            <a:avLst/>
          </a:prstGeom>
          <a:solidFill>
            <a:schemeClr val="accent4">
              <a:lumMod val="60000"/>
              <a:lumOff val="40000"/>
            </a:schemeClr>
          </a:solidFill>
          <a:scene3d>
            <a:camera prst="orthographicFront"/>
            <a:lightRig rig="threePt" dir="t"/>
          </a:scene3d>
          <a:sp3d>
            <a:bevelT w="139700" h="139700" prst="divot"/>
          </a:sp3d>
        </p:spPr>
        <p:txBody>
          <a:bodyPr wrap="square" rtlCol="0">
            <a:spAutoFit/>
          </a:bodyPr>
          <a:lstStyle/>
          <a:p>
            <a:r>
              <a:rPr lang="en-GB" sz="2400" dirty="0"/>
              <a:t>ENGINEERING</a:t>
            </a:r>
          </a:p>
        </p:txBody>
      </p:sp>
      <p:sp>
        <p:nvSpPr>
          <p:cNvPr id="18" name="TextBox 17">
            <a:extLst>
              <a:ext uri="{FF2B5EF4-FFF2-40B4-BE49-F238E27FC236}">
                <a16:creationId xmlns:a16="http://schemas.microsoft.com/office/drawing/2014/main" xmlns="" id="{E200D97E-9F73-405A-9CE4-E1F9EEBF542F}"/>
              </a:ext>
            </a:extLst>
          </p:cNvPr>
          <p:cNvSpPr txBox="1"/>
          <p:nvPr/>
        </p:nvSpPr>
        <p:spPr>
          <a:xfrm>
            <a:off x="7276767" y="2444854"/>
            <a:ext cx="1816848" cy="830997"/>
          </a:xfrm>
          <a:prstGeom prst="rect">
            <a:avLst/>
          </a:prstGeom>
          <a:solidFill>
            <a:schemeClr val="accent4">
              <a:lumMod val="60000"/>
              <a:lumOff val="40000"/>
            </a:schemeClr>
          </a:solidFill>
          <a:scene3d>
            <a:camera prst="orthographicFront"/>
            <a:lightRig rig="threePt" dir="t"/>
          </a:scene3d>
          <a:sp3d>
            <a:bevelT w="139700" h="139700" prst="divot"/>
          </a:sp3d>
        </p:spPr>
        <p:txBody>
          <a:bodyPr wrap="square" rtlCol="0">
            <a:spAutoFit/>
          </a:bodyPr>
          <a:lstStyle/>
          <a:p>
            <a:pPr algn="ctr"/>
            <a:r>
              <a:rPr lang="en-GB" sz="2400" dirty="0"/>
              <a:t>HEAT TRANSFER</a:t>
            </a:r>
          </a:p>
        </p:txBody>
      </p:sp>
    </p:spTree>
    <p:extLst>
      <p:ext uri="{BB962C8B-B14F-4D97-AF65-F5344CB8AC3E}">
        <p14:creationId xmlns:p14="http://schemas.microsoft.com/office/powerpoint/2010/main" val="13582565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Oscillatory Flows - 3</a:t>
            </a:r>
            <a:br>
              <a:rPr lang="en-GB" dirty="0"/>
            </a:b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7500" lnSpcReduction="20000"/>
              </a:bodyPr>
              <a:lstStyle/>
              <a:p>
                <a:r>
                  <a:rPr lang="en-GB" dirty="0"/>
                  <a:t>Incompressibility is satisfied immediately as there is no </a:t>
                </a:r>
                <a14:m>
                  <m:oMath xmlns:m="http://schemas.openxmlformats.org/officeDocument/2006/math">
                    <m:r>
                      <a:rPr lang="en-GB" b="0" i="1" smtClean="0">
                        <a:latin typeface="Cambria Math" panose="02040503050406030204" pitchFamily="18" charset="0"/>
                      </a:rPr>
                      <m:t>𝑥</m:t>
                    </m:r>
                  </m:oMath>
                </a14:m>
                <a:r>
                  <a:rPr lang="en-GB" dirty="0"/>
                  <a:t> dependence of the </a:t>
                </a:r>
                <a14:m>
                  <m:oMath xmlns:m="http://schemas.openxmlformats.org/officeDocument/2006/math">
                    <m:r>
                      <a:rPr lang="en-GB" b="0" i="1" smtClean="0">
                        <a:latin typeface="Cambria Math" panose="02040503050406030204" pitchFamily="18" charset="0"/>
                      </a:rPr>
                      <m:t>𝑥</m:t>
                    </m:r>
                  </m:oMath>
                </a14:m>
                <a:r>
                  <a:rPr lang="en-GB" dirty="0"/>
                  <a:t>-component of velocity.</a:t>
                </a:r>
              </a:p>
              <a:p>
                <a:r>
                  <a:rPr lang="en-GB" dirty="0"/>
                  <a:t>The x-component of the momentum equation is</a:t>
                </a:r>
              </a:p>
              <a:p>
                <a:pPr marL="0" indent="0" algn="ctr">
                  <a:buNone/>
                </a:pPr>
                <a14:m>
                  <m:oMath xmlns:m="http://schemas.openxmlformats.org/officeDocument/2006/math">
                    <m:r>
                      <a:rPr lang="en-GB" i="1" smtClean="0">
                        <a:latin typeface="Cambria Math" panose="02040503050406030204" pitchFamily="18" charset="0"/>
                        <a:ea typeface="Cambria Math" panose="02040503050406030204" pitchFamily="18" charset="0"/>
                      </a:rPr>
                      <m:t>𝜌</m:t>
                    </m:r>
                    <m:f>
                      <m:fPr>
                        <m:ctrlPr>
                          <a:rPr lang="en-GB" i="1" smtClean="0">
                            <a:latin typeface="Cambria Math" panose="02040503050406030204" pitchFamily="18" charset="0"/>
                          </a:rPr>
                        </m:ctrlPr>
                      </m:fPr>
                      <m:num>
                        <m:r>
                          <a:rPr lang="en-GB" i="1" smtClean="0">
                            <a:latin typeface="Cambria Math" panose="02040503050406030204" pitchFamily="18" charset="0"/>
                          </a:rPr>
                          <m:t>𝜕</m:t>
                        </m:r>
                        <m:r>
                          <a:rPr lang="en-GB" b="0" i="1" smtClean="0">
                            <a:latin typeface="Cambria Math" panose="02040503050406030204" pitchFamily="18" charset="0"/>
                          </a:rPr>
                          <m:t>𝑢</m:t>
                        </m:r>
                      </m:num>
                      <m:den>
                        <m:r>
                          <a:rPr lang="en-GB" i="1" smtClean="0">
                            <a:latin typeface="Cambria Math" panose="02040503050406030204" pitchFamily="18" charset="0"/>
                          </a:rPr>
                          <m:t>𝜕</m:t>
                        </m:r>
                        <m:r>
                          <a:rPr lang="en-GB" b="0" i="1" smtClean="0">
                            <a:latin typeface="Cambria Math" panose="02040503050406030204" pitchFamily="18" charset="0"/>
                          </a:rPr>
                          <m:t>𝑡</m:t>
                        </m:r>
                      </m:den>
                    </m:f>
                    <m:r>
                      <a:rPr lang="en-GB" b="0" i="1" smtClean="0">
                        <a:latin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𝜇</m:t>
                    </m:r>
                    <m:f>
                      <m:fPr>
                        <m:ctrlPr>
                          <a:rPr lang="en-GB" b="0" i="1" smtClean="0">
                            <a:latin typeface="Cambria Math" panose="02040503050406030204" pitchFamily="18" charset="0"/>
                            <a:ea typeface="Cambria Math" panose="02040503050406030204" pitchFamily="18" charset="0"/>
                          </a:rPr>
                        </m:ctrlPr>
                      </m:fPr>
                      <m:num>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m:t>
                            </m:r>
                          </m:e>
                          <m:sup>
                            <m:r>
                              <a:rPr lang="en-GB" b="0" i="1" smtClean="0">
                                <a:latin typeface="Cambria Math" panose="02040503050406030204" pitchFamily="18" charset="0"/>
                                <a:ea typeface="Cambria Math" panose="02040503050406030204" pitchFamily="18" charset="0"/>
                              </a:rPr>
                              <m:t>2</m:t>
                            </m:r>
                          </m:sup>
                        </m:sSup>
                        <m:r>
                          <a:rPr lang="en-GB" b="0" i="1" smtClean="0">
                            <a:latin typeface="Cambria Math" panose="02040503050406030204" pitchFamily="18" charset="0"/>
                            <a:ea typeface="Cambria Math" panose="02040503050406030204" pitchFamily="18" charset="0"/>
                          </a:rPr>
                          <m:t>𝑢</m:t>
                        </m:r>
                      </m:num>
                      <m:den>
                        <m:r>
                          <a:rPr lang="en-GB" b="0" i="1" smtClean="0">
                            <a:latin typeface="Cambria Math" panose="02040503050406030204" pitchFamily="18" charset="0"/>
                            <a:ea typeface="Cambria Math" panose="02040503050406030204" pitchFamily="18" charset="0"/>
                          </a:rPr>
                          <m:t>𝜕</m:t>
                        </m:r>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𝑦</m:t>
                            </m:r>
                          </m:e>
                          <m:sup>
                            <m:r>
                              <a:rPr lang="en-GB" b="0" i="1" smtClean="0">
                                <a:latin typeface="Cambria Math" panose="02040503050406030204" pitchFamily="18" charset="0"/>
                                <a:ea typeface="Cambria Math" panose="02040503050406030204" pitchFamily="18" charset="0"/>
                              </a:rPr>
                              <m:t>2</m:t>
                            </m:r>
                          </m:sup>
                        </m:sSup>
                      </m:den>
                    </m:f>
                  </m:oMath>
                </a14:m>
                <a:r>
                  <a:rPr lang="en-GB" dirty="0"/>
                  <a:t>.</a:t>
                </a:r>
              </a:p>
              <a:p>
                <a:r>
                  <a:rPr lang="en-GB" dirty="0"/>
                  <a:t>We attempt to eliminate time dependence by  seeking a harmonic solution </a:t>
                </a:r>
              </a:p>
              <a:p>
                <a:pPr marL="0" indent="0" algn="ctr">
                  <a:buNone/>
                </a:pPr>
                <a14:m>
                  <m:oMath xmlns:m="http://schemas.openxmlformats.org/officeDocument/2006/math">
                    <m:r>
                      <a:rPr lang="en-GB" b="0" i="1" smtClean="0">
                        <a:latin typeface="Cambria Math" panose="02040503050406030204" pitchFamily="18" charset="0"/>
                      </a:rPr>
                      <m:t>𝑢</m:t>
                    </m:r>
                    <m:r>
                      <a:rPr lang="en-GB" b="0" i="1" smtClean="0">
                        <a:latin typeface="Cambria Math" panose="02040503050406030204" pitchFamily="18" charset="0"/>
                      </a:rPr>
                      <m:t>=</m:t>
                    </m:r>
                    <m:r>
                      <a:rPr lang="en-GB" b="0" i="1" smtClean="0">
                        <a:latin typeface="Cambria Math" panose="02040503050406030204" pitchFamily="18" charset="0"/>
                        <a:ea typeface="Cambria Math" panose="02040503050406030204" pitchFamily="18" charset="0"/>
                      </a:rPr>
                      <m:t>ℜ</m:t>
                    </m:r>
                    <m:d>
                      <m:dPr>
                        <m:ctrlPr>
                          <a:rPr lang="en-GB" b="0" i="1" smtClean="0">
                            <a:latin typeface="Cambria Math" panose="02040503050406030204" pitchFamily="18" charset="0"/>
                            <a:ea typeface="Cambria Math" panose="02040503050406030204" pitchFamily="18" charset="0"/>
                          </a:rPr>
                        </m:ctrlPr>
                      </m:dPr>
                      <m:e>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𝑒</m:t>
                            </m:r>
                          </m:e>
                          <m:sup>
                            <m:r>
                              <a:rPr lang="en-GB" b="0" i="1" smtClean="0">
                                <a:latin typeface="Cambria Math" panose="02040503050406030204" pitchFamily="18" charset="0"/>
                                <a:ea typeface="Cambria Math" panose="02040503050406030204" pitchFamily="18" charset="0"/>
                              </a:rPr>
                              <m:t>𝑖</m:t>
                            </m:r>
                            <m:r>
                              <a:rPr lang="en-GB" b="0" i="1" smtClean="0">
                                <a:latin typeface="Cambria Math" panose="02040503050406030204" pitchFamily="18" charset="0"/>
                                <a:ea typeface="Cambria Math" panose="02040503050406030204" pitchFamily="18" charset="0"/>
                              </a:rPr>
                              <m:t>𝜔</m:t>
                            </m:r>
                            <m:r>
                              <a:rPr lang="en-GB" b="0" i="1" smtClean="0">
                                <a:latin typeface="Cambria Math" panose="02040503050406030204" pitchFamily="18" charset="0"/>
                                <a:ea typeface="Cambria Math" panose="02040503050406030204" pitchFamily="18" charset="0"/>
                              </a:rPr>
                              <m:t>𝑡</m:t>
                            </m:r>
                          </m:sup>
                        </m:sSup>
                        <m:r>
                          <a:rPr lang="en-GB" b="0" i="1" smtClean="0">
                            <a:latin typeface="Cambria Math" panose="02040503050406030204" pitchFamily="18" charset="0"/>
                            <a:ea typeface="Cambria Math" panose="02040503050406030204" pitchFamily="18" charset="0"/>
                          </a:rPr>
                          <m:t>𝐹</m:t>
                        </m:r>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𝑦</m:t>
                            </m:r>
                          </m:e>
                        </m:d>
                      </m:e>
                    </m:d>
                  </m:oMath>
                </a14:m>
                <a:r>
                  <a:rPr lang="en-GB" dirty="0"/>
                  <a:t>.</a:t>
                </a:r>
              </a:p>
              <a:p>
                <a:r>
                  <a:rPr lang="en-GB" dirty="0"/>
                  <a:t>Hence</a:t>
                </a:r>
              </a:p>
              <a:p>
                <a:pPr marL="0" indent="0" algn="ctr">
                  <a:buNone/>
                </a:pPr>
                <a14:m>
                  <m:oMath xmlns:m="http://schemas.openxmlformats.org/officeDocument/2006/math">
                    <m:r>
                      <a:rPr lang="en-GB" b="0" i="1" smtClean="0">
                        <a:latin typeface="Cambria Math" panose="02040503050406030204" pitchFamily="18" charset="0"/>
                      </a:rPr>
                      <m:t>𝑖</m:t>
                    </m:r>
                    <m:r>
                      <a:rPr lang="en-GB" b="0" i="1" smtClean="0">
                        <a:latin typeface="Cambria Math" panose="02040503050406030204" pitchFamily="18" charset="0"/>
                        <a:ea typeface="Cambria Math" panose="02040503050406030204" pitchFamily="18" charset="0"/>
                      </a:rPr>
                      <m:t>𝜔𝜌</m:t>
                    </m:r>
                    <m:r>
                      <a:rPr lang="en-GB" b="0" i="1" smtClean="0">
                        <a:latin typeface="Cambria Math" panose="02040503050406030204" pitchFamily="18" charset="0"/>
                        <a:ea typeface="Cambria Math" panose="02040503050406030204" pitchFamily="18" charset="0"/>
                      </a:rPr>
                      <m:t>𝐹</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𝜇</m:t>
                    </m:r>
                    <m:f>
                      <m:fPr>
                        <m:ctrlPr>
                          <a:rPr lang="en-GB" b="0" i="1" smtClean="0">
                            <a:latin typeface="Cambria Math" panose="02040503050406030204" pitchFamily="18" charset="0"/>
                            <a:ea typeface="Cambria Math" panose="02040503050406030204" pitchFamily="18" charset="0"/>
                          </a:rPr>
                        </m:ctrlPr>
                      </m:fPr>
                      <m:num>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𝑑</m:t>
                            </m:r>
                          </m:e>
                          <m:sup>
                            <m:r>
                              <a:rPr lang="en-GB" b="0" i="1" smtClean="0">
                                <a:latin typeface="Cambria Math" panose="02040503050406030204" pitchFamily="18" charset="0"/>
                                <a:ea typeface="Cambria Math" panose="02040503050406030204" pitchFamily="18" charset="0"/>
                              </a:rPr>
                              <m:t>2</m:t>
                            </m:r>
                          </m:sup>
                        </m:sSup>
                        <m:r>
                          <a:rPr lang="en-GB" b="0" i="1" smtClean="0">
                            <a:latin typeface="Cambria Math" panose="02040503050406030204" pitchFamily="18" charset="0"/>
                            <a:ea typeface="Cambria Math" panose="02040503050406030204" pitchFamily="18" charset="0"/>
                          </a:rPr>
                          <m:t>𝐹</m:t>
                        </m:r>
                      </m:num>
                      <m:den>
                        <m:r>
                          <a:rPr lang="en-GB" b="0" i="1" smtClean="0">
                            <a:latin typeface="Cambria Math" panose="02040503050406030204" pitchFamily="18" charset="0"/>
                            <a:ea typeface="Cambria Math" panose="02040503050406030204" pitchFamily="18" charset="0"/>
                          </a:rPr>
                          <m:t>𝑑</m:t>
                        </m:r>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𝑦</m:t>
                            </m:r>
                          </m:e>
                          <m:sup>
                            <m:r>
                              <a:rPr lang="en-GB" b="0" i="1" smtClean="0">
                                <a:latin typeface="Cambria Math" panose="02040503050406030204" pitchFamily="18" charset="0"/>
                                <a:ea typeface="Cambria Math" panose="02040503050406030204" pitchFamily="18" charset="0"/>
                              </a:rPr>
                              <m:t>2</m:t>
                            </m:r>
                          </m:sup>
                        </m:sSup>
                      </m:den>
                    </m:f>
                  </m:oMath>
                </a14:m>
                <a:r>
                  <a:rPr lang="en-GB" dirty="0"/>
                  <a:t>.</a:t>
                </a:r>
              </a:p>
              <a:p>
                <a:r>
                  <a:rPr lang="en-GB" dirty="0"/>
                  <a:t>The only finite solution is</a:t>
                </a:r>
              </a:p>
              <a:p>
                <a:pPr marL="0" indent="0" algn="ctr">
                  <a:buNone/>
                </a:pPr>
                <a14:m>
                  <m:oMath xmlns:m="http://schemas.openxmlformats.org/officeDocument/2006/math">
                    <m:r>
                      <a:rPr lang="en-GB" b="0" i="1" smtClean="0">
                        <a:latin typeface="Cambria Math" panose="02040503050406030204" pitchFamily="18" charset="0"/>
                      </a:rPr>
                      <m:t>𝐹</m:t>
                    </m:r>
                    <m:d>
                      <m:dPr>
                        <m:ctrlPr>
                          <a:rPr lang="en-GB" b="0" i="1" smtClean="0">
                            <a:latin typeface="Cambria Math" panose="02040503050406030204" pitchFamily="18" charset="0"/>
                          </a:rPr>
                        </m:ctrlPr>
                      </m:dPr>
                      <m:e>
                        <m:r>
                          <a:rPr lang="en-GB" b="0" i="1" smtClean="0">
                            <a:latin typeface="Cambria Math" panose="02040503050406030204" pitchFamily="18" charset="0"/>
                          </a:rPr>
                          <m:t>𝑦</m:t>
                        </m:r>
                      </m:e>
                    </m:d>
                    <m:r>
                      <a:rPr lang="en-GB" b="0" i="1" smtClean="0">
                        <a:latin typeface="Cambria Math" panose="02040503050406030204" pitchFamily="18" charset="0"/>
                      </a:rPr>
                      <m:t>=</m:t>
                    </m:r>
                    <m:r>
                      <a:rPr lang="en-GB" b="0" i="1" smtClean="0">
                        <a:latin typeface="Cambria Math" panose="02040503050406030204" pitchFamily="18" charset="0"/>
                      </a:rPr>
                      <m:t>𝐴</m:t>
                    </m:r>
                    <m:r>
                      <a:rPr lang="en-GB" b="0" i="1" smtClean="0">
                        <a:latin typeface="Cambria Math" panose="02040503050406030204" pitchFamily="18" charset="0"/>
                      </a:rPr>
                      <m:t> </m:t>
                    </m:r>
                    <m:r>
                      <a:rPr lang="en-GB" b="0" i="1" smtClean="0">
                        <a:latin typeface="Cambria Math" panose="02040503050406030204" pitchFamily="18" charset="0"/>
                      </a:rPr>
                      <m:t>𝑒𝑥𝑝</m:t>
                    </m:r>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m:t>
                        </m:r>
                        <m:d>
                          <m:dPr>
                            <m:ctrlPr>
                              <a:rPr lang="en-GB" b="0" i="1" smtClean="0">
                                <a:latin typeface="Cambria Math" panose="02040503050406030204" pitchFamily="18" charset="0"/>
                              </a:rPr>
                            </m:ctrlPr>
                          </m:dPr>
                          <m:e>
                            <m:r>
                              <a:rPr lang="en-GB" b="0" i="1" smtClean="0">
                                <a:latin typeface="Cambria Math" panose="02040503050406030204" pitchFamily="18" charset="0"/>
                              </a:rPr>
                              <m:t>1+</m:t>
                            </m:r>
                            <m:r>
                              <a:rPr lang="en-GB" b="0" i="1" smtClean="0">
                                <a:latin typeface="Cambria Math" panose="02040503050406030204" pitchFamily="18" charset="0"/>
                              </a:rPr>
                              <m:t>𝑖</m:t>
                            </m:r>
                          </m:e>
                        </m:d>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𝜔𝜌</m:t>
                                    </m:r>
                                  </m:num>
                                  <m:den>
                                    <m:r>
                                      <a:rPr lang="en-GB" b="0" i="1" smtClean="0">
                                        <a:latin typeface="Cambria Math" panose="02040503050406030204" pitchFamily="18" charset="0"/>
                                      </a:rPr>
                                      <m:t>2</m:t>
                                    </m:r>
                                    <m:r>
                                      <a:rPr lang="en-GB" b="0" i="1" smtClean="0">
                                        <a:latin typeface="Cambria Math" panose="02040503050406030204" pitchFamily="18" charset="0"/>
                                        <a:ea typeface="Cambria Math" panose="02040503050406030204" pitchFamily="18" charset="0"/>
                                      </a:rPr>
                                      <m:t>𝜇</m:t>
                                    </m:r>
                                  </m:den>
                                </m:f>
                              </m:e>
                            </m:d>
                          </m:e>
                          <m:sup>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sup>
                        </m:sSup>
                        <m:r>
                          <a:rPr lang="en-GB" b="0" i="1" smtClean="0">
                            <a:latin typeface="Cambria Math" panose="02040503050406030204" pitchFamily="18" charset="0"/>
                          </a:rPr>
                          <m:t>𝑦</m:t>
                        </m:r>
                      </m:e>
                    </m:d>
                  </m:oMath>
                </a14:m>
                <a:r>
                  <a:rPr lang="en-GB"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696" t="-2801"/>
                </a:stretch>
              </a:blipFill>
            </p:spPr>
            <p:txBody>
              <a:bodyPr/>
              <a:lstStyle/>
              <a:p>
                <a:r>
                  <a:rPr lang="en-GB">
                    <a:noFill/>
                  </a:rPr>
                  <a:t> </a:t>
                </a:r>
              </a:p>
            </p:txBody>
          </p:sp>
        </mc:Fallback>
      </mc:AlternateContent>
    </p:spTree>
    <p:extLst>
      <p:ext uri="{BB962C8B-B14F-4D97-AF65-F5344CB8AC3E}">
        <p14:creationId xmlns:p14="http://schemas.microsoft.com/office/powerpoint/2010/main" val="30656555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Oscillatory Flows - 4</a:t>
            </a:r>
            <a:br>
              <a:rPr lang="en-GB" dirty="0"/>
            </a:b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GB" dirty="0"/>
                  <a:t>Applying the boundary condition at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=0</m:t>
                    </m:r>
                  </m:oMath>
                </a14:m>
                <a:r>
                  <a:rPr lang="en-GB" dirty="0"/>
                  <a:t> gives</a:t>
                </a:r>
              </a:p>
              <a:p>
                <a:pPr marL="0" indent="0">
                  <a:buNone/>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𝑢</m:t>
                      </m:r>
                      <m:d>
                        <m:dPr>
                          <m:ctrlPr>
                            <a:rPr lang="en-GB" b="0" i="1" smtClean="0">
                              <a:latin typeface="Cambria Math" panose="02040503050406030204" pitchFamily="18" charset="0"/>
                            </a:rPr>
                          </m:ctrlPr>
                        </m:dPr>
                        <m:e>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𝑡</m:t>
                          </m:r>
                        </m:e>
                      </m:d>
                      <m:r>
                        <a:rPr lang="en-GB" b="0" i="1" smtClean="0">
                          <a:latin typeface="Cambria Math" panose="02040503050406030204" pitchFamily="18" charset="0"/>
                        </a:rPr>
                        <m:t>=</m:t>
                      </m:r>
                      <m:r>
                        <a:rPr lang="en-GB" b="0" i="1" smtClean="0">
                          <a:latin typeface="Cambria Math" panose="02040503050406030204" pitchFamily="18" charset="0"/>
                        </a:rPr>
                        <m:t>𝑈𝑒𝑥𝑝</m:t>
                      </m:r>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m:t>
                          </m:r>
                          <m:sSup>
                            <m:sSupPr>
                              <m:ctrlPr>
                                <a:rPr lang="en-GB" i="1">
                                  <a:latin typeface="Cambria Math" panose="02040503050406030204" pitchFamily="18" charset="0"/>
                                </a:rPr>
                              </m:ctrlPr>
                            </m:sSupPr>
                            <m:e>
                              <m:d>
                                <m:dPr>
                                  <m:ctrlPr>
                                    <a:rPr lang="en-GB" i="1">
                                      <a:latin typeface="Cambria Math" panose="02040503050406030204" pitchFamily="18" charset="0"/>
                                    </a:rPr>
                                  </m:ctrlPr>
                                </m:dPr>
                                <m:e>
                                  <m:f>
                                    <m:fPr>
                                      <m:ctrlPr>
                                        <a:rPr lang="en-GB" i="1">
                                          <a:latin typeface="Cambria Math" panose="02040503050406030204" pitchFamily="18" charset="0"/>
                                        </a:rPr>
                                      </m:ctrlPr>
                                    </m:fPr>
                                    <m:num>
                                      <m:r>
                                        <a:rPr lang="en-GB" i="1">
                                          <a:latin typeface="Cambria Math" panose="02040503050406030204" pitchFamily="18" charset="0"/>
                                          <a:ea typeface="Cambria Math" panose="02040503050406030204" pitchFamily="18" charset="0"/>
                                        </a:rPr>
                                        <m:t>𝜔𝜌</m:t>
                                      </m:r>
                                    </m:num>
                                    <m:den>
                                      <m:r>
                                        <a:rPr lang="en-GB" i="1">
                                          <a:latin typeface="Cambria Math" panose="02040503050406030204" pitchFamily="18" charset="0"/>
                                        </a:rPr>
                                        <m:t>2</m:t>
                                      </m:r>
                                      <m:r>
                                        <a:rPr lang="en-GB" i="1">
                                          <a:latin typeface="Cambria Math" panose="02040503050406030204" pitchFamily="18" charset="0"/>
                                          <a:ea typeface="Cambria Math" panose="02040503050406030204" pitchFamily="18" charset="0"/>
                                        </a:rPr>
                                        <m:t>𝜇</m:t>
                                      </m:r>
                                    </m:den>
                                  </m:f>
                                </m:e>
                              </m:d>
                            </m:e>
                            <m:sup>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2</m:t>
                                  </m:r>
                                </m:den>
                              </m:f>
                            </m:sup>
                          </m:sSup>
                          <m:r>
                            <a:rPr lang="en-GB" i="1">
                              <a:latin typeface="Cambria Math" panose="02040503050406030204" pitchFamily="18" charset="0"/>
                            </a:rPr>
                            <m:t>𝑦</m:t>
                          </m:r>
                        </m:e>
                      </m:d>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𝜔</m:t>
                              </m:r>
                              <m:r>
                                <a:rPr lang="en-GB" b="0" i="1" smtClean="0">
                                  <a:latin typeface="Cambria Math" panose="02040503050406030204" pitchFamily="18" charset="0"/>
                                  <a:ea typeface="Cambria Math" panose="02040503050406030204" pitchFamily="18" charset="0"/>
                                </a:rPr>
                                <m:t>𝑡</m:t>
                              </m:r>
                              <m:r>
                                <a:rPr lang="en-GB" b="0" i="1" smtClean="0">
                                  <a:latin typeface="Cambria Math" panose="02040503050406030204" pitchFamily="18" charset="0"/>
                                  <a:ea typeface="Cambria Math" panose="02040503050406030204" pitchFamily="18" charset="0"/>
                                </a:rPr>
                                <m:t>−</m:t>
                              </m:r>
                              <m:sSup>
                                <m:sSupPr>
                                  <m:ctrlPr>
                                    <a:rPr lang="en-GB" i="1">
                                      <a:latin typeface="Cambria Math" panose="02040503050406030204" pitchFamily="18" charset="0"/>
                                    </a:rPr>
                                  </m:ctrlPr>
                                </m:sSupPr>
                                <m:e>
                                  <m:d>
                                    <m:dPr>
                                      <m:ctrlPr>
                                        <a:rPr lang="en-GB" i="1">
                                          <a:latin typeface="Cambria Math" panose="02040503050406030204" pitchFamily="18" charset="0"/>
                                        </a:rPr>
                                      </m:ctrlPr>
                                    </m:dPr>
                                    <m:e>
                                      <m:f>
                                        <m:fPr>
                                          <m:ctrlPr>
                                            <a:rPr lang="en-GB" i="1">
                                              <a:latin typeface="Cambria Math" panose="02040503050406030204" pitchFamily="18" charset="0"/>
                                            </a:rPr>
                                          </m:ctrlPr>
                                        </m:fPr>
                                        <m:num>
                                          <m:r>
                                            <a:rPr lang="en-GB" i="1">
                                              <a:latin typeface="Cambria Math" panose="02040503050406030204" pitchFamily="18" charset="0"/>
                                              <a:ea typeface="Cambria Math" panose="02040503050406030204" pitchFamily="18" charset="0"/>
                                            </a:rPr>
                                            <m:t>𝜔𝜌</m:t>
                                          </m:r>
                                        </m:num>
                                        <m:den>
                                          <m:r>
                                            <a:rPr lang="en-GB" i="1">
                                              <a:latin typeface="Cambria Math" panose="02040503050406030204" pitchFamily="18" charset="0"/>
                                            </a:rPr>
                                            <m:t>2</m:t>
                                          </m:r>
                                          <m:r>
                                            <a:rPr lang="en-GB" i="1">
                                              <a:latin typeface="Cambria Math" panose="02040503050406030204" pitchFamily="18" charset="0"/>
                                              <a:ea typeface="Cambria Math" panose="02040503050406030204" pitchFamily="18" charset="0"/>
                                            </a:rPr>
                                            <m:t>𝜇</m:t>
                                          </m:r>
                                        </m:den>
                                      </m:f>
                                    </m:e>
                                  </m:d>
                                </m:e>
                                <m:sup>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2</m:t>
                                      </m:r>
                                    </m:den>
                                  </m:f>
                                </m:sup>
                              </m:sSup>
                              <m:r>
                                <a:rPr lang="en-GB" i="1">
                                  <a:latin typeface="Cambria Math" panose="02040503050406030204" pitchFamily="18" charset="0"/>
                                </a:rPr>
                                <m:t>𝑦</m:t>
                              </m:r>
                            </m:e>
                          </m:d>
                        </m:e>
                      </m:func>
                      <m:r>
                        <a:rPr lang="en-GB" b="0" i="1" smtClean="0">
                          <a:latin typeface="Cambria Math" panose="02040503050406030204" pitchFamily="18" charset="0"/>
                        </a:rPr>
                        <m:t>.</m:t>
                      </m:r>
                    </m:oMath>
                  </m:oMathPara>
                </a14:m>
                <a:endParaRPr lang="en-GB" dirty="0"/>
              </a:p>
              <a:p>
                <a:r>
                  <a:rPr lang="en-GB" dirty="0"/>
                  <a:t>You can see how the solution decays with increasing </a:t>
                </a:r>
                <a14:m>
                  <m:oMath xmlns:m="http://schemas.openxmlformats.org/officeDocument/2006/math">
                    <m:r>
                      <a:rPr lang="en-GB" b="0" i="1" smtClean="0">
                        <a:latin typeface="Cambria Math" panose="02040503050406030204" pitchFamily="18" charset="0"/>
                      </a:rPr>
                      <m:t>𝑦</m:t>
                    </m:r>
                  </m:oMath>
                </a14:m>
                <a:r>
                  <a:rPr lang="en-GB" dirty="0"/>
                  <a:t>, as you would expect.</a:t>
                </a:r>
              </a:p>
              <a:p>
                <a:r>
                  <a:rPr lang="en-GB" dirty="0"/>
                  <a:t>Higher density leads to more rapid decay with increasing </a:t>
                </a:r>
                <a14:m>
                  <m:oMath xmlns:m="http://schemas.openxmlformats.org/officeDocument/2006/math">
                    <m:r>
                      <a:rPr lang="en-GB" i="1">
                        <a:latin typeface="Cambria Math" panose="02040503050406030204" pitchFamily="18" charset="0"/>
                      </a:rPr>
                      <m:t>𝑦</m:t>
                    </m:r>
                  </m:oMath>
                </a14:m>
                <a:r>
                  <a:rPr lang="en-GB" dirty="0"/>
                  <a:t>.</a:t>
                </a:r>
              </a:p>
              <a:p>
                <a:r>
                  <a:rPr lang="en-GB" dirty="0"/>
                  <a:t>Higher viscosity decreases the rate of decay.</a:t>
                </a:r>
              </a:p>
              <a:p>
                <a:r>
                  <a:rPr lang="en-GB" dirty="0"/>
                  <a:t>You can also see that the need for the oscillation to diffuse into the fluid changes the phase of the oscillation with increasing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oMath>
                </a14:m>
                <a:endParaRPr lang="en-GB" dirty="0"/>
              </a:p>
              <a:p>
                <a:pPr marL="0" indent="0">
                  <a:buNone/>
                </a:pP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3" t="-3081"/>
                </a:stretch>
              </a:blipFill>
            </p:spPr>
            <p:txBody>
              <a:bodyPr/>
              <a:lstStyle/>
              <a:p>
                <a:r>
                  <a:rPr lang="en-GB">
                    <a:noFill/>
                  </a:rPr>
                  <a:t> </a:t>
                </a:r>
              </a:p>
            </p:txBody>
          </p:sp>
        </mc:Fallback>
      </mc:AlternateContent>
    </p:spTree>
    <p:extLst>
      <p:ext uri="{BB962C8B-B14F-4D97-AF65-F5344CB8AC3E}">
        <p14:creationId xmlns:p14="http://schemas.microsoft.com/office/powerpoint/2010/main" val="31103095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Oscillatory Flow - 5</a:t>
            </a:r>
          </a:p>
        </p:txBody>
      </p:sp>
      <mc:AlternateContent xmlns:mc="http://schemas.openxmlformats.org/markup-compatibility/2006" xmlns:a14="http://schemas.microsoft.com/office/drawing/2010/main">
        <mc:Choice Requires="a14">
          <p:sp>
            <p:nvSpPr>
              <p:cNvPr id="4" name="Content Placeholder 3"/>
              <p:cNvSpPr>
                <a:spLocks noGrp="1"/>
              </p:cNvSpPr>
              <p:nvPr>
                <p:ph sz="half" idx="1"/>
              </p:nvPr>
            </p:nvSpPr>
            <p:spPr/>
            <p:txBody>
              <a:bodyPr>
                <a:normAutofit fontScale="85000" lnSpcReduction="20000"/>
              </a:bodyPr>
              <a:lstStyle/>
              <a:p>
                <a:r>
                  <a:rPr lang="en-GB" dirty="0"/>
                  <a:t>Consider the two dimensional unsteady incompressible viscous unidirectional flow in the </a:t>
                </a:r>
                <a14:m>
                  <m:oMath xmlns:m="http://schemas.openxmlformats.org/officeDocument/2006/math">
                    <m:r>
                      <m:rPr>
                        <m:sty m:val="p"/>
                      </m:rPr>
                      <a:rPr lang="en-GB" b="0" i="0" smtClean="0">
                        <a:latin typeface="Cambria Math" panose="02040503050406030204" pitchFamily="18" charset="0"/>
                      </a:rPr>
                      <m:t>r</m:t>
                    </m:r>
                  </m:oMath>
                </a14:m>
                <a:r>
                  <a:rPr lang="en-GB" dirty="0"/>
                  <a:t>-z</a:t>
                </a:r>
                <a14:m>
                  <m:oMath xmlns:m="http://schemas.openxmlformats.org/officeDocument/2006/math">
                    <m:r>
                      <a:rPr lang="en-GB" i="1" dirty="0">
                        <a:latin typeface="Cambria Math" panose="02040503050406030204" pitchFamily="18" charset="0"/>
                      </a:rPr>
                      <m:t> </m:t>
                    </m:r>
                  </m:oMath>
                </a14:m>
                <a:r>
                  <a:rPr lang="en-GB" dirty="0"/>
                  <a:t>plane set up by the sinusoidal oscillation of a tube of radius </a:t>
                </a:r>
                <a14:m>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 </m:t>
                    </m:r>
                  </m:oMath>
                </a14:m>
                <a:r>
                  <a:rPr lang="en-GB" dirty="0"/>
                  <a:t>moving parallel to its axis.</a:t>
                </a:r>
              </a:p>
              <a:p>
                <a:r>
                  <a:rPr lang="en-GB" dirty="0"/>
                  <a:t>The fluid is in the domain </a:t>
                </a:r>
                <a14:m>
                  <m:oMath xmlns:m="http://schemas.openxmlformats.org/officeDocument/2006/math">
                    <m:r>
                      <m:rPr>
                        <m:sty m:val="p"/>
                      </m:rPr>
                      <a:rPr lang="en-GB" b="0" i="0" smtClean="0">
                        <a:latin typeface="Cambria Math" panose="02040503050406030204" pitchFamily="18" charset="0"/>
                      </a:rPr>
                      <m:t>r</m:t>
                    </m:r>
                    <m:r>
                      <a:rPr lang="en-GB" b="0" i="0" smtClean="0">
                        <a:latin typeface="Cambria Math" panose="02040503050406030204" pitchFamily="18" charset="0"/>
                      </a:rPr>
                      <m:t>&lt;</m:t>
                    </m:r>
                    <m:r>
                      <a:rPr lang="en-GB" b="0" i="1" smtClean="0">
                        <a:latin typeface="Cambria Math" panose="02040503050406030204" pitchFamily="18" charset="0"/>
                      </a:rPr>
                      <m:t>𝑎</m:t>
                    </m:r>
                  </m:oMath>
                </a14:m>
                <a:r>
                  <a:rPr lang="en-GB" dirty="0"/>
                  <a:t>.</a:t>
                </a:r>
              </a:p>
              <a:p>
                <a:r>
                  <a:rPr lang="en-GB" dirty="0"/>
                  <a:t>Let the tube oscillate to and fro in the </a:t>
                </a:r>
                <a14:m>
                  <m:oMath xmlns:m="http://schemas.openxmlformats.org/officeDocument/2006/math">
                    <m:r>
                      <a:rPr lang="en-GB" b="0" i="1" smtClean="0">
                        <a:latin typeface="Cambria Math" panose="02040503050406030204" pitchFamily="18" charset="0"/>
                      </a:rPr>
                      <m:t>𝑧</m:t>
                    </m:r>
                  </m:oMath>
                </a14:m>
                <a:r>
                  <a:rPr lang="en-GB" dirty="0"/>
                  <a:t> direction with the only non-zero velocity component </a:t>
                </a:r>
                <a14:m>
                  <m:oMath xmlns:m="http://schemas.openxmlformats.org/officeDocument/2006/math">
                    <m:r>
                      <a:rPr lang="en-GB" i="1">
                        <a:latin typeface="Cambria Math" panose="02040503050406030204" pitchFamily="18" charset="0"/>
                      </a:rPr>
                      <m:t>𝑈</m:t>
                    </m:r>
                    <m:func>
                      <m:funcPr>
                        <m:ctrlPr>
                          <a:rPr lang="en-GB" i="1">
                            <a:latin typeface="Cambria Math" panose="02040503050406030204" pitchFamily="18" charset="0"/>
                          </a:rPr>
                        </m:ctrlPr>
                      </m:funcPr>
                      <m:fName>
                        <m:r>
                          <m:rPr>
                            <m:sty m:val="p"/>
                          </m:rPr>
                          <a:rPr lang="en-GB">
                            <a:latin typeface="Cambria Math" panose="02040503050406030204" pitchFamily="18" charset="0"/>
                          </a:rPr>
                          <m:t>cos</m:t>
                        </m:r>
                      </m:fName>
                      <m:e>
                        <m:r>
                          <a:rPr lang="en-GB" i="1">
                            <a:latin typeface="Cambria Math" panose="02040503050406030204" pitchFamily="18" charset="0"/>
                            <a:ea typeface="Cambria Math" panose="02040503050406030204" pitchFamily="18" charset="0"/>
                          </a:rPr>
                          <m:t>𝜔</m:t>
                        </m:r>
                      </m:e>
                    </m:func>
                    <m:r>
                      <a:rPr lang="en-GB" i="1">
                        <a:latin typeface="Cambria Math" panose="02040503050406030204" pitchFamily="18" charset="0"/>
                      </a:rPr>
                      <m:t>𝑡</m:t>
                    </m:r>
                    <m:r>
                      <a:rPr lang="en-GB" i="1">
                        <a:latin typeface="Cambria Math" panose="02040503050406030204" pitchFamily="18" charset="0"/>
                      </a:rPr>
                      <m:t>.</m:t>
                    </m:r>
                  </m:oMath>
                </a14:m>
                <a:endParaRPr lang="en-GB" dirty="0"/>
              </a:p>
              <a:p>
                <a:r>
                  <a:rPr lang="en-GB" dirty="0"/>
                  <a:t>We suppose the fluid has velocity component in the </a:t>
                </a:r>
                <a14:m>
                  <m:oMath xmlns:m="http://schemas.openxmlformats.org/officeDocument/2006/math">
                    <m:r>
                      <a:rPr lang="en-GB" i="1">
                        <a:latin typeface="Cambria Math" panose="02040503050406030204" pitchFamily="18" charset="0"/>
                      </a:rPr>
                      <m:t>𝑧</m:t>
                    </m:r>
                  </m:oMath>
                </a14:m>
                <a:r>
                  <a:rPr lang="en-GB" dirty="0"/>
                  <a:t> direction given by</a:t>
                </a:r>
              </a:p>
              <a:p>
                <a:pPr marL="0" indent="0" algn="ctr">
                  <a:buNone/>
                </a:pPr>
                <a14:m>
                  <m:oMath xmlns:m="http://schemas.openxmlformats.org/officeDocument/2006/math">
                    <m:r>
                      <a:rPr lang="en-GB" i="1">
                        <a:latin typeface="Cambria Math" panose="02040503050406030204" pitchFamily="18" charset="0"/>
                      </a:rPr>
                      <m:t>𝑢</m:t>
                    </m:r>
                    <m:r>
                      <a:rPr lang="en-GB" i="1">
                        <a:latin typeface="Cambria Math" panose="02040503050406030204" pitchFamily="18" charset="0"/>
                      </a:rPr>
                      <m:t>=</m:t>
                    </m:r>
                    <m:r>
                      <a:rPr lang="en-GB" i="1">
                        <a:latin typeface="Cambria Math" panose="02040503050406030204" pitchFamily="18" charset="0"/>
                      </a:rPr>
                      <m:t>𝑢</m:t>
                    </m:r>
                    <m:d>
                      <m:dPr>
                        <m:ctrlPr>
                          <a:rPr lang="en-GB" i="1">
                            <a:latin typeface="Cambria Math" panose="02040503050406030204" pitchFamily="18" charset="0"/>
                          </a:rPr>
                        </m:ctrlPr>
                      </m:dPr>
                      <m:e>
                        <m:r>
                          <a:rPr lang="en-GB" b="0" i="1" smtClean="0">
                            <a:latin typeface="Cambria Math" panose="02040503050406030204" pitchFamily="18" charset="0"/>
                          </a:rPr>
                          <m:t>𝑟</m:t>
                        </m:r>
                        <m:r>
                          <a:rPr lang="en-GB" i="1">
                            <a:latin typeface="Cambria Math" panose="02040503050406030204" pitchFamily="18" charset="0"/>
                          </a:rPr>
                          <m:t>,</m:t>
                        </m:r>
                        <m:r>
                          <a:rPr lang="en-GB" i="1">
                            <a:latin typeface="Cambria Math" panose="02040503050406030204" pitchFamily="18" charset="0"/>
                          </a:rPr>
                          <m:t>𝑡</m:t>
                        </m:r>
                      </m:e>
                    </m:d>
                  </m:oMath>
                </a14:m>
                <a:r>
                  <a:rPr lang="en-GB" dirty="0"/>
                  <a:t>.</a:t>
                </a:r>
              </a:p>
              <a:p>
                <a:endParaRPr lang="en-GB" dirty="0"/>
              </a:p>
              <a:p>
                <a:endParaRPr lang="en-GB" dirty="0"/>
              </a:p>
            </p:txBody>
          </p:sp>
        </mc:Choice>
        <mc:Fallback xmlns="">
          <p:sp>
            <p:nvSpPr>
              <p:cNvPr id="4" name="Content Placeholder 3"/>
              <p:cNvSpPr>
                <a:spLocks noGrp="1" noRot="1" noChangeAspect="1" noMove="1" noResize="1" noEditPoints="1" noAdjustHandles="1" noChangeArrowheads="1" noChangeShapeType="1" noTextEdit="1"/>
              </p:cNvSpPr>
              <p:nvPr>
                <p:ph sz="half" idx="1"/>
              </p:nvPr>
            </p:nvSpPr>
            <p:spPr>
              <a:blipFill>
                <a:blip r:embed="rId2"/>
                <a:stretch>
                  <a:fillRect l="-1647" t="-3221" r="-1882"/>
                </a:stretch>
              </a:blipFill>
            </p:spPr>
            <p:txBody>
              <a:bodyPr/>
              <a:lstStyle/>
              <a:p>
                <a:r>
                  <a:rPr lang="en-GB">
                    <a:noFill/>
                  </a:rPr>
                  <a:t> </a:t>
                </a:r>
              </a:p>
            </p:txBody>
          </p:sp>
        </mc:Fallback>
      </mc:AlternateContent>
      <p:sp>
        <p:nvSpPr>
          <p:cNvPr id="5" name="Content Placeholder 4"/>
          <p:cNvSpPr>
            <a:spLocks noGrp="1"/>
          </p:cNvSpPr>
          <p:nvPr>
            <p:ph sz="half" idx="2"/>
          </p:nvPr>
        </p:nvSpPr>
        <p:spPr/>
        <p:txBody>
          <a:bodyPr>
            <a:normAutofit fontScale="85000" lnSpcReduction="20000"/>
          </a:bodyPr>
          <a:lstStyle/>
          <a:p>
            <a:endParaRPr lang="en-GB" dirty="0"/>
          </a:p>
        </p:txBody>
      </p:sp>
      <p:sp>
        <p:nvSpPr>
          <p:cNvPr id="6" name="Rectangle 5"/>
          <p:cNvSpPr/>
          <p:nvPr/>
        </p:nvSpPr>
        <p:spPr>
          <a:xfrm>
            <a:off x="6835140" y="3648546"/>
            <a:ext cx="3829842" cy="130445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p:cNvCxnSpPr/>
          <p:nvPr/>
        </p:nvCxnSpPr>
        <p:spPr>
          <a:xfrm flipV="1">
            <a:off x="6509442" y="4300396"/>
            <a:ext cx="4662534" cy="18107"/>
          </a:xfrm>
          <a:prstGeom prst="line">
            <a:avLst/>
          </a:prstGeom>
          <a:ln w="19050">
            <a:solidFill>
              <a:srgbClr val="FF0000"/>
            </a:solidFill>
            <a:prstDash val="lgDashDot"/>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6835140" y="2534970"/>
            <a:ext cx="0" cy="176542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6835139" y="3648546"/>
            <a:ext cx="3829843" cy="1735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6835139" y="4928863"/>
            <a:ext cx="3829843" cy="2338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Left-Right Arrow 14"/>
          <p:cNvSpPr/>
          <p:nvPr/>
        </p:nvSpPr>
        <p:spPr>
          <a:xfrm>
            <a:off x="8066523" y="4779476"/>
            <a:ext cx="1367074" cy="307673"/>
          </a:xfrm>
          <a:prstGeom prst="leftRightArrow">
            <a:avLst/>
          </a:prstGeom>
          <a:solidFill>
            <a:srgbClr val="FFFF0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Left-Right Arrow 15"/>
          <p:cNvSpPr/>
          <p:nvPr/>
        </p:nvSpPr>
        <p:spPr>
          <a:xfrm>
            <a:off x="8066523" y="3503386"/>
            <a:ext cx="1367074" cy="307673"/>
          </a:xfrm>
          <a:prstGeom prst="leftRightArrow">
            <a:avLst/>
          </a:prstGeom>
          <a:solidFill>
            <a:srgbClr val="FFFF0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7" name="TextBox 16"/>
              <p:cNvSpPr txBox="1"/>
              <p:nvPr/>
            </p:nvSpPr>
            <p:spPr>
              <a:xfrm>
                <a:off x="6865149" y="2601345"/>
                <a:ext cx="33497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solidFill>
                            <a:srgbClr val="FF0000"/>
                          </a:solidFill>
                          <a:latin typeface="Cambria Math" panose="02040503050406030204" pitchFamily="18" charset="0"/>
                        </a:rPr>
                        <m:t>𝑟</m:t>
                      </m:r>
                    </m:oMath>
                  </m:oMathPara>
                </a14:m>
                <a:endParaRPr lang="en-GB" sz="2400" dirty="0">
                  <a:solidFill>
                    <a:srgbClr val="FF0000"/>
                  </a:solidFill>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6865149" y="2601345"/>
                <a:ext cx="334978" cy="461665"/>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9585998" y="3173045"/>
                <a:ext cx="107898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solidFill>
                            <a:srgbClr val="FF0000"/>
                          </a:solidFill>
                          <a:latin typeface="Cambria Math" panose="02040503050406030204" pitchFamily="18" charset="0"/>
                        </a:rPr>
                        <m:t>𝑟</m:t>
                      </m:r>
                      <m:r>
                        <a:rPr lang="en-GB" sz="2400" b="0" i="1" smtClean="0">
                          <a:solidFill>
                            <a:srgbClr val="FF0000"/>
                          </a:solidFill>
                          <a:latin typeface="Cambria Math" panose="02040503050406030204" pitchFamily="18" charset="0"/>
                        </a:rPr>
                        <m:t>=</m:t>
                      </m:r>
                      <m:r>
                        <a:rPr lang="en-GB" sz="2400" b="0" i="1" smtClean="0">
                          <a:solidFill>
                            <a:srgbClr val="FF0000"/>
                          </a:solidFill>
                          <a:latin typeface="Cambria Math" panose="02040503050406030204" pitchFamily="18" charset="0"/>
                        </a:rPr>
                        <m:t>𝑎</m:t>
                      </m:r>
                    </m:oMath>
                  </m:oMathPara>
                </a14:m>
                <a:endParaRPr lang="en-GB" sz="2400" dirty="0">
                  <a:solidFill>
                    <a:srgbClr val="FF0000"/>
                  </a:solidFill>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9585998" y="3173045"/>
                <a:ext cx="1078982" cy="461665"/>
              </a:xfrm>
              <a:prstGeom prst="rect">
                <a:avLst/>
              </a:prstGeom>
              <a:blipFill rotWithShape="0">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10903474" y="3736721"/>
                <a:ext cx="33497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solidFill>
                            <a:srgbClr val="FF0000"/>
                          </a:solidFill>
                          <a:latin typeface="Cambria Math" panose="02040503050406030204" pitchFamily="18" charset="0"/>
                        </a:rPr>
                        <m:t>𝑧</m:t>
                      </m:r>
                    </m:oMath>
                  </m:oMathPara>
                </a14:m>
                <a:endParaRPr lang="en-GB" sz="2400" dirty="0">
                  <a:solidFill>
                    <a:srgbClr val="FF0000"/>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10903474" y="3736721"/>
                <a:ext cx="334978" cy="461665"/>
              </a:xfrm>
              <a:prstGeom prst="rect">
                <a:avLst/>
              </a:prstGeom>
              <a:blipFill rotWithShape="0">
                <a:blip r:embed="rId5"/>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40942741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Oscillatory Flow - 6</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a:bodyPr>
              <a:lstStyle/>
              <a:p>
                <a:r>
                  <a:rPr lang="en-GB" dirty="0"/>
                  <a:t>Incompressibility is satisfied immediately as there is no </a:t>
                </a:r>
                <a14:m>
                  <m:oMath xmlns:m="http://schemas.openxmlformats.org/officeDocument/2006/math">
                    <m:r>
                      <m:rPr>
                        <m:sty m:val="p"/>
                      </m:rPr>
                      <a:rPr lang="en-GB" b="0" i="0" smtClean="0">
                        <a:latin typeface="Cambria Math" panose="02040503050406030204" pitchFamily="18" charset="0"/>
                      </a:rPr>
                      <m:t>z</m:t>
                    </m:r>
                  </m:oMath>
                </a14:m>
                <a:r>
                  <a:rPr lang="en-GB" dirty="0"/>
                  <a:t> dependence of the </a:t>
                </a:r>
                <a14:m>
                  <m:oMath xmlns:m="http://schemas.openxmlformats.org/officeDocument/2006/math">
                    <m:r>
                      <a:rPr lang="en-GB" b="0" i="1" smtClean="0">
                        <a:latin typeface="Cambria Math" panose="02040503050406030204" pitchFamily="18" charset="0"/>
                      </a:rPr>
                      <m:t>𝑧</m:t>
                    </m:r>
                  </m:oMath>
                </a14:m>
                <a:r>
                  <a:rPr lang="en-GB" dirty="0"/>
                  <a:t>-component of velocity.</a:t>
                </a:r>
              </a:p>
              <a:p>
                <a:r>
                  <a:rPr lang="en-GB" dirty="0"/>
                  <a:t>The </a:t>
                </a:r>
                <a14:m>
                  <m:oMath xmlns:m="http://schemas.openxmlformats.org/officeDocument/2006/math">
                    <m:r>
                      <a:rPr lang="en-GB" b="0" i="1" smtClean="0">
                        <a:latin typeface="Cambria Math" panose="02040503050406030204" pitchFamily="18" charset="0"/>
                      </a:rPr>
                      <m:t>𝑧</m:t>
                    </m:r>
                  </m:oMath>
                </a14:m>
                <a:r>
                  <a:rPr lang="en-GB" dirty="0"/>
                  <a:t>-component of the momentum equation is</a:t>
                </a:r>
              </a:p>
              <a:p>
                <a:pPr marL="0" indent="0" algn="ctr">
                  <a:buNone/>
                </a:pPr>
                <a14:m>
                  <m:oMath xmlns:m="http://schemas.openxmlformats.org/officeDocument/2006/math">
                    <m:r>
                      <a:rPr lang="en-GB" i="1">
                        <a:latin typeface="Cambria Math" panose="02040503050406030204" pitchFamily="18" charset="0"/>
                        <a:ea typeface="Cambria Math" panose="02040503050406030204" pitchFamily="18" charset="0"/>
                      </a:rPr>
                      <m:t>𝜌</m:t>
                    </m:r>
                    <m:f>
                      <m:fPr>
                        <m:ctrlPr>
                          <a:rPr lang="en-GB" i="1">
                            <a:latin typeface="Cambria Math" panose="02040503050406030204" pitchFamily="18" charset="0"/>
                          </a:rPr>
                        </m:ctrlPr>
                      </m:fPr>
                      <m:num>
                        <m:r>
                          <a:rPr lang="en-GB" i="1">
                            <a:latin typeface="Cambria Math" panose="02040503050406030204" pitchFamily="18" charset="0"/>
                          </a:rPr>
                          <m:t>𝜕</m:t>
                        </m:r>
                        <m:r>
                          <a:rPr lang="en-GB" i="1">
                            <a:latin typeface="Cambria Math" panose="02040503050406030204" pitchFamily="18" charset="0"/>
                          </a:rPr>
                          <m:t>𝑢</m:t>
                        </m:r>
                      </m:num>
                      <m:den>
                        <m:r>
                          <a:rPr lang="en-GB" i="1">
                            <a:latin typeface="Cambria Math" panose="02040503050406030204" pitchFamily="18" charset="0"/>
                          </a:rPr>
                          <m:t>𝜕</m:t>
                        </m:r>
                        <m:r>
                          <a:rPr lang="en-GB" i="1">
                            <a:latin typeface="Cambria Math" panose="02040503050406030204" pitchFamily="18" charset="0"/>
                          </a:rPr>
                          <m:t>𝑡</m:t>
                        </m:r>
                      </m:den>
                    </m:f>
                    <m:r>
                      <a:rPr lang="en-GB" i="1">
                        <a:latin typeface="Cambria Math" panose="02040503050406030204" pitchFamily="18" charset="0"/>
                      </a:rPr>
                      <m:t>=</m:t>
                    </m:r>
                    <m:f>
                      <m:fPr>
                        <m:ctrlPr>
                          <a:rPr lang="en-GB" i="1" smtClean="0">
                            <a:latin typeface="Cambria Math" panose="02040503050406030204" pitchFamily="18" charset="0"/>
                            <a:ea typeface="Cambria Math" panose="02040503050406030204" pitchFamily="18" charset="0"/>
                          </a:rPr>
                        </m:ctrlPr>
                      </m:fPr>
                      <m:num>
                        <m:r>
                          <a:rPr lang="en-GB" i="1">
                            <a:latin typeface="Cambria Math" panose="02040503050406030204" pitchFamily="18" charset="0"/>
                            <a:ea typeface="Cambria Math" panose="02040503050406030204" pitchFamily="18" charset="0"/>
                          </a:rPr>
                          <m:t>𝜇</m:t>
                        </m:r>
                      </m:num>
                      <m:den>
                        <m:r>
                          <a:rPr lang="en-GB" b="0" i="1" smtClean="0">
                            <a:latin typeface="Cambria Math" panose="02040503050406030204" pitchFamily="18" charset="0"/>
                            <a:ea typeface="Cambria Math" panose="02040503050406030204" pitchFamily="18" charset="0"/>
                          </a:rPr>
                          <m:t>𝑟</m:t>
                        </m:r>
                      </m:den>
                    </m:f>
                    <m:f>
                      <m:fPr>
                        <m:ctrlPr>
                          <a:rPr lang="en-GB" i="1" smtClean="0">
                            <a:latin typeface="Cambria Math" panose="02040503050406030204" pitchFamily="18" charset="0"/>
                            <a:ea typeface="Cambria Math" panose="02040503050406030204" pitchFamily="18" charset="0"/>
                          </a:rPr>
                        </m:ctrlPr>
                      </m:fPr>
                      <m:num>
                        <m:r>
                          <a:rPr lang="en-GB" i="1" smtClean="0">
                            <a:latin typeface="Cambria Math" panose="02040503050406030204" pitchFamily="18" charset="0"/>
                            <a:ea typeface="Cambria Math" panose="02040503050406030204" pitchFamily="18" charset="0"/>
                          </a:rPr>
                          <m:t>𝜕</m:t>
                        </m:r>
                      </m:num>
                      <m:den>
                        <m:r>
                          <a:rPr lang="en-GB"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𝑟</m:t>
                        </m:r>
                      </m:den>
                    </m:f>
                    <m:d>
                      <m:dPr>
                        <m:ctrlPr>
                          <a:rPr lang="en-GB"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𝑟</m:t>
                        </m:r>
                        <m:f>
                          <m:fPr>
                            <m:ctrlPr>
                              <a:rPr lang="en-GB" b="0"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𝑢</m:t>
                            </m:r>
                          </m:num>
                          <m:den>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𝑟</m:t>
                            </m:r>
                          </m:den>
                        </m:f>
                      </m:e>
                    </m:d>
                  </m:oMath>
                </a14:m>
                <a:r>
                  <a:rPr lang="en-GB" dirty="0"/>
                  <a:t>.</a:t>
                </a:r>
              </a:p>
              <a:p>
                <a:r>
                  <a:rPr lang="en-GB" dirty="0"/>
                  <a:t>We again seek to eliminate time dependence with a harmonic solution </a:t>
                </a:r>
              </a:p>
              <a:p>
                <a:pPr marL="0" indent="0" algn="ctr">
                  <a:buNone/>
                </a:pPr>
                <a14:m>
                  <m:oMath xmlns:m="http://schemas.openxmlformats.org/officeDocument/2006/math">
                    <m:r>
                      <a:rPr lang="en-GB" i="1">
                        <a:latin typeface="Cambria Math" panose="02040503050406030204" pitchFamily="18" charset="0"/>
                      </a:rPr>
                      <m:t>𝑢</m:t>
                    </m:r>
                    <m:r>
                      <a:rPr lang="en-GB" i="1">
                        <a:latin typeface="Cambria Math" panose="02040503050406030204" pitchFamily="18" charset="0"/>
                      </a:rPr>
                      <m:t>=</m:t>
                    </m:r>
                    <m:r>
                      <a:rPr lang="en-GB" i="1">
                        <a:latin typeface="Cambria Math" panose="02040503050406030204" pitchFamily="18" charset="0"/>
                        <a:ea typeface="Cambria Math" panose="02040503050406030204" pitchFamily="18" charset="0"/>
                      </a:rPr>
                      <m:t>ℜ</m:t>
                    </m:r>
                    <m:d>
                      <m:dPr>
                        <m:ctrlPr>
                          <a:rPr lang="en-GB" i="1">
                            <a:latin typeface="Cambria Math" panose="02040503050406030204" pitchFamily="18" charset="0"/>
                            <a:ea typeface="Cambria Math" panose="02040503050406030204" pitchFamily="18" charset="0"/>
                          </a:rPr>
                        </m:ctrlPr>
                      </m:dPr>
                      <m:e>
                        <m:sSup>
                          <m:sSupPr>
                            <m:ctrlPr>
                              <a:rPr lang="en-GB" i="1">
                                <a:latin typeface="Cambria Math" panose="02040503050406030204" pitchFamily="18" charset="0"/>
                                <a:ea typeface="Cambria Math" panose="02040503050406030204" pitchFamily="18" charset="0"/>
                              </a:rPr>
                            </m:ctrlPr>
                          </m:sSupPr>
                          <m:e>
                            <m:r>
                              <a:rPr lang="en-GB" i="1">
                                <a:latin typeface="Cambria Math" panose="02040503050406030204" pitchFamily="18" charset="0"/>
                                <a:ea typeface="Cambria Math" panose="02040503050406030204" pitchFamily="18" charset="0"/>
                              </a:rPr>
                              <m:t>𝑒</m:t>
                            </m:r>
                          </m:e>
                          <m:sup>
                            <m:r>
                              <a:rPr lang="en-GB" i="1">
                                <a:latin typeface="Cambria Math" panose="02040503050406030204" pitchFamily="18" charset="0"/>
                                <a:ea typeface="Cambria Math" panose="02040503050406030204" pitchFamily="18" charset="0"/>
                              </a:rPr>
                              <m:t>𝑖</m:t>
                            </m:r>
                            <m:r>
                              <a:rPr lang="en-GB" i="1">
                                <a:latin typeface="Cambria Math" panose="02040503050406030204" pitchFamily="18" charset="0"/>
                                <a:ea typeface="Cambria Math" panose="02040503050406030204" pitchFamily="18" charset="0"/>
                              </a:rPr>
                              <m:t>𝜔</m:t>
                            </m:r>
                            <m:r>
                              <a:rPr lang="en-GB" i="1">
                                <a:latin typeface="Cambria Math" panose="02040503050406030204" pitchFamily="18" charset="0"/>
                                <a:ea typeface="Cambria Math" panose="02040503050406030204" pitchFamily="18" charset="0"/>
                              </a:rPr>
                              <m:t>𝑡</m:t>
                            </m:r>
                          </m:sup>
                        </m:sSup>
                        <m:r>
                          <a:rPr lang="en-GB" i="1">
                            <a:latin typeface="Cambria Math" panose="02040503050406030204" pitchFamily="18" charset="0"/>
                            <a:ea typeface="Cambria Math" panose="02040503050406030204" pitchFamily="18" charset="0"/>
                          </a:rPr>
                          <m:t>𝐹</m:t>
                        </m:r>
                        <m:d>
                          <m:dPr>
                            <m:ctrlPr>
                              <a:rPr lang="en-GB" i="1">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𝑟</m:t>
                            </m:r>
                          </m:e>
                        </m:d>
                      </m:e>
                    </m:d>
                  </m:oMath>
                </a14:m>
                <a:r>
                  <a:rPr lang="en-GB" dirty="0"/>
                  <a:t>.</a:t>
                </a:r>
              </a:p>
              <a:p>
                <a:r>
                  <a:rPr lang="en-GB" dirty="0"/>
                  <a:t>Hence</a:t>
                </a:r>
              </a:p>
              <a:p>
                <a:pPr marL="0" indent="0">
                  <a:buNone/>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𝑟</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𝑑</m:t>
                              </m:r>
                            </m:e>
                            <m:sup>
                              <m:r>
                                <a:rPr lang="en-GB" b="0" i="1" smtClean="0">
                                  <a:latin typeface="Cambria Math" panose="02040503050406030204" pitchFamily="18" charset="0"/>
                                </a:rPr>
                                <m:t>2</m:t>
                              </m:r>
                            </m:sup>
                          </m:sSup>
                          <m:r>
                            <a:rPr lang="en-GB" b="0" i="1" smtClean="0">
                              <a:latin typeface="Cambria Math" panose="02040503050406030204" pitchFamily="18" charset="0"/>
                            </a:rPr>
                            <m:t>𝐹</m:t>
                          </m:r>
                        </m:num>
                        <m:den>
                          <m:r>
                            <a:rPr lang="en-GB" b="0" i="1" smtClean="0">
                              <a:latin typeface="Cambria Math" panose="02040503050406030204" pitchFamily="18" charset="0"/>
                            </a:rPr>
                            <m:t>𝑑</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𝑟</m:t>
                              </m:r>
                            </m:e>
                            <m:sup>
                              <m:r>
                                <a:rPr lang="en-GB" b="0" i="1" smtClean="0">
                                  <a:latin typeface="Cambria Math" panose="02040503050406030204" pitchFamily="18" charset="0"/>
                                </a:rPr>
                                <m:t>2</m:t>
                              </m:r>
                            </m:sup>
                          </m:sSup>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𝑑𝐹</m:t>
                          </m:r>
                        </m:num>
                        <m:den>
                          <m:r>
                            <a:rPr lang="en-GB" b="0" i="1" smtClean="0">
                              <a:latin typeface="Cambria Math" panose="02040503050406030204" pitchFamily="18" charset="0"/>
                            </a:rPr>
                            <m:t>𝑑𝑟</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𝑖</m:t>
                          </m:r>
                          <m:r>
                            <a:rPr lang="en-GB" b="0" i="1" smtClean="0">
                              <a:latin typeface="Cambria Math" panose="02040503050406030204" pitchFamily="18" charset="0"/>
                              <a:ea typeface="Cambria Math" panose="02040503050406030204" pitchFamily="18" charset="0"/>
                            </a:rPr>
                            <m:t>𝜌𝜔</m:t>
                          </m:r>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𝑘</m:t>
                              </m:r>
                            </m:e>
                            <m:sup>
                              <m:r>
                                <a:rPr lang="en-GB" b="0" i="1" smtClean="0">
                                  <a:latin typeface="Cambria Math" panose="02040503050406030204" pitchFamily="18" charset="0"/>
                                  <a:ea typeface="Cambria Math" panose="02040503050406030204" pitchFamily="18" charset="0"/>
                                </a:rPr>
                                <m:t>2</m:t>
                              </m:r>
                            </m:sup>
                          </m:sSup>
                          <m:r>
                            <a:rPr lang="en-GB" b="0" i="1" smtClean="0">
                              <a:latin typeface="Cambria Math" panose="02040503050406030204" pitchFamily="18" charset="0"/>
                              <a:ea typeface="Cambria Math" panose="02040503050406030204" pitchFamily="18" charset="0"/>
                            </a:rPr>
                            <m:t>𝑟</m:t>
                          </m:r>
                        </m:num>
                        <m:den>
                          <m:r>
                            <a:rPr lang="en-GB" b="0" i="1" smtClean="0">
                              <a:latin typeface="Cambria Math" panose="02040503050406030204" pitchFamily="18" charset="0"/>
                              <a:ea typeface="Cambria Math" panose="02040503050406030204" pitchFamily="18" charset="0"/>
                            </a:rPr>
                            <m:t>𝜇</m:t>
                          </m:r>
                        </m:den>
                      </m:f>
                      <m:r>
                        <a:rPr lang="en-GB" b="0" i="1" smtClean="0">
                          <a:latin typeface="Cambria Math" panose="02040503050406030204" pitchFamily="18" charset="0"/>
                        </a:rPr>
                        <m:t>𝐹</m:t>
                      </m:r>
                      <m:r>
                        <a:rPr lang="en-GB" b="0" i="1" smtClean="0">
                          <a:latin typeface="Cambria Math" panose="02040503050406030204" pitchFamily="18" charset="0"/>
                        </a:rPr>
                        <m:t>=0.</m:t>
                      </m:r>
                    </m:oMath>
                  </m:oMathPara>
                </a14:m>
                <a:endParaRPr lang="en-GB" dirty="0"/>
              </a:p>
              <a:p>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928" t="-2101"/>
                </a:stretch>
              </a:blipFill>
            </p:spPr>
            <p:txBody>
              <a:bodyPr/>
              <a:lstStyle/>
              <a:p>
                <a:r>
                  <a:rPr lang="en-GB">
                    <a:noFill/>
                  </a:rPr>
                  <a:t> </a:t>
                </a:r>
              </a:p>
            </p:txBody>
          </p:sp>
        </mc:Fallback>
      </mc:AlternateContent>
    </p:spTree>
    <p:extLst>
      <p:ext uri="{BB962C8B-B14F-4D97-AF65-F5344CB8AC3E}">
        <p14:creationId xmlns:p14="http://schemas.microsoft.com/office/powerpoint/2010/main" val="22746085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Oscillatory Flow - 7</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GB" dirty="0"/>
                  <a:t>If we write </a:t>
                </a:r>
                <a14:m>
                  <m:oMath xmlns:m="http://schemas.openxmlformats.org/officeDocument/2006/math">
                    <m:r>
                      <a:rPr lang="en-GB" b="0" i="1" smtClean="0">
                        <a:latin typeface="Cambria Math" panose="02040503050406030204" pitchFamily="18" charset="0"/>
                      </a:rPr>
                      <m:t>𝑟</m:t>
                    </m:r>
                    <m:r>
                      <a:rPr lang="en-GB" b="0" i="1" smtClean="0">
                        <a:latin typeface="Cambria Math" panose="02040503050406030204" pitchFamily="18" charset="0"/>
                      </a:rPr>
                      <m:t>=</m:t>
                    </m:r>
                    <m:r>
                      <a:rPr lang="en-GB" b="0" i="1" smtClean="0">
                        <a:latin typeface="Cambria Math" panose="02040503050406030204" pitchFamily="18" charset="0"/>
                      </a:rPr>
                      <m:t>𝑘𝑥</m:t>
                    </m:r>
                  </m:oMath>
                </a14:m>
                <a:r>
                  <a:rPr lang="en-GB" dirty="0"/>
                  <a:t> and set </a:t>
                </a:r>
                <a14:m>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m:t>
                        </m:r>
                        <m:r>
                          <a:rPr lang="en-GB" b="0" i="1" smtClean="0">
                            <a:latin typeface="Cambria Math" panose="02040503050406030204" pitchFamily="18" charset="0"/>
                          </a:rPr>
                          <m:t>𝑖</m:t>
                        </m:r>
                        <m:r>
                          <a:rPr lang="en-GB" b="0" i="1" smtClean="0">
                            <a:latin typeface="Cambria Math" panose="02040503050406030204" pitchFamily="18" charset="0"/>
                            <a:ea typeface="Cambria Math" panose="02040503050406030204" pitchFamily="18" charset="0"/>
                          </a:rPr>
                          <m:t>𝜌𝜔</m:t>
                        </m:r>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𝑘</m:t>
                            </m:r>
                          </m:e>
                          <m:sup>
                            <m:r>
                              <a:rPr lang="en-GB" b="0" i="1" smtClean="0">
                                <a:latin typeface="Cambria Math" panose="02040503050406030204" pitchFamily="18" charset="0"/>
                                <a:ea typeface="Cambria Math" panose="02040503050406030204" pitchFamily="18" charset="0"/>
                              </a:rPr>
                              <m:t>2</m:t>
                            </m:r>
                          </m:sup>
                        </m:sSup>
                      </m:num>
                      <m:den>
                        <m:r>
                          <a:rPr lang="en-GB" i="1" smtClean="0">
                            <a:latin typeface="Cambria Math" panose="02040503050406030204" pitchFamily="18" charset="0"/>
                            <a:ea typeface="Cambria Math" panose="02040503050406030204" pitchFamily="18" charset="0"/>
                          </a:rPr>
                          <m:t>𝜇</m:t>
                        </m:r>
                      </m:den>
                    </m:f>
                    <m:r>
                      <a:rPr lang="en-GB" b="0" i="1" smtClean="0">
                        <a:latin typeface="Cambria Math" panose="02040503050406030204" pitchFamily="18" charset="0"/>
                      </a:rPr>
                      <m:t>=1</m:t>
                    </m:r>
                  </m:oMath>
                </a14:m>
                <a:r>
                  <a:rPr lang="en-GB" dirty="0"/>
                  <a:t>, then we get the Bessel Equation</a:t>
                </a:r>
              </a:p>
              <a:p>
                <a:pPr marL="0" indent="0" algn="ctr">
                  <a:buNone/>
                </a:pPr>
                <a14:m>
                  <m:oMath xmlns:m="http://schemas.openxmlformats.org/officeDocument/2006/math">
                    <m:r>
                      <a:rPr lang="en-GB" b="0" i="1" smtClean="0">
                        <a:latin typeface="Cambria Math" panose="02040503050406030204" pitchFamily="18" charset="0"/>
                      </a:rPr>
                      <m:t>𝑥</m:t>
                    </m:r>
                    <m:f>
                      <m:fPr>
                        <m:ctrlPr>
                          <a:rPr lang="en-GB" i="1">
                            <a:latin typeface="Cambria Math" panose="02040503050406030204" pitchFamily="18" charset="0"/>
                          </a:rPr>
                        </m:ctrlPr>
                      </m:fPr>
                      <m:num>
                        <m:sSup>
                          <m:sSupPr>
                            <m:ctrlPr>
                              <a:rPr lang="en-GB" i="1">
                                <a:latin typeface="Cambria Math" panose="02040503050406030204" pitchFamily="18" charset="0"/>
                              </a:rPr>
                            </m:ctrlPr>
                          </m:sSupPr>
                          <m:e>
                            <m:r>
                              <a:rPr lang="en-GB" i="1">
                                <a:latin typeface="Cambria Math" panose="02040503050406030204" pitchFamily="18" charset="0"/>
                              </a:rPr>
                              <m:t>𝑑</m:t>
                            </m:r>
                          </m:e>
                          <m:sup>
                            <m:r>
                              <a:rPr lang="en-GB" i="1">
                                <a:latin typeface="Cambria Math" panose="02040503050406030204" pitchFamily="18" charset="0"/>
                              </a:rPr>
                              <m:t>2</m:t>
                            </m:r>
                          </m:sup>
                        </m:sSup>
                        <m:r>
                          <a:rPr lang="en-GB" i="1">
                            <a:latin typeface="Cambria Math" panose="02040503050406030204" pitchFamily="18" charset="0"/>
                          </a:rPr>
                          <m:t>𝐹</m:t>
                        </m:r>
                      </m:num>
                      <m:den>
                        <m:r>
                          <a:rPr lang="en-GB" i="1">
                            <a:latin typeface="Cambria Math" panose="02040503050406030204" pitchFamily="18" charset="0"/>
                          </a:rPr>
                          <m:t>𝑑</m:t>
                        </m:r>
                        <m:sSup>
                          <m:sSupPr>
                            <m:ctrlPr>
                              <a:rPr lang="en-GB" i="1">
                                <a:latin typeface="Cambria Math" panose="02040503050406030204" pitchFamily="18" charset="0"/>
                              </a:rPr>
                            </m:ctrlPr>
                          </m:sSupPr>
                          <m:e>
                            <m:r>
                              <a:rPr lang="en-GB" b="0" i="1" smtClean="0">
                                <a:latin typeface="Cambria Math" panose="02040503050406030204" pitchFamily="18" charset="0"/>
                              </a:rPr>
                              <m:t>𝑥</m:t>
                            </m:r>
                          </m:e>
                          <m:sup>
                            <m:r>
                              <a:rPr lang="en-GB" i="1">
                                <a:latin typeface="Cambria Math" panose="02040503050406030204" pitchFamily="18" charset="0"/>
                              </a:rPr>
                              <m:t>2</m:t>
                            </m:r>
                          </m:sup>
                        </m:sSup>
                      </m:den>
                    </m:f>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𝑑𝐹</m:t>
                        </m:r>
                      </m:num>
                      <m:den>
                        <m:r>
                          <a:rPr lang="en-GB" i="1">
                            <a:latin typeface="Cambria Math" panose="02040503050406030204" pitchFamily="18" charset="0"/>
                          </a:rPr>
                          <m:t>𝑑</m:t>
                        </m:r>
                        <m:r>
                          <a:rPr lang="en-GB" b="0" i="1" smtClean="0">
                            <a:latin typeface="Cambria Math" panose="02040503050406030204" pitchFamily="18" charset="0"/>
                          </a:rPr>
                          <m:t>𝑥</m:t>
                        </m:r>
                      </m:den>
                    </m:f>
                    <m:r>
                      <a:rPr lang="en-GB" b="0" i="1" smtClean="0">
                        <a:latin typeface="Cambria Math" panose="02040503050406030204" pitchFamily="18" charset="0"/>
                      </a:rPr>
                      <m:t>+</m:t>
                    </m:r>
                    <m:r>
                      <a:rPr lang="en-GB" b="0" i="1" smtClean="0">
                        <a:latin typeface="Cambria Math" panose="02040503050406030204" pitchFamily="18" charset="0"/>
                      </a:rPr>
                      <m:t>𝑥𝐹</m:t>
                    </m:r>
                    <m:r>
                      <a:rPr lang="en-GB" i="1">
                        <a:latin typeface="Cambria Math" panose="02040503050406030204" pitchFamily="18" charset="0"/>
                      </a:rPr>
                      <m:t>=0</m:t>
                    </m:r>
                  </m:oMath>
                </a14:m>
                <a:r>
                  <a:rPr lang="en-GB" dirty="0"/>
                  <a:t>,</a:t>
                </a:r>
              </a:p>
              <a:p>
                <a:r>
                  <a:rPr lang="en-GB" dirty="0"/>
                  <a:t>with finite solution the Bessel function of the first kind:</a:t>
                </a:r>
              </a:p>
              <a:p>
                <a:pPr marL="0" indent="0" algn="ctr">
                  <a:buNone/>
                </a:pPr>
                <a14:m>
                  <m:oMath xmlns:m="http://schemas.openxmlformats.org/officeDocument/2006/math">
                    <m:r>
                      <a:rPr lang="en-GB" b="0" i="1" smtClean="0">
                        <a:latin typeface="Cambria Math" panose="02040503050406030204" pitchFamily="18" charset="0"/>
                      </a:rPr>
                      <m:t>𝐹</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m:t>
                    </m:r>
                    <m:r>
                      <a:rPr lang="en-GB" b="0" i="1" smtClean="0">
                        <a:latin typeface="Cambria Math" panose="02040503050406030204" pitchFamily="18" charset="0"/>
                      </a:rPr>
                      <m:t>𝐴</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𝐽</m:t>
                        </m:r>
                      </m:e>
                      <m:sub>
                        <m:r>
                          <a:rPr lang="en-GB" b="0" i="1" smtClean="0">
                            <a:latin typeface="Cambria Math" panose="02040503050406030204" pitchFamily="18" charset="0"/>
                          </a:rPr>
                          <m:t>0</m:t>
                        </m:r>
                      </m:sub>
                    </m:sSub>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oMath>
                </a14:m>
                <a:r>
                  <a:rPr lang="en-GB" dirty="0"/>
                  <a:t>.</a:t>
                </a:r>
              </a:p>
              <a:p>
                <a:r>
                  <a:rPr lang="en-GB" dirty="0"/>
                  <a:t>Here the constant </a:t>
                </a:r>
                <a14:m>
                  <m:oMath xmlns:m="http://schemas.openxmlformats.org/officeDocument/2006/math">
                    <m:r>
                      <a:rPr lang="en-GB" b="0" i="1" smtClean="0">
                        <a:latin typeface="Cambria Math" panose="02040503050406030204" pitchFamily="18" charset="0"/>
                      </a:rPr>
                      <m:t>𝐴</m:t>
                    </m:r>
                  </m:oMath>
                </a14:m>
                <a:r>
                  <a:rPr lang="en-GB" dirty="0"/>
                  <a:t> is a constant complex number whose value is found from the boundary condition at </a:t>
                </a:r>
                <a14:m>
                  <m:oMath xmlns:m="http://schemas.openxmlformats.org/officeDocument/2006/math">
                    <m:r>
                      <a:rPr lang="en-GB" b="0" i="1" smtClean="0">
                        <a:latin typeface="Cambria Math" panose="02040503050406030204" pitchFamily="18" charset="0"/>
                      </a:rPr>
                      <m:t>𝑟</m:t>
                    </m:r>
                    <m:r>
                      <a:rPr lang="en-GB" b="0" i="1" smtClean="0">
                        <a:latin typeface="Cambria Math" panose="02040503050406030204" pitchFamily="18" charset="0"/>
                      </a:rPr>
                      <m:t>=</m:t>
                    </m:r>
                    <m:r>
                      <a:rPr lang="en-GB" b="0" i="1" smtClean="0">
                        <a:latin typeface="Cambria Math" panose="02040503050406030204" pitchFamily="18" charset="0"/>
                      </a:rPr>
                      <m:t>𝑎</m:t>
                    </m:r>
                    <m:r>
                      <a:rPr lang="en-GB" b="0" i="1" smtClean="0">
                        <a:latin typeface="Cambria Math" panose="02040503050406030204" pitchFamily="18" charset="0"/>
                      </a:rPr>
                      <m:t>.</m:t>
                    </m:r>
                  </m:oMath>
                </a14:m>
                <a:endParaRPr lang="en-GB" b="0" dirty="0"/>
              </a:p>
              <a:p>
                <a:r>
                  <a:rPr lang="en-GB" dirty="0"/>
                  <a:t>Noting that </a:t>
                </a:r>
                <a14:m>
                  <m:oMath xmlns:m="http://schemas.openxmlformats.org/officeDocument/2006/math">
                    <m:r>
                      <a:rPr lang="en-GB" b="0" i="1" smtClean="0">
                        <a:latin typeface="Cambria Math" panose="02040503050406030204" pitchFamily="18" charset="0"/>
                      </a:rPr>
                      <m:t>𝑘</m:t>
                    </m:r>
                    <m:r>
                      <a:rPr lang="en-GB" b="0" i="1" smtClean="0">
                        <a:latin typeface="Cambria Math" panose="02040503050406030204" pitchFamily="18" charset="0"/>
                      </a:rPr>
                      <m:t>=</m:t>
                    </m:r>
                    <m:rad>
                      <m:radPr>
                        <m:degHide m:val="on"/>
                        <m:ctrlPr>
                          <a:rPr lang="en-GB" b="0" i="1" smtClean="0">
                            <a:latin typeface="Cambria Math" panose="02040503050406030204" pitchFamily="18" charset="0"/>
                          </a:rPr>
                        </m:ctrlPr>
                      </m:radPr>
                      <m:deg/>
                      <m:e>
                        <m:f>
                          <m:fPr>
                            <m:ctrlPr>
                              <a:rPr lang="en-GB" b="0" i="1" smtClean="0">
                                <a:latin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𝜇</m:t>
                            </m:r>
                          </m:num>
                          <m:den>
                            <m:r>
                              <a:rPr lang="en-GB" b="0" i="1" smtClean="0">
                                <a:latin typeface="Cambria Math" panose="02040503050406030204" pitchFamily="18" charset="0"/>
                              </a:rPr>
                              <m:t>2</m:t>
                            </m:r>
                            <m:r>
                              <a:rPr lang="en-GB" b="0" i="1" smtClean="0">
                                <a:latin typeface="Cambria Math" panose="02040503050406030204" pitchFamily="18" charset="0"/>
                                <a:ea typeface="Cambria Math" panose="02040503050406030204" pitchFamily="18" charset="0"/>
                              </a:rPr>
                              <m:t>𝜌𝜔</m:t>
                            </m:r>
                          </m:den>
                        </m:f>
                      </m:e>
                    </m:rad>
                    <m:d>
                      <m:dPr>
                        <m:ctrlPr>
                          <a:rPr lang="en-GB" b="0" i="1" smtClean="0">
                            <a:latin typeface="Cambria Math" panose="02040503050406030204" pitchFamily="18" charset="0"/>
                          </a:rPr>
                        </m:ctrlPr>
                      </m:dPr>
                      <m:e>
                        <m:r>
                          <a:rPr lang="en-GB" b="0" i="1" smtClean="0">
                            <a:latin typeface="Cambria Math" panose="02040503050406030204" pitchFamily="18" charset="0"/>
                          </a:rPr>
                          <m:t>1+</m:t>
                        </m:r>
                        <m:r>
                          <a:rPr lang="en-GB" b="0" i="1" smtClean="0">
                            <a:latin typeface="Cambria Math" panose="02040503050406030204" pitchFamily="18" charset="0"/>
                          </a:rPr>
                          <m:t>𝑖</m:t>
                        </m:r>
                      </m:e>
                    </m:d>
                  </m:oMath>
                </a14:m>
                <a:r>
                  <a:rPr lang="en-GB"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3" t="-280"/>
                </a:stretch>
              </a:blipFill>
            </p:spPr>
            <p:txBody>
              <a:bodyPr/>
              <a:lstStyle/>
              <a:p>
                <a:r>
                  <a:rPr lang="en-GB">
                    <a:noFill/>
                  </a:rPr>
                  <a:t> </a:t>
                </a:r>
              </a:p>
            </p:txBody>
          </p:sp>
        </mc:Fallback>
      </mc:AlternateContent>
    </p:spTree>
    <p:extLst>
      <p:ext uri="{BB962C8B-B14F-4D97-AF65-F5344CB8AC3E}">
        <p14:creationId xmlns:p14="http://schemas.microsoft.com/office/powerpoint/2010/main" val="15339521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Oscillatory Flow - 8</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GB" dirty="0"/>
                  <a:t>it follows that</a:t>
                </a:r>
              </a:p>
              <a:p>
                <a14:m>
                  <m:oMath xmlns:m="http://schemas.openxmlformats.org/officeDocument/2006/math">
                    <m:r>
                      <a:rPr lang="en-GB" b="0" i="1" smtClean="0">
                        <a:latin typeface="Cambria Math" panose="02040503050406030204" pitchFamily="18" charset="0"/>
                      </a:rPr>
                      <m:t>𝐹</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m:t>
                    </m:r>
                    <m:r>
                      <a:rPr lang="en-GB" i="1">
                        <a:latin typeface="Cambria Math" panose="02040503050406030204" pitchFamily="18" charset="0"/>
                      </a:rPr>
                      <m:t>𝐴</m:t>
                    </m:r>
                    <m:sSub>
                      <m:sSubPr>
                        <m:ctrlPr>
                          <a:rPr lang="en-GB" i="1">
                            <a:latin typeface="Cambria Math" panose="02040503050406030204" pitchFamily="18" charset="0"/>
                          </a:rPr>
                        </m:ctrlPr>
                      </m:sSubPr>
                      <m:e>
                        <m:r>
                          <a:rPr lang="en-GB" i="1">
                            <a:latin typeface="Cambria Math" panose="02040503050406030204" pitchFamily="18" charset="0"/>
                          </a:rPr>
                          <m:t>𝐽</m:t>
                        </m:r>
                      </m:e>
                      <m:sub>
                        <m:r>
                          <a:rPr lang="en-GB" i="1">
                            <a:latin typeface="Cambria Math" panose="02040503050406030204" pitchFamily="18" charset="0"/>
                          </a:rPr>
                          <m:t>0</m:t>
                        </m:r>
                      </m:sub>
                    </m:sSub>
                    <m:d>
                      <m:dPr>
                        <m:ctrlPr>
                          <a:rPr lang="en-GB" i="1">
                            <a:latin typeface="Cambria Math" panose="02040503050406030204" pitchFamily="18" charset="0"/>
                          </a:rPr>
                        </m:ctrlPr>
                      </m:dPr>
                      <m:e>
                        <m:f>
                          <m:fPr>
                            <m:ctrlPr>
                              <a:rPr lang="en-GB" i="1" smtClean="0">
                                <a:latin typeface="Cambria Math" panose="02040503050406030204" pitchFamily="18" charset="0"/>
                              </a:rPr>
                            </m:ctrlPr>
                          </m:fPr>
                          <m:num>
                            <m:r>
                              <a:rPr lang="en-GB" b="0" i="1" smtClean="0">
                                <a:latin typeface="Cambria Math" panose="02040503050406030204" pitchFamily="18" charset="0"/>
                              </a:rPr>
                              <m:t>𝑟</m:t>
                            </m:r>
                          </m:num>
                          <m:den>
                            <m:r>
                              <a:rPr lang="en-GB" b="0" i="1" smtClean="0">
                                <a:latin typeface="Cambria Math" panose="02040503050406030204" pitchFamily="18" charset="0"/>
                              </a:rPr>
                              <m:t>𝑘</m:t>
                            </m:r>
                          </m:den>
                        </m:f>
                      </m:e>
                    </m:d>
                    <m:r>
                      <a:rPr lang="en-GB" b="0" i="1" smtClean="0">
                        <a:latin typeface="Cambria Math" panose="02040503050406030204" pitchFamily="18" charset="0"/>
                      </a:rPr>
                      <m:t>=</m:t>
                    </m:r>
                    <m:r>
                      <a:rPr lang="en-GB" b="0" i="1" smtClean="0">
                        <a:latin typeface="Cambria Math" panose="02040503050406030204" pitchFamily="18" charset="0"/>
                      </a:rPr>
                      <m:t>𝐴</m:t>
                    </m:r>
                    <m:sSub>
                      <m:sSubPr>
                        <m:ctrlPr>
                          <a:rPr lang="en-GB" i="1">
                            <a:latin typeface="Cambria Math" panose="02040503050406030204" pitchFamily="18" charset="0"/>
                          </a:rPr>
                        </m:ctrlPr>
                      </m:sSubPr>
                      <m:e>
                        <m:r>
                          <a:rPr lang="en-GB" i="1">
                            <a:latin typeface="Cambria Math" panose="02040503050406030204" pitchFamily="18" charset="0"/>
                          </a:rPr>
                          <m:t>𝐽</m:t>
                        </m:r>
                      </m:e>
                      <m:sub>
                        <m:r>
                          <a:rPr lang="en-GB" i="1">
                            <a:latin typeface="Cambria Math" panose="02040503050406030204" pitchFamily="18" charset="0"/>
                          </a:rPr>
                          <m:t>0</m:t>
                        </m:r>
                      </m:sub>
                    </m:sSub>
                    <m:d>
                      <m:dPr>
                        <m:ctrlPr>
                          <a:rPr lang="en-GB" i="1" smtClean="0">
                            <a:latin typeface="Cambria Math" panose="02040503050406030204" pitchFamily="18" charset="0"/>
                          </a:rPr>
                        </m:ctrlPr>
                      </m:dPr>
                      <m:e>
                        <m:r>
                          <a:rPr lang="en-GB" b="0" i="1" smtClean="0">
                            <a:latin typeface="Cambria Math" panose="02040503050406030204" pitchFamily="18" charset="0"/>
                          </a:rPr>
                          <m:t>𝑟</m:t>
                        </m:r>
                        <m:rad>
                          <m:radPr>
                            <m:degHide m:val="on"/>
                            <m:ctrlPr>
                              <a:rPr lang="en-GB" b="0" i="1" smtClean="0">
                                <a:latin typeface="Cambria Math" panose="02040503050406030204" pitchFamily="18" charset="0"/>
                              </a:rPr>
                            </m:ctrlPr>
                          </m:radPr>
                          <m:deg/>
                          <m:e>
                            <m:f>
                              <m:fPr>
                                <m:ctrlPr>
                                  <a:rPr lang="en-GB" b="0" i="1" smtClean="0">
                                    <a:latin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𝜌𝜔</m:t>
                                </m:r>
                              </m:num>
                              <m:den>
                                <m:r>
                                  <a:rPr lang="en-GB" b="0" i="1" smtClean="0">
                                    <a:latin typeface="Cambria Math" panose="02040503050406030204" pitchFamily="18" charset="0"/>
                                  </a:rPr>
                                  <m:t>2</m:t>
                                </m:r>
                                <m:r>
                                  <a:rPr lang="en-GB" b="0" i="1" smtClean="0">
                                    <a:latin typeface="Cambria Math" panose="02040503050406030204" pitchFamily="18" charset="0"/>
                                    <a:ea typeface="Cambria Math" panose="02040503050406030204" pitchFamily="18" charset="0"/>
                                  </a:rPr>
                                  <m:t>𝜇</m:t>
                                </m:r>
                              </m:den>
                            </m:f>
                          </m:e>
                        </m:rad>
                        <m:d>
                          <m:dPr>
                            <m:ctrlPr>
                              <a:rPr lang="en-GB" b="0" i="1" smtClean="0">
                                <a:latin typeface="Cambria Math" panose="02040503050406030204" pitchFamily="18" charset="0"/>
                              </a:rPr>
                            </m:ctrlPr>
                          </m:dPr>
                          <m:e>
                            <m:r>
                              <a:rPr lang="en-GB" b="0" i="1" smtClean="0">
                                <a:latin typeface="Cambria Math" panose="02040503050406030204" pitchFamily="18" charset="0"/>
                              </a:rPr>
                              <m:t>1−</m:t>
                            </m:r>
                            <m:r>
                              <a:rPr lang="en-GB" b="0" i="1" smtClean="0">
                                <a:latin typeface="Cambria Math" panose="02040503050406030204" pitchFamily="18" charset="0"/>
                              </a:rPr>
                              <m:t>𝑖</m:t>
                            </m:r>
                          </m:e>
                        </m:d>
                      </m:e>
                    </m:d>
                  </m:oMath>
                </a14:m>
                <a:r>
                  <a:rPr lang="en-GB" dirty="0"/>
                  <a:t>.</a:t>
                </a:r>
              </a:p>
              <a:p>
                <a:r>
                  <a:rPr lang="en-GB" dirty="0"/>
                  <a:t>The boundary condition requires</a:t>
                </a:r>
              </a:p>
              <a:p>
                <a:pPr marL="0" indent="0" algn="ctr">
                  <a:buNone/>
                </a:pPr>
                <a14:m>
                  <m:oMath xmlns:m="http://schemas.openxmlformats.org/officeDocument/2006/math">
                    <m:r>
                      <a:rPr lang="en-GB" b="0" i="1" smtClean="0">
                        <a:latin typeface="Cambria Math" panose="02040503050406030204" pitchFamily="18" charset="0"/>
                      </a:rPr>
                      <m:t>𝑢</m:t>
                    </m:r>
                    <m:r>
                      <a:rPr lang="en-GB" b="0" i="1" smtClean="0">
                        <a:latin typeface="Cambria Math" panose="02040503050406030204" pitchFamily="18" charset="0"/>
                      </a:rPr>
                      <m:t>=</m:t>
                    </m:r>
                    <m:r>
                      <a:rPr lang="en-GB" b="0" i="1" smtClean="0">
                        <a:latin typeface="Cambria Math" panose="02040503050406030204" pitchFamily="18" charset="0"/>
                      </a:rPr>
                      <m:t>𝑈</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ea typeface="Cambria Math" panose="02040503050406030204" pitchFamily="18" charset="0"/>
                          </a:rPr>
                          <m:t>𝜔</m:t>
                        </m:r>
                        <m:r>
                          <a:rPr lang="en-GB" b="0" i="1" smtClean="0">
                            <a:latin typeface="Cambria Math" panose="02040503050406030204" pitchFamily="18" charset="0"/>
                            <a:ea typeface="Cambria Math" panose="02040503050406030204" pitchFamily="18" charset="0"/>
                          </a:rPr>
                          <m:t>𝑡</m:t>
                        </m:r>
                      </m:e>
                    </m:func>
                    <m:r>
                      <a:rPr lang="en-GB" b="0" i="1" smtClean="0">
                        <a:latin typeface="Cambria Math" panose="02040503050406030204" pitchFamily="18" charset="0"/>
                      </a:rPr>
                      <m:t>=</m:t>
                    </m:r>
                    <m:r>
                      <a:rPr lang="en-GB" b="0" i="1" smtClean="0">
                        <a:latin typeface="Cambria Math" panose="02040503050406030204" pitchFamily="18" charset="0"/>
                        <a:ea typeface="Cambria Math" panose="02040503050406030204" pitchFamily="18" charset="0"/>
                      </a:rPr>
                      <m:t>ℜ</m:t>
                    </m:r>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𝑈</m:t>
                        </m:r>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𝑒</m:t>
                            </m:r>
                          </m:e>
                          <m:sup>
                            <m:r>
                              <a:rPr lang="en-GB" b="0" i="1" smtClean="0">
                                <a:latin typeface="Cambria Math" panose="02040503050406030204" pitchFamily="18" charset="0"/>
                                <a:ea typeface="Cambria Math" panose="02040503050406030204" pitchFamily="18" charset="0"/>
                              </a:rPr>
                              <m:t>𝑖</m:t>
                            </m:r>
                            <m:r>
                              <a:rPr lang="en-GB" b="0" i="1" smtClean="0">
                                <a:latin typeface="Cambria Math" panose="02040503050406030204" pitchFamily="18" charset="0"/>
                                <a:ea typeface="Cambria Math" panose="02040503050406030204" pitchFamily="18" charset="0"/>
                              </a:rPr>
                              <m:t>𝜔</m:t>
                            </m:r>
                            <m:r>
                              <a:rPr lang="en-GB" b="0" i="1" smtClean="0">
                                <a:latin typeface="Cambria Math" panose="02040503050406030204" pitchFamily="18" charset="0"/>
                                <a:ea typeface="Cambria Math" panose="02040503050406030204" pitchFamily="18" charset="0"/>
                              </a:rPr>
                              <m:t>𝑡</m:t>
                            </m:r>
                          </m:sup>
                        </m:sSup>
                      </m:e>
                    </m:d>
                    <m:r>
                      <a:rPr lang="en-GB" b="0" i="1" smtClean="0">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ℜ</m:t>
                    </m:r>
                    <m:d>
                      <m:dPr>
                        <m:begChr m:val="{"/>
                        <m:endChr m:val="}"/>
                        <m:ctrlPr>
                          <a:rPr lang="en-GB" i="1" smtClean="0">
                            <a:latin typeface="Cambria Math" panose="02040503050406030204" pitchFamily="18" charset="0"/>
                            <a:ea typeface="Cambria Math" panose="02040503050406030204" pitchFamily="18" charset="0"/>
                          </a:rPr>
                        </m:ctrlPr>
                      </m:dPr>
                      <m:e>
                        <m:sSup>
                          <m:sSupPr>
                            <m:ctrlPr>
                              <a:rPr lang="en-GB"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𝑒</m:t>
                            </m:r>
                          </m:e>
                          <m:sup>
                            <m:r>
                              <a:rPr lang="en-GB" b="0" i="1" smtClean="0">
                                <a:latin typeface="Cambria Math" panose="02040503050406030204" pitchFamily="18" charset="0"/>
                                <a:ea typeface="Cambria Math" panose="02040503050406030204" pitchFamily="18" charset="0"/>
                              </a:rPr>
                              <m:t>𝑖</m:t>
                            </m:r>
                            <m:r>
                              <a:rPr lang="en-GB" b="0" i="1" smtClean="0">
                                <a:latin typeface="Cambria Math" panose="02040503050406030204" pitchFamily="18" charset="0"/>
                                <a:ea typeface="Cambria Math" panose="02040503050406030204" pitchFamily="18" charset="0"/>
                              </a:rPr>
                              <m:t>𝜔</m:t>
                            </m:r>
                            <m:r>
                              <a:rPr lang="en-GB" b="0" i="1" smtClean="0">
                                <a:latin typeface="Cambria Math" panose="02040503050406030204" pitchFamily="18" charset="0"/>
                                <a:ea typeface="Cambria Math" panose="02040503050406030204" pitchFamily="18" charset="0"/>
                              </a:rPr>
                              <m:t>𝑡</m:t>
                            </m:r>
                          </m:sup>
                        </m:sSup>
                        <m:r>
                          <a:rPr lang="en-GB" i="1">
                            <a:latin typeface="Cambria Math" panose="02040503050406030204" pitchFamily="18" charset="0"/>
                          </a:rPr>
                          <m:t>𝐴</m:t>
                        </m:r>
                        <m:sSub>
                          <m:sSubPr>
                            <m:ctrlPr>
                              <a:rPr lang="en-GB" i="1">
                                <a:latin typeface="Cambria Math" panose="02040503050406030204" pitchFamily="18" charset="0"/>
                              </a:rPr>
                            </m:ctrlPr>
                          </m:sSubPr>
                          <m:e>
                            <m:r>
                              <a:rPr lang="en-GB" i="1">
                                <a:latin typeface="Cambria Math" panose="02040503050406030204" pitchFamily="18" charset="0"/>
                              </a:rPr>
                              <m:t>𝐽</m:t>
                            </m:r>
                          </m:e>
                          <m:sub>
                            <m:r>
                              <a:rPr lang="en-GB" i="1">
                                <a:latin typeface="Cambria Math" panose="02040503050406030204" pitchFamily="18" charset="0"/>
                              </a:rPr>
                              <m:t>0</m:t>
                            </m:r>
                          </m:sub>
                        </m:sSub>
                        <m:d>
                          <m:dPr>
                            <m:ctrlPr>
                              <a:rPr lang="en-GB" i="1">
                                <a:latin typeface="Cambria Math" panose="02040503050406030204" pitchFamily="18" charset="0"/>
                              </a:rPr>
                            </m:ctrlPr>
                          </m:dPr>
                          <m:e>
                            <m:r>
                              <a:rPr lang="en-GB" b="0" i="1" smtClean="0">
                                <a:latin typeface="Cambria Math" panose="02040503050406030204" pitchFamily="18" charset="0"/>
                              </a:rPr>
                              <m:t>𝑎</m:t>
                            </m:r>
                            <m:rad>
                              <m:radPr>
                                <m:degHide m:val="on"/>
                                <m:ctrlPr>
                                  <a:rPr lang="en-GB" i="1">
                                    <a:latin typeface="Cambria Math" panose="02040503050406030204" pitchFamily="18" charset="0"/>
                                  </a:rPr>
                                </m:ctrlPr>
                              </m:radPr>
                              <m:deg/>
                              <m:e>
                                <m:f>
                                  <m:fPr>
                                    <m:ctrlPr>
                                      <a:rPr lang="en-GB" i="1">
                                        <a:latin typeface="Cambria Math" panose="02040503050406030204" pitchFamily="18" charset="0"/>
                                      </a:rPr>
                                    </m:ctrlPr>
                                  </m:fPr>
                                  <m:num>
                                    <m:r>
                                      <a:rPr lang="en-GB" i="1">
                                        <a:latin typeface="Cambria Math" panose="02040503050406030204" pitchFamily="18" charset="0"/>
                                        <a:ea typeface="Cambria Math" panose="02040503050406030204" pitchFamily="18" charset="0"/>
                                      </a:rPr>
                                      <m:t>𝜌𝜔</m:t>
                                    </m:r>
                                  </m:num>
                                  <m:den>
                                    <m:r>
                                      <a:rPr lang="en-GB" i="1">
                                        <a:latin typeface="Cambria Math" panose="02040503050406030204" pitchFamily="18" charset="0"/>
                                      </a:rPr>
                                      <m:t>2</m:t>
                                    </m:r>
                                    <m:r>
                                      <a:rPr lang="en-GB" i="1">
                                        <a:latin typeface="Cambria Math" panose="02040503050406030204" pitchFamily="18" charset="0"/>
                                        <a:ea typeface="Cambria Math" panose="02040503050406030204" pitchFamily="18" charset="0"/>
                                      </a:rPr>
                                      <m:t>𝜇</m:t>
                                    </m:r>
                                  </m:den>
                                </m:f>
                              </m:e>
                            </m:rad>
                            <m:d>
                              <m:dPr>
                                <m:ctrlPr>
                                  <a:rPr lang="en-GB" i="1">
                                    <a:latin typeface="Cambria Math" panose="02040503050406030204" pitchFamily="18" charset="0"/>
                                  </a:rPr>
                                </m:ctrlPr>
                              </m:dPr>
                              <m:e>
                                <m:r>
                                  <a:rPr lang="en-GB" i="1">
                                    <a:latin typeface="Cambria Math" panose="02040503050406030204" pitchFamily="18" charset="0"/>
                                  </a:rPr>
                                  <m:t>1−</m:t>
                                </m:r>
                                <m:r>
                                  <a:rPr lang="en-GB" i="1">
                                    <a:latin typeface="Cambria Math" panose="02040503050406030204" pitchFamily="18" charset="0"/>
                                  </a:rPr>
                                  <m:t>𝑖</m:t>
                                </m:r>
                              </m:e>
                            </m:d>
                          </m:e>
                        </m:d>
                      </m:e>
                    </m:d>
                  </m:oMath>
                </a14:m>
                <a:r>
                  <a:rPr lang="en-GB" dirty="0"/>
                  <a:t>.</a:t>
                </a:r>
              </a:p>
              <a:p>
                <a:r>
                  <a:rPr lang="en-GB" dirty="0"/>
                  <a:t>Hence</a:t>
                </a:r>
              </a:p>
              <a:p>
                <a:pPr marL="0" indent="0">
                  <a:buNone/>
                </a:pPr>
                <a14:m>
                  <m:oMathPara xmlns:m="http://schemas.openxmlformats.org/officeDocument/2006/math">
                    <m:oMathParaPr>
                      <m:jc m:val="center"/>
                    </m:oMathParaPr>
                    <m:oMath xmlns:m="http://schemas.openxmlformats.org/officeDocument/2006/math">
                      <m:r>
                        <a:rPr lang="en-GB" i="1">
                          <a:latin typeface="Cambria Math" panose="02040503050406030204" pitchFamily="18" charset="0"/>
                        </a:rPr>
                        <m:t>𝐴</m:t>
                      </m:r>
                      <m:sSub>
                        <m:sSubPr>
                          <m:ctrlPr>
                            <a:rPr lang="en-GB" i="1">
                              <a:latin typeface="Cambria Math" panose="02040503050406030204" pitchFamily="18" charset="0"/>
                            </a:rPr>
                          </m:ctrlPr>
                        </m:sSubPr>
                        <m:e>
                          <m:r>
                            <a:rPr lang="en-GB" i="1">
                              <a:latin typeface="Cambria Math" panose="02040503050406030204" pitchFamily="18" charset="0"/>
                            </a:rPr>
                            <m:t>𝐽</m:t>
                          </m:r>
                        </m:e>
                        <m:sub>
                          <m:r>
                            <a:rPr lang="en-GB" i="1">
                              <a:latin typeface="Cambria Math" panose="02040503050406030204" pitchFamily="18" charset="0"/>
                            </a:rPr>
                            <m:t>0</m:t>
                          </m:r>
                        </m:sub>
                      </m:sSub>
                      <m:d>
                        <m:dPr>
                          <m:ctrlPr>
                            <a:rPr lang="en-GB" i="1">
                              <a:latin typeface="Cambria Math" panose="02040503050406030204" pitchFamily="18" charset="0"/>
                            </a:rPr>
                          </m:ctrlPr>
                        </m:dPr>
                        <m:e>
                          <m:r>
                            <a:rPr lang="en-GB" i="1">
                              <a:latin typeface="Cambria Math" panose="02040503050406030204" pitchFamily="18" charset="0"/>
                            </a:rPr>
                            <m:t>𝑎</m:t>
                          </m:r>
                          <m:rad>
                            <m:radPr>
                              <m:degHide m:val="on"/>
                              <m:ctrlPr>
                                <a:rPr lang="en-GB" i="1">
                                  <a:latin typeface="Cambria Math" panose="02040503050406030204" pitchFamily="18" charset="0"/>
                                </a:rPr>
                              </m:ctrlPr>
                            </m:radPr>
                            <m:deg/>
                            <m:e>
                              <m:f>
                                <m:fPr>
                                  <m:ctrlPr>
                                    <a:rPr lang="en-GB" i="1">
                                      <a:latin typeface="Cambria Math" panose="02040503050406030204" pitchFamily="18" charset="0"/>
                                    </a:rPr>
                                  </m:ctrlPr>
                                </m:fPr>
                                <m:num>
                                  <m:r>
                                    <a:rPr lang="en-GB" i="1">
                                      <a:latin typeface="Cambria Math" panose="02040503050406030204" pitchFamily="18" charset="0"/>
                                      <a:ea typeface="Cambria Math" panose="02040503050406030204" pitchFamily="18" charset="0"/>
                                    </a:rPr>
                                    <m:t>𝜌𝜔</m:t>
                                  </m:r>
                                </m:num>
                                <m:den>
                                  <m:r>
                                    <a:rPr lang="en-GB" i="1">
                                      <a:latin typeface="Cambria Math" panose="02040503050406030204" pitchFamily="18" charset="0"/>
                                    </a:rPr>
                                    <m:t>2</m:t>
                                  </m:r>
                                  <m:r>
                                    <a:rPr lang="en-GB" i="1">
                                      <a:latin typeface="Cambria Math" panose="02040503050406030204" pitchFamily="18" charset="0"/>
                                      <a:ea typeface="Cambria Math" panose="02040503050406030204" pitchFamily="18" charset="0"/>
                                    </a:rPr>
                                    <m:t>𝜇</m:t>
                                  </m:r>
                                </m:den>
                              </m:f>
                            </m:e>
                          </m:rad>
                          <m:d>
                            <m:dPr>
                              <m:ctrlPr>
                                <a:rPr lang="en-GB" i="1">
                                  <a:latin typeface="Cambria Math" panose="02040503050406030204" pitchFamily="18" charset="0"/>
                                </a:rPr>
                              </m:ctrlPr>
                            </m:dPr>
                            <m:e>
                              <m:r>
                                <a:rPr lang="en-GB" i="1">
                                  <a:latin typeface="Cambria Math" panose="02040503050406030204" pitchFamily="18" charset="0"/>
                                </a:rPr>
                                <m:t>1−</m:t>
                              </m:r>
                              <m:r>
                                <a:rPr lang="en-GB" i="1">
                                  <a:latin typeface="Cambria Math" panose="02040503050406030204" pitchFamily="18" charset="0"/>
                                </a:rPr>
                                <m:t>𝑖</m:t>
                              </m:r>
                            </m:e>
                          </m:d>
                        </m:e>
                      </m:d>
                      <m:r>
                        <a:rPr lang="en-GB" b="0" i="1" smtClean="0">
                          <a:latin typeface="Cambria Math" panose="02040503050406030204" pitchFamily="18" charset="0"/>
                        </a:rPr>
                        <m:t>=</m:t>
                      </m:r>
                      <m:r>
                        <a:rPr lang="en-GB" b="0" i="1" smtClean="0">
                          <a:latin typeface="Cambria Math" panose="02040503050406030204" pitchFamily="18" charset="0"/>
                        </a:rPr>
                        <m:t>𝑈</m:t>
                      </m:r>
                      <m:r>
                        <a:rPr lang="en-GB" b="0" i="1" smtClean="0">
                          <a:latin typeface="Cambria Math" panose="02040503050406030204" pitchFamily="18" charset="0"/>
                        </a:rPr>
                        <m:t>.</m:t>
                      </m:r>
                    </m:oMath>
                  </m:oMathPara>
                </a14:m>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28" t="-2801"/>
                </a:stretch>
              </a:blipFill>
            </p:spPr>
            <p:txBody>
              <a:bodyPr/>
              <a:lstStyle/>
              <a:p>
                <a:r>
                  <a:rPr lang="en-GB">
                    <a:noFill/>
                  </a:rPr>
                  <a:t> </a:t>
                </a:r>
              </a:p>
            </p:txBody>
          </p:sp>
        </mc:Fallback>
      </mc:AlternateContent>
    </p:spTree>
    <p:extLst>
      <p:ext uri="{BB962C8B-B14F-4D97-AF65-F5344CB8AC3E}">
        <p14:creationId xmlns:p14="http://schemas.microsoft.com/office/powerpoint/2010/main" val="21209329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Oscillatory Flow - 9</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GB" dirty="0"/>
                  <a:t>Thus</a:t>
                </a:r>
              </a:p>
              <a:p>
                <a:pPr marL="0" indent="0" algn="ctr">
                  <a:buNone/>
                </a:pPr>
                <a14:m>
                  <m:oMath xmlns:m="http://schemas.openxmlformats.org/officeDocument/2006/math">
                    <m:r>
                      <a:rPr lang="en-GB" b="0" i="1" smtClean="0">
                        <a:latin typeface="Cambria Math" panose="02040503050406030204" pitchFamily="18" charset="0"/>
                      </a:rPr>
                      <m:t>𝑢</m:t>
                    </m:r>
                    <m:d>
                      <m:dPr>
                        <m:ctrlPr>
                          <a:rPr lang="en-GB" b="0" i="1" smtClean="0">
                            <a:latin typeface="Cambria Math" panose="02040503050406030204" pitchFamily="18" charset="0"/>
                          </a:rPr>
                        </m:ctrlPr>
                      </m:dPr>
                      <m:e>
                        <m:r>
                          <a:rPr lang="en-GB" b="0" i="1" smtClean="0">
                            <a:latin typeface="Cambria Math" panose="02040503050406030204" pitchFamily="18" charset="0"/>
                          </a:rPr>
                          <m:t>𝑟</m:t>
                        </m:r>
                        <m:r>
                          <a:rPr lang="en-GB" b="0" i="1" smtClean="0">
                            <a:latin typeface="Cambria Math" panose="02040503050406030204" pitchFamily="18" charset="0"/>
                          </a:rPr>
                          <m:t>,</m:t>
                        </m:r>
                        <m:r>
                          <a:rPr lang="en-GB" b="0" i="1" smtClean="0">
                            <a:latin typeface="Cambria Math" panose="02040503050406030204" pitchFamily="18" charset="0"/>
                          </a:rPr>
                          <m:t>𝑡</m:t>
                        </m:r>
                      </m:e>
                    </m:d>
                    <m:r>
                      <a:rPr lang="en-GB" b="0" i="1" smtClean="0">
                        <a:latin typeface="Cambria Math" panose="02040503050406030204" pitchFamily="18" charset="0"/>
                      </a:rPr>
                      <m:t>=</m:t>
                    </m:r>
                    <m:r>
                      <a:rPr lang="en-GB" i="1">
                        <a:latin typeface="Cambria Math" panose="02040503050406030204" pitchFamily="18" charset="0"/>
                        <a:ea typeface="Cambria Math" panose="02040503050406030204" pitchFamily="18" charset="0"/>
                      </a:rPr>
                      <m:t>ℜ</m:t>
                    </m:r>
                    <m:d>
                      <m:dPr>
                        <m:begChr m:val="{"/>
                        <m:endChr m:val="}"/>
                        <m:ctrlPr>
                          <a:rPr lang="en-GB" i="1" smtClean="0">
                            <a:latin typeface="Cambria Math" panose="02040503050406030204" pitchFamily="18" charset="0"/>
                            <a:ea typeface="Cambria Math" panose="02040503050406030204" pitchFamily="18" charset="0"/>
                          </a:rPr>
                        </m:ctrlPr>
                      </m:dPr>
                      <m:e>
                        <m:sSup>
                          <m:sSupPr>
                            <m:ctrlPr>
                              <a:rPr lang="en-GB"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𝑈𝑒</m:t>
                            </m:r>
                          </m:e>
                          <m:sup>
                            <m:r>
                              <a:rPr lang="en-GB" b="0" i="1" smtClean="0">
                                <a:latin typeface="Cambria Math" panose="02040503050406030204" pitchFamily="18" charset="0"/>
                                <a:ea typeface="Cambria Math" panose="02040503050406030204" pitchFamily="18" charset="0"/>
                              </a:rPr>
                              <m:t>𝑖</m:t>
                            </m:r>
                            <m:r>
                              <a:rPr lang="en-GB" b="0" i="1" smtClean="0">
                                <a:latin typeface="Cambria Math" panose="02040503050406030204" pitchFamily="18" charset="0"/>
                                <a:ea typeface="Cambria Math" panose="02040503050406030204" pitchFamily="18" charset="0"/>
                              </a:rPr>
                              <m:t>𝜔</m:t>
                            </m:r>
                            <m:r>
                              <a:rPr lang="en-GB" b="0" i="1" smtClean="0">
                                <a:latin typeface="Cambria Math" panose="02040503050406030204" pitchFamily="18" charset="0"/>
                                <a:ea typeface="Cambria Math" panose="02040503050406030204" pitchFamily="18" charset="0"/>
                              </a:rPr>
                              <m:t>𝑡</m:t>
                            </m:r>
                          </m:sup>
                        </m:sSup>
                        <m:f>
                          <m:fPr>
                            <m:ctrlPr>
                              <a:rPr lang="en-GB" b="0" i="1" smtClean="0">
                                <a:latin typeface="Cambria Math" panose="02040503050406030204" pitchFamily="18" charset="0"/>
                                <a:ea typeface="Cambria Math" panose="02040503050406030204" pitchFamily="18" charset="0"/>
                              </a:rPr>
                            </m:ctrlPr>
                          </m:fPr>
                          <m:num>
                            <m:sSub>
                              <m:sSubPr>
                                <m:ctrlPr>
                                  <a:rPr lang="en-GB" i="1">
                                    <a:latin typeface="Cambria Math" panose="02040503050406030204" pitchFamily="18" charset="0"/>
                                  </a:rPr>
                                </m:ctrlPr>
                              </m:sSubPr>
                              <m:e>
                                <m:r>
                                  <a:rPr lang="en-GB" i="1">
                                    <a:latin typeface="Cambria Math" panose="02040503050406030204" pitchFamily="18" charset="0"/>
                                  </a:rPr>
                                  <m:t>𝐽</m:t>
                                </m:r>
                              </m:e>
                              <m:sub>
                                <m:r>
                                  <a:rPr lang="en-GB" i="1">
                                    <a:latin typeface="Cambria Math" panose="02040503050406030204" pitchFamily="18" charset="0"/>
                                  </a:rPr>
                                  <m:t>0</m:t>
                                </m:r>
                              </m:sub>
                            </m:sSub>
                            <m:d>
                              <m:dPr>
                                <m:ctrlPr>
                                  <a:rPr lang="en-GB" i="1">
                                    <a:latin typeface="Cambria Math" panose="02040503050406030204" pitchFamily="18" charset="0"/>
                                  </a:rPr>
                                </m:ctrlPr>
                              </m:dPr>
                              <m:e>
                                <m:r>
                                  <a:rPr lang="en-GB" i="1">
                                    <a:latin typeface="Cambria Math" panose="02040503050406030204" pitchFamily="18" charset="0"/>
                                  </a:rPr>
                                  <m:t>𝑟</m:t>
                                </m:r>
                                <m:rad>
                                  <m:radPr>
                                    <m:degHide m:val="on"/>
                                    <m:ctrlPr>
                                      <a:rPr lang="en-GB" i="1">
                                        <a:latin typeface="Cambria Math" panose="02040503050406030204" pitchFamily="18" charset="0"/>
                                      </a:rPr>
                                    </m:ctrlPr>
                                  </m:radPr>
                                  <m:deg/>
                                  <m:e>
                                    <m:f>
                                      <m:fPr>
                                        <m:ctrlPr>
                                          <a:rPr lang="en-GB" i="1">
                                            <a:latin typeface="Cambria Math" panose="02040503050406030204" pitchFamily="18" charset="0"/>
                                          </a:rPr>
                                        </m:ctrlPr>
                                      </m:fPr>
                                      <m:num>
                                        <m:r>
                                          <a:rPr lang="en-GB" i="1">
                                            <a:latin typeface="Cambria Math" panose="02040503050406030204" pitchFamily="18" charset="0"/>
                                            <a:ea typeface="Cambria Math" panose="02040503050406030204" pitchFamily="18" charset="0"/>
                                          </a:rPr>
                                          <m:t>𝜌𝜔</m:t>
                                        </m:r>
                                      </m:num>
                                      <m:den>
                                        <m:r>
                                          <a:rPr lang="en-GB" i="1">
                                            <a:latin typeface="Cambria Math" panose="02040503050406030204" pitchFamily="18" charset="0"/>
                                          </a:rPr>
                                          <m:t>2</m:t>
                                        </m:r>
                                        <m:r>
                                          <a:rPr lang="en-GB" i="1">
                                            <a:latin typeface="Cambria Math" panose="02040503050406030204" pitchFamily="18" charset="0"/>
                                            <a:ea typeface="Cambria Math" panose="02040503050406030204" pitchFamily="18" charset="0"/>
                                          </a:rPr>
                                          <m:t>𝜇</m:t>
                                        </m:r>
                                      </m:den>
                                    </m:f>
                                  </m:e>
                                </m:rad>
                                <m:d>
                                  <m:dPr>
                                    <m:ctrlPr>
                                      <a:rPr lang="en-GB" i="1">
                                        <a:latin typeface="Cambria Math" panose="02040503050406030204" pitchFamily="18" charset="0"/>
                                      </a:rPr>
                                    </m:ctrlPr>
                                  </m:dPr>
                                  <m:e>
                                    <m:r>
                                      <a:rPr lang="en-GB" i="1">
                                        <a:latin typeface="Cambria Math" panose="02040503050406030204" pitchFamily="18" charset="0"/>
                                      </a:rPr>
                                      <m:t>1−</m:t>
                                    </m:r>
                                    <m:r>
                                      <a:rPr lang="en-GB" i="1">
                                        <a:latin typeface="Cambria Math" panose="02040503050406030204" pitchFamily="18" charset="0"/>
                                      </a:rPr>
                                      <m:t>𝑖</m:t>
                                    </m:r>
                                  </m:e>
                                </m:d>
                              </m:e>
                            </m:d>
                          </m:num>
                          <m:den>
                            <m:sSub>
                              <m:sSubPr>
                                <m:ctrlPr>
                                  <a:rPr lang="en-GB" i="1">
                                    <a:latin typeface="Cambria Math" panose="02040503050406030204" pitchFamily="18" charset="0"/>
                                  </a:rPr>
                                </m:ctrlPr>
                              </m:sSubPr>
                              <m:e>
                                <m:r>
                                  <a:rPr lang="en-GB" i="1">
                                    <a:latin typeface="Cambria Math" panose="02040503050406030204" pitchFamily="18" charset="0"/>
                                  </a:rPr>
                                  <m:t>𝐽</m:t>
                                </m:r>
                              </m:e>
                              <m:sub>
                                <m:r>
                                  <a:rPr lang="en-GB" i="1">
                                    <a:latin typeface="Cambria Math" panose="02040503050406030204" pitchFamily="18" charset="0"/>
                                  </a:rPr>
                                  <m:t>0</m:t>
                                </m:r>
                              </m:sub>
                            </m:sSub>
                            <m:d>
                              <m:dPr>
                                <m:ctrlPr>
                                  <a:rPr lang="en-GB" i="1">
                                    <a:latin typeface="Cambria Math" panose="02040503050406030204" pitchFamily="18" charset="0"/>
                                  </a:rPr>
                                </m:ctrlPr>
                              </m:dPr>
                              <m:e>
                                <m:r>
                                  <a:rPr lang="en-GB" i="1">
                                    <a:latin typeface="Cambria Math" panose="02040503050406030204" pitchFamily="18" charset="0"/>
                                  </a:rPr>
                                  <m:t>𝑎</m:t>
                                </m:r>
                                <m:rad>
                                  <m:radPr>
                                    <m:degHide m:val="on"/>
                                    <m:ctrlPr>
                                      <a:rPr lang="en-GB" i="1">
                                        <a:latin typeface="Cambria Math" panose="02040503050406030204" pitchFamily="18" charset="0"/>
                                      </a:rPr>
                                    </m:ctrlPr>
                                  </m:radPr>
                                  <m:deg/>
                                  <m:e>
                                    <m:f>
                                      <m:fPr>
                                        <m:ctrlPr>
                                          <a:rPr lang="en-GB" i="1">
                                            <a:latin typeface="Cambria Math" panose="02040503050406030204" pitchFamily="18" charset="0"/>
                                          </a:rPr>
                                        </m:ctrlPr>
                                      </m:fPr>
                                      <m:num>
                                        <m:r>
                                          <a:rPr lang="en-GB" i="1">
                                            <a:latin typeface="Cambria Math" panose="02040503050406030204" pitchFamily="18" charset="0"/>
                                            <a:ea typeface="Cambria Math" panose="02040503050406030204" pitchFamily="18" charset="0"/>
                                          </a:rPr>
                                          <m:t>𝜌𝜔</m:t>
                                        </m:r>
                                      </m:num>
                                      <m:den>
                                        <m:r>
                                          <a:rPr lang="en-GB" i="1">
                                            <a:latin typeface="Cambria Math" panose="02040503050406030204" pitchFamily="18" charset="0"/>
                                          </a:rPr>
                                          <m:t>2</m:t>
                                        </m:r>
                                        <m:r>
                                          <a:rPr lang="en-GB" i="1">
                                            <a:latin typeface="Cambria Math" panose="02040503050406030204" pitchFamily="18" charset="0"/>
                                            <a:ea typeface="Cambria Math" panose="02040503050406030204" pitchFamily="18" charset="0"/>
                                          </a:rPr>
                                          <m:t>𝜇</m:t>
                                        </m:r>
                                      </m:den>
                                    </m:f>
                                  </m:e>
                                </m:rad>
                                <m:d>
                                  <m:dPr>
                                    <m:ctrlPr>
                                      <a:rPr lang="en-GB" i="1">
                                        <a:latin typeface="Cambria Math" panose="02040503050406030204" pitchFamily="18" charset="0"/>
                                      </a:rPr>
                                    </m:ctrlPr>
                                  </m:dPr>
                                  <m:e>
                                    <m:r>
                                      <a:rPr lang="en-GB" i="1">
                                        <a:latin typeface="Cambria Math" panose="02040503050406030204" pitchFamily="18" charset="0"/>
                                      </a:rPr>
                                      <m:t>1−</m:t>
                                    </m:r>
                                    <m:r>
                                      <a:rPr lang="en-GB" i="1">
                                        <a:latin typeface="Cambria Math" panose="02040503050406030204" pitchFamily="18" charset="0"/>
                                      </a:rPr>
                                      <m:t>𝑖</m:t>
                                    </m:r>
                                  </m:e>
                                </m:d>
                              </m:e>
                            </m:d>
                          </m:den>
                        </m:f>
                      </m:e>
                    </m:d>
                  </m:oMath>
                </a14:m>
                <a:r>
                  <a:rPr lang="en-GB" dirty="0"/>
                  <a:t>.</a:t>
                </a:r>
              </a:p>
              <a:p>
                <a:r>
                  <a:rPr lang="en-GB" dirty="0"/>
                  <a:t>This can be evaluated by the appropriate Bessel function series.</a:t>
                </a:r>
              </a:p>
              <a:p>
                <a:r>
                  <a:rPr lang="en-GB" dirty="0"/>
                  <a:t>Depending on the complexity this kind of problem may be best solved numerically directly.</a:t>
                </a:r>
              </a:p>
              <a:p>
                <a:r>
                  <a:rPr lang="en-GB" dirty="0"/>
                  <a:t>However, analytical solutions as above can offer very valuable verification of the numerical schemes.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r="-1623" b="-3361"/>
                </a:stretch>
              </a:blipFill>
            </p:spPr>
            <p:txBody>
              <a:bodyPr/>
              <a:lstStyle/>
              <a:p>
                <a:r>
                  <a:rPr lang="en-GB">
                    <a:noFill/>
                  </a:rPr>
                  <a:t> </a:t>
                </a:r>
              </a:p>
            </p:txBody>
          </p:sp>
        </mc:Fallback>
      </mc:AlternateContent>
    </p:spTree>
    <p:extLst>
      <p:ext uri="{BB962C8B-B14F-4D97-AF65-F5344CB8AC3E}">
        <p14:creationId xmlns:p14="http://schemas.microsoft.com/office/powerpoint/2010/main" val="5613174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Pinching of a Cylinder - 1</a:t>
            </a:r>
          </a:p>
        </p:txBody>
      </p:sp>
      <mc:AlternateContent xmlns:mc="http://schemas.openxmlformats.org/markup-compatibility/2006" xmlns:a14="http://schemas.microsoft.com/office/drawing/2010/main">
        <mc:Choice Requires="a14">
          <p:sp>
            <p:nvSpPr>
              <p:cNvPr id="5" name="Content Placeholder 4"/>
              <p:cNvSpPr>
                <a:spLocks noGrp="1"/>
              </p:cNvSpPr>
              <p:nvPr>
                <p:ph sz="half" idx="1"/>
              </p:nvPr>
            </p:nvSpPr>
            <p:spPr>
              <a:xfrm>
                <a:off x="838200" y="1825625"/>
                <a:ext cx="5334000" cy="4351338"/>
              </a:xfrm>
            </p:spPr>
            <p:txBody>
              <a:bodyPr>
                <a:normAutofit fontScale="85000" lnSpcReduction="20000"/>
              </a:bodyPr>
              <a:lstStyle/>
              <a:p>
                <a:r>
                  <a:rPr lang="en-GB" dirty="0"/>
                  <a:t>This problem arose in considering the response of explosives to being pinched by large weights.</a:t>
                </a:r>
              </a:p>
              <a:p>
                <a:r>
                  <a:rPr lang="en-GB" dirty="0"/>
                  <a:t>Consider an  cylinder of fluid being pinched between two frictionless plates </a:t>
                </a:r>
                <a14:m>
                  <m:oMath xmlns:m="http://schemas.openxmlformats.org/officeDocument/2006/math">
                    <m:r>
                      <a:rPr lang="en-GB" b="0" i="1" smtClean="0">
                        <a:latin typeface="Cambria Math" panose="02040503050406030204" pitchFamily="18" charset="0"/>
                      </a:rPr>
                      <m:t>h</m:t>
                    </m:r>
                    <m:d>
                      <m:dPr>
                        <m:ctrlPr>
                          <a:rPr lang="en-GB" b="0" i="1" smtClean="0">
                            <a:latin typeface="Cambria Math" panose="02040503050406030204" pitchFamily="18" charset="0"/>
                          </a:rPr>
                        </m:ctrlPr>
                      </m:dPr>
                      <m:e>
                        <m:r>
                          <a:rPr lang="en-GB" b="0" i="1" smtClean="0">
                            <a:latin typeface="Cambria Math" panose="02040503050406030204" pitchFamily="18" charset="0"/>
                          </a:rPr>
                          <m:t>𝑡</m:t>
                        </m:r>
                      </m:e>
                    </m:d>
                  </m:oMath>
                </a14:m>
                <a:r>
                  <a:rPr lang="en-GB" dirty="0"/>
                  <a:t> apart.</a:t>
                </a:r>
              </a:p>
              <a:p>
                <a:r>
                  <a:rPr lang="en-GB" dirty="0"/>
                  <a:t>The top one is being forced down at a constant speed </a:t>
                </a:r>
                <a14:m>
                  <m:oMath xmlns:m="http://schemas.openxmlformats.org/officeDocument/2006/math">
                    <m:r>
                      <a:rPr lang="en-GB" b="0" i="1" smtClean="0">
                        <a:latin typeface="Cambria Math" panose="02040503050406030204" pitchFamily="18" charset="0"/>
                      </a:rPr>
                      <m:t>𝑉</m:t>
                    </m:r>
                  </m:oMath>
                </a14:m>
                <a:r>
                  <a:rPr lang="en-GB" dirty="0"/>
                  <a:t> and the bottom one is held stationary.</a:t>
                </a:r>
              </a:p>
              <a:p>
                <a:r>
                  <a:rPr lang="en-GB" dirty="0"/>
                  <a:t>The radius </a:t>
                </a:r>
                <a14:m>
                  <m:oMath xmlns:m="http://schemas.openxmlformats.org/officeDocument/2006/math">
                    <m:r>
                      <a:rPr lang="en-GB" b="0" i="1" smtClean="0">
                        <a:latin typeface="Cambria Math" panose="02040503050406030204" pitchFamily="18" charset="0"/>
                      </a:rPr>
                      <m:t>𝑅</m:t>
                    </m:r>
                    <m:d>
                      <m:dPr>
                        <m:ctrlPr>
                          <a:rPr lang="en-GB" b="0" i="1" smtClean="0">
                            <a:latin typeface="Cambria Math" panose="02040503050406030204" pitchFamily="18" charset="0"/>
                          </a:rPr>
                        </m:ctrlPr>
                      </m:dPr>
                      <m:e>
                        <m:r>
                          <a:rPr lang="en-GB" b="0" i="1" smtClean="0">
                            <a:latin typeface="Cambria Math" panose="02040503050406030204" pitchFamily="18" charset="0"/>
                          </a:rPr>
                          <m:t>𝑡</m:t>
                        </m:r>
                      </m:e>
                    </m:d>
                  </m:oMath>
                </a14:m>
                <a:r>
                  <a:rPr lang="en-GB" dirty="0"/>
                  <a:t> increases with time. </a:t>
                </a:r>
              </a:p>
              <a:p>
                <a:r>
                  <a:rPr lang="en-GB" dirty="0"/>
                  <a:t>Consider potential flow – incompressible, </a:t>
                </a:r>
                <a:r>
                  <a:rPr lang="en-GB" dirty="0" err="1"/>
                  <a:t>irrotational</a:t>
                </a:r>
                <a:r>
                  <a:rPr lang="en-GB" dirty="0"/>
                  <a:t> and inviscid.</a:t>
                </a:r>
              </a:p>
              <a:p>
                <a:r>
                  <a:rPr lang="en-GB" dirty="0" err="1"/>
                  <a:t>Axisymmetry</a:t>
                </a:r>
                <a:r>
                  <a:rPr lang="en-GB" dirty="0"/>
                  <a:t> with no swirl assumed.</a:t>
                </a:r>
              </a:p>
            </p:txBody>
          </p:sp>
        </mc:Choice>
        <mc:Fallback xmlns="">
          <p:sp>
            <p:nvSpPr>
              <p:cNvPr id="5" name="Content Placeholder 4"/>
              <p:cNvSpPr>
                <a:spLocks noGrp="1" noRot="1" noChangeAspect="1" noMove="1" noResize="1" noEditPoints="1" noAdjustHandles="1" noChangeArrowheads="1" noChangeShapeType="1" noTextEdit="1"/>
              </p:cNvSpPr>
              <p:nvPr>
                <p:ph sz="half" idx="1"/>
              </p:nvPr>
            </p:nvSpPr>
            <p:spPr>
              <a:xfrm>
                <a:off x="838200" y="1825625"/>
                <a:ext cx="5334000" cy="4351338"/>
              </a:xfrm>
              <a:blipFill rotWithShape="0">
                <a:blip r:embed="rId2"/>
                <a:stretch>
                  <a:fillRect l="-1600" t="-3221" b="-2661"/>
                </a:stretch>
              </a:blipFill>
            </p:spPr>
            <p:txBody>
              <a:bodyPr/>
              <a:lstStyle/>
              <a:p>
                <a:r>
                  <a:rPr lang="en-GB">
                    <a:noFill/>
                  </a:rPr>
                  <a:t> </a:t>
                </a:r>
              </a:p>
            </p:txBody>
          </p:sp>
        </mc:Fallback>
      </mc:AlternateContent>
      <p:sp>
        <p:nvSpPr>
          <p:cNvPr id="7" name="AutoShape 3"/>
          <p:cNvSpPr>
            <a:spLocks noChangeAspect="1" noChangeArrowheads="1" noTextEdit="1"/>
          </p:cNvSpPr>
          <p:nvPr/>
        </p:nvSpPr>
        <p:spPr bwMode="auto">
          <a:xfrm>
            <a:off x="6172200" y="2784475"/>
            <a:ext cx="5181600" cy="243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2" name="Group 1"/>
          <p:cNvGrpSpPr/>
          <p:nvPr/>
        </p:nvGrpSpPr>
        <p:grpSpPr>
          <a:xfrm>
            <a:off x="5888485" y="1903777"/>
            <a:ext cx="7026475" cy="3303541"/>
            <a:chOff x="5766565" y="1895327"/>
            <a:chExt cx="7026475" cy="3303541"/>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6565" y="1895327"/>
              <a:ext cx="7026475" cy="3303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9206319" y="3128404"/>
              <a:ext cx="543208" cy="369332"/>
            </a:xfrm>
            <a:prstGeom prst="rect">
              <a:avLst/>
            </a:prstGeom>
            <a:solidFill>
              <a:srgbClr val="F19759"/>
            </a:solidFill>
          </p:spPr>
          <p:txBody>
            <a:bodyPr wrap="square" rtlCol="0">
              <a:spAutoFit/>
            </a:bodyPr>
            <a:lstStyle/>
            <a:p>
              <a:r>
                <a:rPr lang="en-GB" dirty="0"/>
                <a:t>R(t)</a:t>
              </a:r>
            </a:p>
          </p:txBody>
        </p:sp>
        <p:cxnSp>
          <p:nvCxnSpPr>
            <p:cNvPr id="11" name="Straight Arrow Connector 10"/>
            <p:cNvCxnSpPr/>
            <p:nvPr/>
          </p:nvCxnSpPr>
          <p:spPr>
            <a:xfrm>
              <a:off x="9206319" y="3497736"/>
              <a:ext cx="543208" cy="0"/>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939745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Pinching of a Cylinder - 2</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GB" dirty="0"/>
                  <a:t>An analytical solution is sought by putting</a:t>
                </a:r>
              </a:p>
              <a:p>
                <a:pPr marL="0" indent="0" algn="ctr">
                  <a:buNone/>
                </a:pPr>
                <a14:m>
                  <m:oMath xmlns:m="http://schemas.openxmlformats.org/officeDocument/2006/math">
                    <m:r>
                      <a:rPr lang="en-GB" b="0" i="1" smtClean="0">
                        <a:latin typeface="Cambria Math" panose="02040503050406030204" pitchFamily="18" charset="0"/>
                      </a:rPr>
                      <m:t>𝑤</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𝑉𝑧</m:t>
                        </m:r>
                      </m:num>
                      <m:den>
                        <m:r>
                          <a:rPr lang="en-GB" b="0" i="1" smtClean="0">
                            <a:latin typeface="Cambria Math" panose="02040503050406030204" pitchFamily="18" charset="0"/>
                          </a:rPr>
                          <m:t>h</m:t>
                        </m:r>
                        <m:d>
                          <m:dPr>
                            <m:ctrlPr>
                              <a:rPr lang="en-GB" b="0" i="1" smtClean="0">
                                <a:latin typeface="Cambria Math" panose="02040503050406030204" pitchFamily="18" charset="0"/>
                              </a:rPr>
                            </m:ctrlPr>
                          </m:dPr>
                          <m:e>
                            <m:r>
                              <a:rPr lang="en-GB" b="0" i="1" smtClean="0">
                                <a:latin typeface="Cambria Math" panose="02040503050406030204" pitchFamily="18" charset="0"/>
                              </a:rPr>
                              <m:t>𝑡</m:t>
                            </m:r>
                          </m:e>
                        </m:d>
                      </m:den>
                    </m:f>
                  </m:oMath>
                </a14:m>
                <a:r>
                  <a:rPr lang="en-GB" dirty="0"/>
                  <a:t>.</a:t>
                </a:r>
              </a:p>
              <a:p>
                <a:r>
                  <a:rPr lang="en-GB" dirty="0"/>
                  <a:t>The height is given by</a:t>
                </a:r>
              </a:p>
              <a:p>
                <a:pPr marL="0" indent="0" algn="ctr">
                  <a:buNone/>
                </a:pPr>
                <a:r>
                  <a:rPr lang="en-GB" dirty="0"/>
                  <a:t> </a:t>
                </a:r>
                <a14:m>
                  <m:oMath xmlns:m="http://schemas.openxmlformats.org/officeDocument/2006/math">
                    <m:r>
                      <a:rPr lang="en-GB" b="0" i="1" smtClean="0">
                        <a:latin typeface="Cambria Math" panose="02040503050406030204" pitchFamily="18" charset="0"/>
                      </a:rPr>
                      <m:t>h</m:t>
                    </m:r>
                    <m:d>
                      <m:dPr>
                        <m:ctrlPr>
                          <a:rPr lang="en-GB" b="0" i="1" smtClean="0">
                            <a:latin typeface="Cambria Math" panose="02040503050406030204" pitchFamily="18" charset="0"/>
                          </a:rPr>
                        </m:ctrlPr>
                      </m:dPr>
                      <m:e>
                        <m:r>
                          <a:rPr lang="en-GB" b="0" i="1" smtClean="0">
                            <a:latin typeface="Cambria Math" panose="02040503050406030204" pitchFamily="18" charset="0"/>
                          </a:rPr>
                          <m:t>𝑡</m:t>
                        </m:r>
                      </m:e>
                    </m:d>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h</m:t>
                        </m:r>
                      </m:e>
                      <m:sub>
                        <m:r>
                          <a:rPr lang="en-GB" b="0" i="1" smtClean="0">
                            <a:latin typeface="Cambria Math" panose="02040503050406030204" pitchFamily="18" charset="0"/>
                          </a:rPr>
                          <m:t>0</m:t>
                        </m:r>
                      </m:sub>
                    </m:sSub>
                    <m:r>
                      <a:rPr lang="en-GB" b="0" i="1" smtClean="0">
                        <a:latin typeface="Cambria Math" panose="02040503050406030204" pitchFamily="18" charset="0"/>
                      </a:rPr>
                      <m:t>−</m:t>
                    </m:r>
                    <m:r>
                      <a:rPr lang="en-GB" b="0" i="1" smtClean="0">
                        <a:latin typeface="Cambria Math" panose="02040503050406030204" pitchFamily="18" charset="0"/>
                      </a:rPr>
                      <m:t>𝑉𝑡</m:t>
                    </m:r>
                  </m:oMath>
                </a14:m>
                <a:r>
                  <a:rPr lang="en-GB" dirty="0"/>
                  <a:t>, where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h</m:t>
                        </m:r>
                      </m:e>
                      <m:sub>
                        <m:r>
                          <a:rPr lang="en-GB" b="0" i="1" smtClean="0">
                            <a:latin typeface="Cambria Math" panose="02040503050406030204" pitchFamily="18" charset="0"/>
                          </a:rPr>
                          <m:t>0</m:t>
                        </m:r>
                      </m:sub>
                    </m:sSub>
                    <m:r>
                      <a:rPr lang="en-GB" b="0" i="1" smtClean="0">
                        <a:latin typeface="Cambria Math" panose="02040503050406030204" pitchFamily="18" charset="0"/>
                      </a:rPr>
                      <m:t>=</m:t>
                    </m:r>
                    <m:r>
                      <a:rPr lang="en-GB" b="0" i="1" smtClean="0">
                        <a:latin typeface="Cambria Math" panose="02040503050406030204" pitchFamily="18" charset="0"/>
                      </a:rPr>
                      <m:t>h</m:t>
                    </m:r>
                    <m:d>
                      <m:dPr>
                        <m:ctrlPr>
                          <a:rPr lang="en-GB" b="0" i="1" smtClean="0">
                            <a:latin typeface="Cambria Math" panose="02040503050406030204" pitchFamily="18" charset="0"/>
                          </a:rPr>
                        </m:ctrlPr>
                      </m:dPr>
                      <m:e>
                        <m:r>
                          <a:rPr lang="en-GB" b="0" i="1" smtClean="0">
                            <a:latin typeface="Cambria Math" panose="02040503050406030204" pitchFamily="18" charset="0"/>
                          </a:rPr>
                          <m:t>0</m:t>
                        </m:r>
                      </m:e>
                    </m:d>
                  </m:oMath>
                </a14:m>
                <a:r>
                  <a:rPr lang="en-GB" dirty="0"/>
                  <a:t>. </a:t>
                </a:r>
              </a:p>
              <a:p>
                <a:r>
                  <a:rPr lang="en-GB" dirty="0"/>
                  <a:t>Mass conservation gives</a:t>
                </a:r>
              </a:p>
              <a:p>
                <a:pPr marL="0" indent="0" algn="ctr">
                  <a:buNone/>
                </a:pPr>
                <a14:m>
                  <m:oMath xmlns:m="http://schemas.openxmlformats.org/officeDocument/2006/math">
                    <m:r>
                      <a:rPr lang="en-GB"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m:t>
                    </m:r>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𝑟</m:t>
                        </m:r>
                      </m:den>
                    </m:f>
                    <m:f>
                      <m:fPr>
                        <m:ctrlPr>
                          <a:rPr lang="en-GB" i="1" smtClean="0">
                            <a:latin typeface="Cambria Math" panose="02040503050406030204" pitchFamily="18" charset="0"/>
                          </a:rPr>
                        </m:ctrlPr>
                      </m:fPr>
                      <m:num>
                        <m:r>
                          <a:rPr lang="en-GB" i="1" smtClean="0">
                            <a:latin typeface="Cambria Math" panose="02040503050406030204" pitchFamily="18" charset="0"/>
                          </a:rPr>
                          <m:t>𝜕</m:t>
                        </m:r>
                      </m:num>
                      <m:den>
                        <m:r>
                          <a:rPr lang="en-GB" i="1" smtClean="0">
                            <a:latin typeface="Cambria Math" panose="02040503050406030204" pitchFamily="18" charset="0"/>
                          </a:rPr>
                          <m:t>𝜕</m:t>
                        </m:r>
                        <m:r>
                          <a:rPr lang="en-GB" b="0" i="1" smtClean="0">
                            <a:latin typeface="Cambria Math" panose="02040503050406030204" pitchFamily="18" charset="0"/>
                          </a:rPr>
                          <m:t>𝑟</m:t>
                        </m:r>
                      </m:den>
                    </m:f>
                    <m:d>
                      <m:dPr>
                        <m:ctrlPr>
                          <a:rPr lang="en-GB" i="1" smtClean="0">
                            <a:latin typeface="Cambria Math" panose="02040503050406030204" pitchFamily="18" charset="0"/>
                          </a:rPr>
                        </m:ctrlPr>
                      </m:dPr>
                      <m:e>
                        <m:r>
                          <a:rPr lang="en-GB" b="0" i="1" smtClean="0">
                            <a:latin typeface="Cambria Math" panose="02040503050406030204" pitchFamily="18" charset="0"/>
                          </a:rPr>
                          <m:t>𝑟</m:t>
                        </m:r>
                        <m:f>
                          <m:fPr>
                            <m:ctrlPr>
                              <a:rPr lang="en-GB" b="0" i="1" smtClean="0">
                                <a:latin typeface="Cambria Math" panose="02040503050406030204" pitchFamily="18" charset="0"/>
                              </a:rPr>
                            </m:ctrlPr>
                          </m:fPr>
                          <m:num>
                            <m:r>
                              <a:rPr lang="en-GB" b="0" i="1" smtClean="0">
                                <a:latin typeface="Cambria Math" panose="02040503050406030204" pitchFamily="18" charset="0"/>
                              </a:rPr>
                              <m:t>𝜕</m:t>
                            </m:r>
                            <m:r>
                              <a:rPr lang="en-GB" b="0" i="1" smtClean="0">
                                <a:latin typeface="Cambria Math" panose="02040503050406030204" pitchFamily="18" charset="0"/>
                              </a:rPr>
                              <m:t>𝑢</m:t>
                            </m:r>
                          </m:num>
                          <m:den>
                            <m:r>
                              <a:rPr lang="en-GB" b="0" i="1" smtClean="0">
                                <a:latin typeface="Cambria Math" panose="02040503050406030204" pitchFamily="18" charset="0"/>
                              </a:rPr>
                              <m:t>𝜕</m:t>
                            </m:r>
                            <m:r>
                              <a:rPr lang="en-GB" b="0" i="1" smtClean="0">
                                <a:latin typeface="Cambria Math" panose="02040503050406030204" pitchFamily="18" charset="0"/>
                              </a:rPr>
                              <m:t>𝑟</m:t>
                            </m:r>
                          </m:den>
                        </m:f>
                      </m:e>
                    </m:d>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m:t>
                        </m:r>
                        <m:r>
                          <a:rPr lang="en-GB" b="0" i="1" smtClean="0">
                            <a:latin typeface="Cambria Math" panose="02040503050406030204" pitchFamily="18" charset="0"/>
                          </a:rPr>
                          <m:t>𝑤</m:t>
                        </m:r>
                      </m:num>
                      <m:den>
                        <m:r>
                          <a:rPr lang="en-GB" b="0" i="1" smtClean="0">
                            <a:latin typeface="Cambria Math" panose="02040503050406030204" pitchFamily="18" charset="0"/>
                          </a:rPr>
                          <m:t>𝜕</m:t>
                        </m:r>
                        <m:r>
                          <a:rPr lang="en-GB" b="0" i="1" smtClean="0">
                            <a:latin typeface="Cambria Math" panose="02040503050406030204" pitchFamily="18" charset="0"/>
                          </a:rPr>
                          <m:t>𝑧</m:t>
                        </m:r>
                      </m:den>
                    </m:f>
                    <m:r>
                      <a:rPr lang="en-GB" b="0" i="1" smtClean="0">
                        <a:latin typeface="Cambria Math" panose="02040503050406030204" pitchFamily="18" charset="0"/>
                      </a:rPr>
                      <m:t>=0</m:t>
                    </m:r>
                  </m:oMath>
                </a14:m>
                <a:r>
                  <a:rPr lang="en-GB" dirty="0"/>
                  <a:t>.</a:t>
                </a:r>
              </a:p>
              <a:p>
                <a:r>
                  <a:rPr lang="en-GB" dirty="0"/>
                  <a:t>Hence</a:t>
                </a:r>
              </a:p>
              <a:p>
                <a:pPr marL="0" indent="0" algn="ctr">
                  <a:buNone/>
                </a:pPr>
                <a14:m>
                  <m:oMathPara xmlns:m="http://schemas.openxmlformats.org/officeDocument/2006/math">
                    <m:oMathParaPr>
                      <m:jc m:val="centerGroup"/>
                    </m:oMathParaPr>
                    <m:oMath xmlns:m="http://schemas.openxmlformats.org/officeDocument/2006/math">
                      <m:f>
                        <m:fPr>
                          <m:ctrlPr>
                            <a:rPr lang="en-GB" i="1">
                              <a:latin typeface="Cambria Math" panose="02040503050406030204" pitchFamily="18" charset="0"/>
                            </a:rPr>
                          </m:ctrlPr>
                        </m:fPr>
                        <m:num>
                          <m:r>
                            <a:rPr lang="en-GB" i="1">
                              <a:latin typeface="Cambria Math" panose="02040503050406030204" pitchFamily="18" charset="0"/>
                            </a:rPr>
                            <m:t>𝜕</m:t>
                          </m:r>
                        </m:num>
                        <m:den>
                          <m:r>
                            <a:rPr lang="en-GB" i="1">
                              <a:latin typeface="Cambria Math" panose="02040503050406030204" pitchFamily="18" charset="0"/>
                            </a:rPr>
                            <m:t>𝜕</m:t>
                          </m:r>
                          <m:r>
                            <a:rPr lang="en-GB" i="1">
                              <a:latin typeface="Cambria Math" panose="02040503050406030204" pitchFamily="18" charset="0"/>
                            </a:rPr>
                            <m:t>𝑟</m:t>
                          </m:r>
                        </m:den>
                      </m:f>
                      <m:d>
                        <m:dPr>
                          <m:ctrlPr>
                            <a:rPr lang="en-GB" i="1">
                              <a:latin typeface="Cambria Math" panose="02040503050406030204" pitchFamily="18" charset="0"/>
                            </a:rPr>
                          </m:ctrlPr>
                        </m:dPr>
                        <m:e>
                          <m:r>
                            <a:rPr lang="en-GB" i="1">
                              <a:latin typeface="Cambria Math" panose="02040503050406030204" pitchFamily="18" charset="0"/>
                            </a:rPr>
                            <m:t>𝑟</m:t>
                          </m:r>
                          <m:f>
                            <m:fPr>
                              <m:ctrlPr>
                                <a:rPr lang="en-GB" i="1">
                                  <a:latin typeface="Cambria Math" panose="02040503050406030204" pitchFamily="18" charset="0"/>
                                </a:rPr>
                              </m:ctrlPr>
                            </m:fPr>
                            <m:num>
                              <m:r>
                                <a:rPr lang="en-GB" i="1">
                                  <a:latin typeface="Cambria Math" panose="02040503050406030204" pitchFamily="18" charset="0"/>
                                </a:rPr>
                                <m:t>𝜕</m:t>
                              </m:r>
                              <m:r>
                                <a:rPr lang="en-GB" i="1">
                                  <a:latin typeface="Cambria Math" panose="02040503050406030204" pitchFamily="18" charset="0"/>
                                </a:rPr>
                                <m:t>𝑢</m:t>
                              </m:r>
                            </m:num>
                            <m:den>
                              <m:r>
                                <a:rPr lang="en-GB" i="1">
                                  <a:latin typeface="Cambria Math" panose="02040503050406030204" pitchFamily="18" charset="0"/>
                                </a:rPr>
                                <m:t>𝜕</m:t>
                              </m:r>
                              <m:r>
                                <a:rPr lang="en-GB" i="1">
                                  <a:latin typeface="Cambria Math" panose="02040503050406030204" pitchFamily="18" charset="0"/>
                                </a:rPr>
                                <m:t>𝑟</m:t>
                              </m:r>
                            </m:den>
                          </m:f>
                        </m:e>
                      </m:d>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𝑉𝑟</m:t>
                          </m:r>
                        </m:num>
                        <m:den>
                          <m:r>
                            <a:rPr lang="en-GB" b="0" i="1" smtClean="0">
                              <a:latin typeface="Cambria Math" panose="02040503050406030204" pitchFamily="18" charset="0"/>
                            </a:rPr>
                            <m:t>h</m:t>
                          </m:r>
                        </m:den>
                      </m:f>
                    </m:oMath>
                  </m:oMathPara>
                </a14:m>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928" t="-2801"/>
                </a:stretch>
              </a:blipFill>
            </p:spPr>
            <p:txBody>
              <a:bodyPr/>
              <a:lstStyle/>
              <a:p>
                <a:r>
                  <a:rPr lang="en-GB">
                    <a:noFill/>
                  </a:rPr>
                  <a:t> </a:t>
                </a:r>
              </a:p>
            </p:txBody>
          </p:sp>
        </mc:Fallback>
      </mc:AlternateContent>
    </p:spTree>
    <p:extLst>
      <p:ext uri="{BB962C8B-B14F-4D97-AF65-F5344CB8AC3E}">
        <p14:creationId xmlns:p14="http://schemas.microsoft.com/office/powerpoint/2010/main" val="38087858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Pinching of a Cylinder - 3</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GB" dirty="0"/>
                  <a:t>Integrating we obtain</a:t>
                </a:r>
              </a:p>
              <a:p>
                <a:pPr marL="0" indent="0" algn="ctr">
                  <a:buNone/>
                </a:pPr>
                <a14:m>
                  <m:oMath xmlns:m="http://schemas.openxmlformats.org/officeDocument/2006/math">
                    <m:r>
                      <a:rPr lang="en-GB" b="0" i="1" smtClean="0">
                        <a:latin typeface="Cambria Math" panose="02040503050406030204" pitchFamily="18" charset="0"/>
                      </a:rPr>
                      <m:t>𝑟𝑢</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𝑉</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𝑟</m:t>
                            </m:r>
                          </m:e>
                          <m:sup>
                            <m:r>
                              <a:rPr lang="en-GB" b="0" i="1" smtClean="0">
                                <a:latin typeface="Cambria Math" panose="02040503050406030204" pitchFamily="18" charset="0"/>
                              </a:rPr>
                              <m:t>2</m:t>
                            </m:r>
                          </m:sup>
                        </m:sSup>
                      </m:num>
                      <m:den>
                        <m:r>
                          <a:rPr lang="en-GB" b="0" i="1" smtClean="0">
                            <a:latin typeface="Cambria Math" panose="02040503050406030204" pitchFamily="18" charset="0"/>
                          </a:rPr>
                          <m:t>2</m:t>
                        </m:r>
                        <m:r>
                          <a:rPr lang="en-GB" b="0" i="1" smtClean="0">
                            <a:latin typeface="Cambria Math" panose="02040503050406030204" pitchFamily="18" charset="0"/>
                          </a:rPr>
                          <m:t>h</m:t>
                        </m:r>
                        <m:d>
                          <m:dPr>
                            <m:ctrlPr>
                              <a:rPr lang="en-GB" b="0" i="1" smtClean="0">
                                <a:latin typeface="Cambria Math" panose="02040503050406030204" pitchFamily="18" charset="0"/>
                              </a:rPr>
                            </m:ctrlPr>
                          </m:dPr>
                          <m:e>
                            <m:r>
                              <a:rPr lang="en-GB" b="0" i="1" smtClean="0">
                                <a:latin typeface="Cambria Math" panose="02040503050406030204" pitchFamily="18" charset="0"/>
                              </a:rPr>
                              <m:t>𝑡</m:t>
                            </m:r>
                          </m:e>
                        </m:d>
                      </m:den>
                    </m:f>
                    <m:r>
                      <a:rPr lang="en-GB" b="0" i="1" smtClean="0">
                        <a:latin typeface="Cambria Math" panose="02040503050406030204" pitchFamily="18" charset="0"/>
                      </a:rPr>
                      <m:t>+</m:t>
                    </m:r>
                    <m:r>
                      <a:rPr lang="en-GB" b="0" i="1" smtClean="0">
                        <a:latin typeface="Cambria Math" panose="02040503050406030204" pitchFamily="18" charset="0"/>
                      </a:rPr>
                      <m:t>𝑔</m:t>
                    </m:r>
                    <m:d>
                      <m:dPr>
                        <m:ctrlPr>
                          <a:rPr lang="en-GB" b="0" i="1" smtClean="0">
                            <a:latin typeface="Cambria Math" panose="02040503050406030204" pitchFamily="18" charset="0"/>
                          </a:rPr>
                        </m:ctrlPr>
                      </m:dPr>
                      <m:e>
                        <m:r>
                          <a:rPr lang="en-GB" b="0" i="1" smtClean="0">
                            <a:latin typeface="Cambria Math" panose="02040503050406030204" pitchFamily="18" charset="0"/>
                          </a:rPr>
                          <m:t>𝑧</m:t>
                        </m:r>
                        <m:r>
                          <a:rPr lang="en-GB" b="0" i="1" smtClean="0">
                            <a:latin typeface="Cambria Math" panose="02040503050406030204" pitchFamily="18" charset="0"/>
                          </a:rPr>
                          <m:t>,</m:t>
                        </m:r>
                        <m:r>
                          <a:rPr lang="en-GB" b="0" i="1" smtClean="0">
                            <a:latin typeface="Cambria Math" panose="02040503050406030204" pitchFamily="18" charset="0"/>
                          </a:rPr>
                          <m:t>𝑡</m:t>
                        </m:r>
                      </m:e>
                    </m:d>
                  </m:oMath>
                </a14:m>
                <a:r>
                  <a:rPr lang="en-GB" b="0" i="1" dirty="0">
                    <a:latin typeface="Cambria Math" panose="02040503050406030204" pitchFamily="18" charset="0"/>
                  </a:rPr>
                  <a:t>.</a:t>
                </a:r>
              </a:p>
              <a:p>
                <a:r>
                  <a:rPr lang="en-GB" b="0" dirty="0"/>
                  <a:t>So </a:t>
                </a:r>
              </a:p>
              <a:p>
                <a:pPr marL="0" indent="0" algn="ctr">
                  <a:buNone/>
                </a:pPr>
                <a14:m>
                  <m:oMath xmlns:m="http://schemas.openxmlformats.org/officeDocument/2006/math">
                    <m:r>
                      <a:rPr lang="en-GB" i="1">
                        <a:latin typeface="Cambria Math" panose="02040503050406030204" pitchFamily="18" charset="0"/>
                      </a:rPr>
                      <m:t>𝑢</m:t>
                    </m:r>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𝑉</m:t>
                        </m:r>
                        <m:r>
                          <a:rPr lang="en-GB" b="0" i="1" smtClean="0">
                            <a:latin typeface="Cambria Math" panose="02040503050406030204" pitchFamily="18" charset="0"/>
                          </a:rPr>
                          <m:t>𝑟</m:t>
                        </m:r>
                      </m:num>
                      <m:den>
                        <m:r>
                          <a:rPr lang="en-GB" i="1">
                            <a:latin typeface="Cambria Math" panose="02040503050406030204" pitchFamily="18" charset="0"/>
                          </a:rPr>
                          <m:t>2</m:t>
                        </m:r>
                        <m:r>
                          <a:rPr lang="en-GB" i="1">
                            <a:latin typeface="Cambria Math" panose="02040503050406030204" pitchFamily="18" charset="0"/>
                          </a:rPr>
                          <m:t>h</m:t>
                        </m:r>
                        <m:d>
                          <m:dPr>
                            <m:ctrlPr>
                              <a:rPr lang="en-GB" i="1">
                                <a:latin typeface="Cambria Math" panose="02040503050406030204" pitchFamily="18" charset="0"/>
                              </a:rPr>
                            </m:ctrlPr>
                          </m:dPr>
                          <m:e>
                            <m:r>
                              <a:rPr lang="en-GB" i="1">
                                <a:latin typeface="Cambria Math" panose="02040503050406030204" pitchFamily="18" charset="0"/>
                              </a:rPr>
                              <m:t>𝑡</m:t>
                            </m:r>
                          </m:e>
                        </m:d>
                      </m:den>
                    </m:f>
                    <m:r>
                      <a:rPr lang="en-GB" i="1">
                        <a:latin typeface="Cambria Math" panose="02040503050406030204" pitchFamily="18" charset="0"/>
                      </a:rPr>
                      <m:t>+</m:t>
                    </m:r>
                    <m:f>
                      <m:fPr>
                        <m:ctrlPr>
                          <a:rPr lang="en-GB" i="1" smtClean="0">
                            <a:latin typeface="Cambria Math" panose="02040503050406030204" pitchFamily="18" charset="0"/>
                          </a:rPr>
                        </m:ctrlPr>
                      </m:fPr>
                      <m:num>
                        <m:r>
                          <a:rPr lang="en-GB" i="1">
                            <a:latin typeface="Cambria Math" panose="02040503050406030204" pitchFamily="18" charset="0"/>
                          </a:rPr>
                          <m:t>𝑔</m:t>
                        </m:r>
                        <m:d>
                          <m:dPr>
                            <m:ctrlPr>
                              <a:rPr lang="en-GB" i="1">
                                <a:latin typeface="Cambria Math" panose="02040503050406030204" pitchFamily="18" charset="0"/>
                              </a:rPr>
                            </m:ctrlPr>
                          </m:dPr>
                          <m:e>
                            <m:r>
                              <a:rPr lang="en-GB" i="1">
                                <a:latin typeface="Cambria Math" panose="02040503050406030204" pitchFamily="18" charset="0"/>
                              </a:rPr>
                              <m:t>𝑧</m:t>
                            </m:r>
                            <m:r>
                              <a:rPr lang="en-GB" i="1">
                                <a:latin typeface="Cambria Math" panose="02040503050406030204" pitchFamily="18" charset="0"/>
                              </a:rPr>
                              <m:t>,</m:t>
                            </m:r>
                            <m:r>
                              <a:rPr lang="en-GB" i="1">
                                <a:latin typeface="Cambria Math" panose="02040503050406030204" pitchFamily="18" charset="0"/>
                              </a:rPr>
                              <m:t>𝑡</m:t>
                            </m:r>
                          </m:e>
                        </m:d>
                      </m:num>
                      <m:den>
                        <m:r>
                          <a:rPr lang="en-GB" b="0" i="1" smtClean="0">
                            <a:latin typeface="Cambria Math" panose="02040503050406030204" pitchFamily="18" charset="0"/>
                          </a:rPr>
                          <m:t>𝑟</m:t>
                        </m:r>
                      </m:den>
                    </m:f>
                  </m:oMath>
                </a14:m>
                <a:r>
                  <a:rPr lang="en-GB" b="0" dirty="0"/>
                  <a:t>,</a:t>
                </a:r>
              </a:p>
              <a:p>
                <a:r>
                  <a:rPr lang="en-GB" dirty="0"/>
                  <a:t>where  </a:t>
                </a:r>
                <a14:m>
                  <m:oMath xmlns:m="http://schemas.openxmlformats.org/officeDocument/2006/math">
                    <m:r>
                      <a:rPr lang="en-GB" i="1">
                        <a:latin typeface="Cambria Math" panose="02040503050406030204" pitchFamily="18" charset="0"/>
                      </a:rPr>
                      <m:t>𝑔</m:t>
                    </m:r>
                    <m:d>
                      <m:dPr>
                        <m:ctrlPr>
                          <a:rPr lang="en-GB" i="1">
                            <a:latin typeface="Cambria Math" panose="02040503050406030204" pitchFamily="18" charset="0"/>
                          </a:rPr>
                        </m:ctrlPr>
                      </m:dPr>
                      <m:e>
                        <m:r>
                          <a:rPr lang="en-GB" i="1">
                            <a:latin typeface="Cambria Math" panose="02040503050406030204" pitchFamily="18" charset="0"/>
                          </a:rPr>
                          <m:t>𝑧</m:t>
                        </m:r>
                        <m:r>
                          <a:rPr lang="en-GB" i="1">
                            <a:latin typeface="Cambria Math" panose="02040503050406030204" pitchFamily="18" charset="0"/>
                          </a:rPr>
                          <m:t>,</m:t>
                        </m:r>
                        <m:r>
                          <a:rPr lang="en-GB" i="1">
                            <a:latin typeface="Cambria Math" panose="02040503050406030204" pitchFamily="18" charset="0"/>
                          </a:rPr>
                          <m:t>𝑡</m:t>
                        </m:r>
                      </m:e>
                    </m:d>
                  </m:oMath>
                </a14:m>
                <a:r>
                  <a:rPr lang="en-GB" dirty="0"/>
                  <a:t> is an arbitrary function.</a:t>
                </a:r>
              </a:p>
              <a:p>
                <a:r>
                  <a:rPr lang="en-GB" dirty="0"/>
                  <a:t>For the radial velocity component to remain finite </a:t>
                </a:r>
                <a14:m>
                  <m:oMath xmlns:m="http://schemas.openxmlformats.org/officeDocument/2006/math">
                    <m:r>
                      <a:rPr lang="en-GB" b="0" i="1" smtClean="0">
                        <a:latin typeface="Cambria Math" panose="02040503050406030204" pitchFamily="18" charset="0"/>
                      </a:rPr>
                      <m:t>𝑔</m:t>
                    </m:r>
                    <m:d>
                      <m:dPr>
                        <m:ctrlPr>
                          <a:rPr lang="en-GB" b="0" i="1" smtClean="0">
                            <a:latin typeface="Cambria Math" panose="02040503050406030204" pitchFamily="18" charset="0"/>
                          </a:rPr>
                        </m:ctrlPr>
                      </m:dPr>
                      <m:e>
                        <m:r>
                          <a:rPr lang="en-GB" b="0" i="1" smtClean="0">
                            <a:latin typeface="Cambria Math" panose="02040503050406030204" pitchFamily="18" charset="0"/>
                          </a:rPr>
                          <m:t>𝑧</m:t>
                        </m:r>
                        <m:r>
                          <a:rPr lang="en-GB" b="0" i="1" smtClean="0">
                            <a:latin typeface="Cambria Math" panose="02040503050406030204" pitchFamily="18" charset="0"/>
                          </a:rPr>
                          <m:t>,</m:t>
                        </m:r>
                        <m:r>
                          <a:rPr lang="en-GB" b="0" i="1" smtClean="0">
                            <a:latin typeface="Cambria Math" panose="02040503050406030204" pitchFamily="18" charset="0"/>
                          </a:rPr>
                          <m:t>𝑡</m:t>
                        </m:r>
                      </m:e>
                    </m:d>
                    <m:r>
                      <a:rPr lang="en-GB" b="0" i="1" smtClean="0">
                        <a:latin typeface="Cambria Math" panose="02040503050406030204" pitchFamily="18" charset="0"/>
                      </a:rPr>
                      <m:t>=0</m:t>
                    </m:r>
                  </m:oMath>
                </a14:m>
                <a:r>
                  <a:rPr lang="en-GB" dirty="0"/>
                  <a:t>, so that</a:t>
                </a:r>
              </a:p>
              <a:p>
                <a:pPr marL="0" indent="0" algn="ctr">
                  <a:buNone/>
                </a:pPr>
                <a:r>
                  <a:rPr lang="en-GB" dirty="0"/>
                  <a:t> </a:t>
                </a:r>
                <a14:m>
                  <m:oMath xmlns:m="http://schemas.openxmlformats.org/officeDocument/2006/math">
                    <m:r>
                      <a:rPr lang="en-GB" i="1">
                        <a:latin typeface="Cambria Math" panose="02040503050406030204" pitchFamily="18" charset="0"/>
                      </a:rPr>
                      <m:t>𝑢</m:t>
                    </m:r>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𝑉𝑟</m:t>
                        </m:r>
                      </m:num>
                      <m:den>
                        <m:r>
                          <a:rPr lang="en-GB" i="1">
                            <a:latin typeface="Cambria Math" panose="02040503050406030204" pitchFamily="18" charset="0"/>
                          </a:rPr>
                          <m:t>2</m:t>
                        </m:r>
                        <m:r>
                          <a:rPr lang="en-GB" i="1">
                            <a:latin typeface="Cambria Math" panose="02040503050406030204" pitchFamily="18" charset="0"/>
                          </a:rPr>
                          <m:t>h</m:t>
                        </m:r>
                        <m:d>
                          <m:dPr>
                            <m:ctrlPr>
                              <a:rPr lang="en-GB" i="1">
                                <a:latin typeface="Cambria Math" panose="02040503050406030204" pitchFamily="18" charset="0"/>
                              </a:rPr>
                            </m:ctrlPr>
                          </m:dPr>
                          <m:e>
                            <m:r>
                              <a:rPr lang="en-GB" i="1">
                                <a:latin typeface="Cambria Math" panose="02040503050406030204" pitchFamily="18" charset="0"/>
                              </a:rPr>
                              <m:t>𝑡</m:t>
                            </m:r>
                          </m:e>
                        </m:d>
                      </m:den>
                    </m:f>
                  </m:oMath>
                </a14:m>
                <a:r>
                  <a:rPr lang="en-GB"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3" t="-2241" r="-580"/>
                </a:stretch>
              </a:blipFill>
            </p:spPr>
            <p:txBody>
              <a:bodyPr/>
              <a:lstStyle/>
              <a:p>
                <a:r>
                  <a:rPr lang="en-GB">
                    <a:noFill/>
                  </a:rPr>
                  <a:t> </a:t>
                </a:r>
              </a:p>
            </p:txBody>
          </p:sp>
        </mc:Fallback>
      </mc:AlternateContent>
    </p:spTree>
    <p:extLst>
      <p:ext uri="{BB962C8B-B14F-4D97-AF65-F5344CB8AC3E}">
        <p14:creationId xmlns:p14="http://schemas.microsoft.com/office/powerpoint/2010/main" val="969071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The Material Derivative</a:t>
            </a:r>
          </a:p>
        </p:txBody>
      </p:sp>
      <mc:AlternateContent xmlns:mc="http://schemas.openxmlformats.org/markup-compatibility/2006" xmlns:a14="http://schemas.microsoft.com/office/drawing/2010/main">
        <mc:Choice Requires="a14">
          <p:sp>
            <p:nvSpPr>
              <p:cNvPr id="5" name="Content Placeholder 4"/>
              <p:cNvSpPr>
                <a:spLocks noGrp="1"/>
              </p:cNvSpPr>
              <p:nvPr>
                <p:ph sz="half" idx="1"/>
              </p:nvPr>
            </p:nvSpPr>
            <p:spPr/>
            <p:txBody>
              <a:bodyPr>
                <a:normAutofit fontScale="55000" lnSpcReduction="20000"/>
              </a:bodyPr>
              <a:lstStyle/>
              <a:p>
                <a:r>
                  <a:rPr lang="en-GB" dirty="0"/>
                  <a:t>In fluids variables, such as </a:t>
                </a:r>
                <a:r>
                  <a:rPr lang="en-GB" i="1" dirty="0"/>
                  <a:t>e.g. </a:t>
                </a:r>
                <a:r>
                  <a:rPr lang="en-GB" dirty="0"/>
                  <a:t>velocity, density, temperature and pressure, generally depend on position in laboratory co-ordinates </a:t>
                </a:r>
                <a14:m>
                  <m:oMath xmlns:m="http://schemas.openxmlformats.org/officeDocument/2006/math">
                    <m:d>
                      <m:dPr>
                        <m:ctrlPr>
                          <a:rPr lang="en-GB"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 </m:t>
                        </m:r>
                        <m:r>
                          <a:rPr lang="en-GB" b="0" i="1" smtClean="0">
                            <a:latin typeface="Cambria Math" panose="02040503050406030204" pitchFamily="18" charset="0"/>
                          </a:rPr>
                          <m:t>𝑦</m:t>
                        </m:r>
                        <m:r>
                          <a:rPr lang="en-GB" b="0" i="1" smtClean="0">
                            <a:latin typeface="Cambria Math" panose="02040503050406030204" pitchFamily="18" charset="0"/>
                          </a:rPr>
                          <m:t>, </m:t>
                        </m:r>
                        <m:r>
                          <a:rPr lang="en-GB" b="0" i="1" smtClean="0">
                            <a:latin typeface="Cambria Math" panose="02040503050406030204" pitchFamily="18" charset="0"/>
                          </a:rPr>
                          <m:t>𝑧</m:t>
                        </m:r>
                      </m:e>
                    </m:d>
                  </m:oMath>
                </a14:m>
                <a:r>
                  <a:rPr lang="en-GB" dirty="0"/>
                  <a:t>and on time </a:t>
                </a:r>
                <a14:m>
                  <m:oMath xmlns:m="http://schemas.openxmlformats.org/officeDocument/2006/math">
                    <m:r>
                      <a:rPr lang="en-GB" b="0" i="1" smtClean="0">
                        <a:latin typeface="Cambria Math" panose="02040503050406030204" pitchFamily="18" charset="0"/>
                      </a:rPr>
                      <m:t>𝑡</m:t>
                    </m:r>
                  </m:oMath>
                </a14:m>
                <a:r>
                  <a:rPr lang="en-GB" dirty="0"/>
                  <a:t>.</a:t>
                </a:r>
              </a:p>
              <a:p>
                <a:r>
                  <a:rPr lang="en-GB" dirty="0"/>
                  <a:t>Position is itself time-dependent.</a:t>
                </a:r>
              </a:p>
              <a:p>
                <a:r>
                  <a:rPr lang="en-GB" dirty="0"/>
                  <a:t>Derivative of a variable </a:t>
                </a:r>
                <a14:m>
                  <m:oMath xmlns:m="http://schemas.openxmlformats.org/officeDocument/2006/math">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 </m:t>
                        </m:r>
                        <m:r>
                          <a:rPr lang="en-GB" b="0" i="1" smtClean="0">
                            <a:latin typeface="Cambria Math" panose="02040503050406030204" pitchFamily="18" charset="0"/>
                          </a:rPr>
                          <m:t>𝑦</m:t>
                        </m:r>
                        <m:r>
                          <a:rPr lang="en-GB" b="0" i="1" smtClean="0">
                            <a:latin typeface="Cambria Math" panose="02040503050406030204" pitchFamily="18" charset="0"/>
                          </a:rPr>
                          <m:t>, </m:t>
                        </m:r>
                        <m:r>
                          <a:rPr lang="en-GB" b="0" i="1" smtClean="0">
                            <a:latin typeface="Cambria Math" panose="02040503050406030204" pitchFamily="18" charset="0"/>
                          </a:rPr>
                          <m:t>𝑧</m:t>
                        </m:r>
                        <m:r>
                          <a:rPr lang="en-GB" b="0" i="1" smtClean="0">
                            <a:latin typeface="Cambria Math" panose="02040503050406030204" pitchFamily="18" charset="0"/>
                          </a:rPr>
                          <m:t>, </m:t>
                        </m:r>
                        <m:r>
                          <a:rPr lang="en-GB" b="0" i="1" smtClean="0">
                            <a:latin typeface="Cambria Math" panose="02040503050406030204" pitchFamily="18" charset="0"/>
                          </a:rPr>
                          <m:t>𝑡</m:t>
                        </m:r>
                      </m:e>
                    </m:d>
                  </m:oMath>
                </a14:m>
                <a:r>
                  <a:rPr lang="en-GB" dirty="0"/>
                  <a:t> is therefore given by the chain rule:</a:t>
                </a:r>
              </a:p>
              <a:p>
                <a:endParaRPr lang="en-GB" dirty="0"/>
              </a:p>
              <a:p>
                <a:pPr marL="0" indent="0" algn="ctr">
                  <a:buNone/>
                </a:pPr>
                <a14:m>
                  <m:oMath xmlns:m="http://schemas.openxmlformats.org/officeDocument/2006/math">
                    <m:f>
                      <m:fPr>
                        <m:ctrlPr>
                          <a:rPr lang="en-GB" sz="4400" i="1" smtClean="0">
                            <a:latin typeface="Cambria Math" panose="02040503050406030204" pitchFamily="18" charset="0"/>
                          </a:rPr>
                        </m:ctrlPr>
                      </m:fPr>
                      <m:num>
                        <m:r>
                          <a:rPr lang="en-GB" sz="4400" i="1" smtClean="0">
                            <a:latin typeface="Cambria Math" panose="02040503050406030204" pitchFamily="18" charset="0"/>
                          </a:rPr>
                          <m:t>𝑑</m:t>
                        </m:r>
                        <m:r>
                          <a:rPr lang="en-GB" sz="4400" b="0" i="1" smtClean="0">
                            <a:latin typeface="Cambria Math" panose="02040503050406030204" pitchFamily="18" charset="0"/>
                          </a:rPr>
                          <m:t>𝑓</m:t>
                        </m:r>
                      </m:num>
                      <m:den>
                        <m:r>
                          <a:rPr lang="en-GB" sz="4400" i="1" smtClean="0">
                            <a:latin typeface="Cambria Math" panose="02040503050406030204" pitchFamily="18" charset="0"/>
                          </a:rPr>
                          <m:t>𝑑</m:t>
                        </m:r>
                        <m:r>
                          <a:rPr lang="en-GB" sz="4400" b="0" i="1" smtClean="0">
                            <a:latin typeface="Cambria Math" panose="02040503050406030204" pitchFamily="18" charset="0"/>
                          </a:rPr>
                          <m:t>𝑡</m:t>
                        </m:r>
                      </m:den>
                    </m:f>
                    <m:r>
                      <a:rPr lang="en-GB" sz="4400" b="0" i="1" smtClean="0">
                        <a:latin typeface="Cambria Math" panose="02040503050406030204" pitchFamily="18" charset="0"/>
                      </a:rPr>
                      <m:t>=</m:t>
                    </m:r>
                    <m:f>
                      <m:fPr>
                        <m:ctrlPr>
                          <a:rPr lang="en-GB" sz="4400" b="0" i="1" smtClean="0">
                            <a:latin typeface="Cambria Math" panose="02040503050406030204" pitchFamily="18" charset="0"/>
                          </a:rPr>
                        </m:ctrlPr>
                      </m:fPr>
                      <m:num>
                        <m:r>
                          <a:rPr lang="en-GB" sz="4400" b="0" i="1" smtClean="0">
                            <a:latin typeface="Cambria Math" panose="02040503050406030204" pitchFamily="18" charset="0"/>
                          </a:rPr>
                          <m:t>𝜕</m:t>
                        </m:r>
                        <m:r>
                          <a:rPr lang="en-GB" sz="4400" b="0" i="1" smtClean="0">
                            <a:latin typeface="Cambria Math" panose="02040503050406030204" pitchFamily="18" charset="0"/>
                          </a:rPr>
                          <m:t>𝑓</m:t>
                        </m:r>
                      </m:num>
                      <m:den>
                        <m:r>
                          <a:rPr lang="en-GB" sz="4400" b="0" i="1" smtClean="0">
                            <a:latin typeface="Cambria Math" panose="02040503050406030204" pitchFamily="18" charset="0"/>
                          </a:rPr>
                          <m:t>𝜕</m:t>
                        </m:r>
                        <m:r>
                          <a:rPr lang="en-GB" sz="4400" b="0" i="1" smtClean="0">
                            <a:latin typeface="Cambria Math" panose="02040503050406030204" pitchFamily="18" charset="0"/>
                          </a:rPr>
                          <m:t>𝑡</m:t>
                        </m:r>
                      </m:den>
                    </m:f>
                    <m:r>
                      <a:rPr lang="en-GB" sz="4400" b="0" i="1" smtClean="0">
                        <a:latin typeface="Cambria Math" panose="02040503050406030204" pitchFamily="18" charset="0"/>
                      </a:rPr>
                      <m:t>+</m:t>
                    </m:r>
                    <m:f>
                      <m:fPr>
                        <m:ctrlPr>
                          <a:rPr lang="en-GB" sz="4400" b="0" i="1" smtClean="0">
                            <a:latin typeface="Cambria Math" panose="02040503050406030204" pitchFamily="18" charset="0"/>
                          </a:rPr>
                        </m:ctrlPr>
                      </m:fPr>
                      <m:num>
                        <m:r>
                          <a:rPr lang="en-GB" sz="4400" b="0" i="1" smtClean="0">
                            <a:latin typeface="Cambria Math" panose="02040503050406030204" pitchFamily="18" charset="0"/>
                          </a:rPr>
                          <m:t>𝜕</m:t>
                        </m:r>
                        <m:r>
                          <a:rPr lang="en-GB" sz="4400" b="0" i="1" smtClean="0">
                            <a:latin typeface="Cambria Math" panose="02040503050406030204" pitchFamily="18" charset="0"/>
                          </a:rPr>
                          <m:t>𝑓</m:t>
                        </m:r>
                      </m:num>
                      <m:den>
                        <m:r>
                          <a:rPr lang="en-GB" sz="4400" b="0" i="1" smtClean="0">
                            <a:latin typeface="Cambria Math" panose="02040503050406030204" pitchFamily="18" charset="0"/>
                          </a:rPr>
                          <m:t>𝜕</m:t>
                        </m:r>
                        <m:r>
                          <a:rPr lang="en-GB" sz="4400" b="0" i="1" smtClean="0">
                            <a:latin typeface="Cambria Math" panose="02040503050406030204" pitchFamily="18" charset="0"/>
                          </a:rPr>
                          <m:t>𝑥</m:t>
                        </m:r>
                      </m:den>
                    </m:f>
                    <m:f>
                      <m:fPr>
                        <m:ctrlPr>
                          <a:rPr lang="en-GB" sz="4400" b="0" i="1" smtClean="0">
                            <a:latin typeface="Cambria Math" panose="02040503050406030204" pitchFamily="18" charset="0"/>
                          </a:rPr>
                        </m:ctrlPr>
                      </m:fPr>
                      <m:num>
                        <m:r>
                          <a:rPr lang="en-GB" sz="4400" b="0" i="1" smtClean="0">
                            <a:latin typeface="Cambria Math" panose="02040503050406030204" pitchFamily="18" charset="0"/>
                          </a:rPr>
                          <m:t>𝑑𝑥</m:t>
                        </m:r>
                      </m:num>
                      <m:den>
                        <m:r>
                          <a:rPr lang="en-GB" sz="4400" b="0" i="1" smtClean="0">
                            <a:latin typeface="Cambria Math" panose="02040503050406030204" pitchFamily="18" charset="0"/>
                          </a:rPr>
                          <m:t>𝑑𝑡</m:t>
                        </m:r>
                      </m:den>
                    </m:f>
                    <m:r>
                      <a:rPr lang="en-GB" sz="4400" b="0" i="0" smtClean="0">
                        <a:latin typeface="Cambria Math" panose="02040503050406030204" pitchFamily="18" charset="0"/>
                      </a:rPr>
                      <m:t>+</m:t>
                    </m:r>
                    <m:f>
                      <m:fPr>
                        <m:ctrlPr>
                          <a:rPr lang="en-GB" sz="4400" i="1">
                            <a:latin typeface="Cambria Math" panose="02040503050406030204" pitchFamily="18" charset="0"/>
                          </a:rPr>
                        </m:ctrlPr>
                      </m:fPr>
                      <m:num>
                        <m:r>
                          <a:rPr lang="en-GB" sz="4400" i="1">
                            <a:latin typeface="Cambria Math" panose="02040503050406030204" pitchFamily="18" charset="0"/>
                          </a:rPr>
                          <m:t>𝜕</m:t>
                        </m:r>
                        <m:r>
                          <a:rPr lang="en-GB" sz="4400" i="1">
                            <a:latin typeface="Cambria Math" panose="02040503050406030204" pitchFamily="18" charset="0"/>
                          </a:rPr>
                          <m:t>𝑓</m:t>
                        </m:r>
                      </m:num>
                      <m:den>
                        <m:r>
                          <a:rPr lang="en-GB" sz="4400" i="1">
                            <a:latin typeface="Cambria Math" panose="02040503050406030204" pitchFamily="18" charset="0"/>
                          </a:rPr>
                          <m:t>𝜕</m:t>
                        </m:r>
                        <m:r>
                          <a:rPr lang="en-GB" sz="4400" b="0" i="1" smtClean="0">
                            <a:latin typeface="Cambria Math" panose="02040503050406030204" pitchFamily="18" charset="0"/>
                          </a:rPr>
                          <m:t>𝑦</m:t>
                        </m:r>
                      </m:den>
                    </m:f>
                    <m:f>
                      <m:fPr>
                        <m:ctrlPr>
                          <a:rPr lang="en-GB" sz="4400" i="1">
                            <a:latin typeface="Cambria Math" panose="02040503050406030204" pitchFamily="18" charset="0"/>
                          </a:rPr>
                        </m:ctrlPr>
                      </m:fPr>
                      <m:num>
                        <m:r>
                          <a:rPr lang="en-GB" sz="4400" i="1">
                            <a:latin typeface="Cambria Math" panose="02040503050406030204" pitchFamily="18" charset="0"/>
                          </a:rPr>
                          <m:t>𝑑</m:t>
                        </m:r>
                        <m:r>
                          <a:rPr lang="en-GB" sz="4400" b="0" i="1" smtClean="0">
                            <a:latin typeface="Cambria Math" panose="02040503050406030204" pitchFamily="18" charset="0"/>
                          </a:rPr>
                          <m:t>𝑦</m:t>
                        </m:r>
                      </m:num>
                      <m:den>
                        <m:r>
                          <a:rPr lang="en-GB" sz="4400" i="1">
                            <a:latin typeface="Cambria Math" panose="02040503050406030204" pitchFamily="18" charset="0"/>
                          </a:rPr>
                          <m:t>𝑑𝑡</m:t>
                        </m:r>
                      </m:den>
                    </m:f>
                    <m:r>
                      <a:rPr lang="en-GB" sz="4400" b="0" i="1" smtClean="0">
                        <a:latin typeface="Cambria Math" panose="02040503050406030204" pitchFamily="18" charset="0"/>
                      </a:rPr>
                      <m:t>+</m:t>
                    </m:r>
                    <m:f>
                      <m:fPr>
                        <m:ctrlPr>
                          <a:rPr lang="en-GB" sz="4400" i="1">
                            <a:latin typeface="Cambria Math" panose="02040503050406030204" pitchFamily="18" charset="0"/>
                          </a:rPr>
                        </m:ctrlPr>
                      </m:fPr>
                      <m:num>
                        <m:r>
                          <a:rPr lang="en-GB" sz="4400" i="1">
                            <a:latin typeface="Cambria Math" panose="02040503050406030204" pitchFamily="18" charset="0"/>
                          </a:rPr>
                          <m:t>𝜕</m:t>
                        </m:r>
                        <m:r>
                          <a:rPr lang="en-GB" sz="4400" i="1">
                            <a:latin typeface="Cambria Math" panose="02040503050406030204" pitchFamily="18" charset="0"/>
                          </a:rPr>
                          <m:t>𝑓</m:t>
                        </m:r>
                      </m:num>
                      <m:den>
                        <m:r>
                          <a:rPr lang="en-GB" sz="4400" i="1">
                            <a:latin typeface="Cambria Math" panose="02040503050406030204" pitchFamily="18" charset="0"/>
                          </a:rPr>
                          <m:t>𝜕</m:t>
                        </m:r>
                        <m:r>
                          <a:rPr lang="en-GB" sz="4400" b="0" i="1" smtClean="0">
                            <a:latin typeface="Cambria Math" panose="02040503050406030204" pitchFamily="18" charset="0"/>
                          </a:rPr>
                          <m:t>𝑧</m:t>
                        </m:r>
                      </m:den>
                    </m:f>
                    <m:f>
                      <m:fPr>
                        <m:ctrlPr>
                          <a:rPr lang="en-GB" sz="4400" i="1">
                            <a:latin typeface="Cambria Math" panose="02040503050406030204" pitchFamily="18" charset="0"/>
                          </a:rPr>
                        </m:ctrlPr>
                      </m:fPr>
                      <m:num>
                        <m:r>
                          <a:rPr lang="en-GB" sz="4400" i="1">
                            <a:latin typeface="Cambria Math" panose="02040503050406030204" pitchFamily="18" charset="0"/>
                          </a:rPr>
                          <m:t>𝑑𝑦</m:t>
                        </m:r>
                      </m:num>
                      <m:den>
                        <m:r>
                          <a:rPr lang="en-GB" sz="4400" i="1">
                            <a:latin typeface="Cambria Math" panose="02040503050406030204" pitchFamily="18" charset="0"/>
                          </a:rPr>
                          <m:t>𝑑𝑡</m:t>
                        </m:r>
                      </m:den>
                    </m:f>
                    <m:r>
                      <a:rPr lang="en-GB" sz="4400" i="1" smtClean="0">
                        <a:latin typeface="Cambria Math" panose="02040503050406030204" pitchFamily="18" charset="0"/>
                        <a:ea typeface="Cambria Math" panose="02040503050406030204" pitchFamily="18" charset="0"/>
                      </a:rPr>
                      <m:t>≡</m:t>
                    </m:r>
                    <m:f>
                      <m:fPr>
                        <m:ctrlPr>
                          <a:rPr lang="en-GB" sz="4400" i="1">
                            <a:latin typeface="Cambria Math" panose="02040503050406030204" pitchFamily="18" charset="0"/>
                          </a:rPr>
                        </m:ctrlPr>
                      </m:fPr>
                      <m:num>
                        <m:r>
                          <a:rPr lang="en-GB" sz="4400" b="0" i="1" smtClean="0">
                            <a:latin typeface="Cambria Math" panose="02040503050406030204" pitchFamily="18" charset="0"/>
                          </a:rPr>
                          <m:t>𝐷𝑓</m:t>
                        </m:r>
                      </m:num>
                      <m:den>
                        <m:r>
                          <a:rPr lang="en-GB" sz="4400" b="0" i="1" smtClean="0">
                            <a:latin typeface="Cambria Math" panose="02040503050406030204" pitchFamily="18" charset="0"/>
                          </a:rPr>
                          <m:t>𝐷</m:t>
                        </m:r>
                        <m:r>
                          <a:rPr lang="en-GB" sz="4400" i="1">
                            <a:latin typeface="Cambria Math" panose="02040503050406030204" pitchFamily="18" charset="0"/>
                          </a:rPr>
                          <m:t>𝑡</m:t>
                        </m:r>
                      </m:den>
                    </m:f>
                  </m:oMath>
                </a14:m>
                <a:r>
                  <a:rPr lang="en-GB" sz="4400" dirty="0"/>
                  <a:t>,</a:t>
                </a:r>
              </a:p>
              <a:p>
                <a:endParaRPr lang="en-GB" sz="4400" dirty="0"/>
              </a:p>
              <a:p>
                <a:r>
                  <a:rPr lang="en-GB" dirty="0"/>
                  <a:t>The material derivative </a:t>
                </a:r>
                <a14:m>
                  <m:oMath xmlns:m="http://schemas.openxmlformats.org/officeDocument/2006/math">
                    <m:f>
                      <m:fPr>
                        <m:ctrlPr>
                          <a:rPr lang="en-GB" i="1">
                            <a:latin typeface="Cambria Math" panose="02040503050406030204" pitchFamily="18" charset="0"/>
                          </a:rPr>
                        </m:ctrlPr>
                      </m:fPr>
                      <m:num>
                        <m:r>
                          <a:rPr lang="en-GB" i="1">
                            <a:latin typeface="Cambria Math" panose="02040503050406030204" pitchFamily="18" charset="0"/>
                          </a:rPr>
                          <m:t>𝐷𝑓</m:t>
                        </m:r>
                      </m:num>
                      <m:den>
                        <m:r>
                          <a:rPr lang="en-GB" i="1">
                            <a:latin typeface="Cambria Math" panose="02040503050406030204" pitchFamily="18" charset="0"/>
                          </a:rPr>
                          <m:t>𝐷𝑡</m:t>
                        </m:r>
                      </m:den>
                    </m:f>
                  </m:oMath>
                </a14:m>
                <a:r>
                  <a:rPr lang="en-GB" dirty="0"/>
                  <a:t> is most commonly written as </a:t>
                </a:r>
              </a:p>
              <a:p>
                <a:endParaRPr lang="en-GB" dirty="0"/>
              </a:p>
              <a:p>
                <a:pPr marL="0" indent="0">
                  <a:buNone/>
                </a:pPr>
                <a14:m>
                  <m:oMathPara xmlns:m="http://schemas.openxmlformats.org/officeDocument/2006/math">
                    <m:oMathParaPr>
                      <m:jc m:val="center"/>
                    </m:oMathParaPr>
                    <m:oMath xmlns:m="http://schemas.openxmlformats.org/officeDocument/2006/math">
                      <m:f>
                        <m:fPr>
                          <m:ctrlPr>
                            <a:rPr lang="en-GB" sz="3000" i="1">
                              <a:latin typeface="Cambria Math" panose="02040503050406030204" pitchFamily="18" charset="0"/>
                            </a:rPr>
                          </m:ctrlPr>
                        </m:fPr>
                        <m:num>
                          <m:r>
                            <a:rPr lang="en-GB" sz="3000" i="1">
                              <a:latin typeface="Cambria Math" panose="02040503050406030204" pitchFamily="18" charset="0"/>
                            </a:rPr>
                            <m:t>𝐷𝑓</m:t>
                          </m:r>
                        </m:num>
                        <m:den>
                          <m:r>
                            <a:rPr lang="en-GB" sz="3000" i="1">
                              <a:latin typeface="Cambria Math" panose="02040503050406030204" pitchFamily="18" charset="0"/>
                            </a:rPr>
                            <m:t>𝐷𝑡</m:t>
                          </m:r>
                        </m:den>
                      </m:f>
                      <m:r>
                        <a:rPr lang="en-GB" sz="3000" i="1">
                          <a:latin typeface="Cambria Math" panose="02040503050406030204" pitchFamily="18" charset="0"/>
                        </a:rPr>
                        <m:t>=</m:t>
                      </m:r>
                      <m:f>
                        <m:fPr>
                          <m:ctrlPr>
                            <a:rPr lang="en-GB" sz="3000" i="1">
                              <a:latin typeface="Cambria Math" panose="02040503050406030204" pitchFamily="18" charset="0"/>
                            </a:rPr>
                          </m:ctrlPr>
                        </m:fPr>
                        <m:num>
                          <m:r>
                            <a:rPr lang="en-GB" sz="3000" i="1">
                              <a:latin typeface="Cambria Math" panose="02040503050406030204" pitchFamily="18" charset="0"/>
                            </a:rPr>
                            <m:t>𝜕</m:t>
                          </m:r>
                          <m:r>
                            <a:rPr lang="en-GB" sz="3000" i="1">
                              <a:latin typeface="Cambria Math" panose="02040503050406030204" pitchFamily="18" charset="0"/>
                            </a:rPr>
                            <m:t>𝑓</m:t>
                          </m:r>
                        </m:num>
                        <m:den>
                          <m:r>
                            <a:rPr lang="en-GB" sz="3000" i="1">
                              <a:latin typeface="Cambria Math" panose="02040503050406030204" pitchFamily="18" charset="0"/>
                            </a:rPr>
                            <m:t>𝜕</m:t>
                          </m:r>
                          <m:r>
                            <a:rPr lang="en-GB" sz="3000" i="1">
                              <a:latin typeface="Cambria Math" panose="02040503050406030204" pitchFamily="18" charset="0"/>
                            </a:rPr>
                            <m:t>𝑡</m:t>
                          </m:r>
                        </m:den>
                      </m:f>
                      <m:r>
                        <a:rPr lang="en-GB" sz="3000" b="0" i="1" smtClean="0">
                          <a:latin typeface="Cambria Math" panose="02040503050406030204" pitchFamily="18" charset="0"/>
                        </a:rPr>
                        <m:t>+</m:t>
                      </m:r>
                      <m:r>
                        <a:rPr lang="en-GB" sz="3000" b="1" i="1" smtClean="0">
                          <a:latin typeface="Cambria Math" panose="02040503050406030204" pitchFamily="18" charset="0"/>
                        </a:rPr>
                        <m:t>𝒖</m:t>
                      </m:r>
                      <m:r>
                        <a:rPr lang="en-GB" sz="3000" b="1" i="1" smtClean="0">
                          <a:latin typeface="Cambria Math" panose="02040503050406030204" pitchFamily="18" charset="0"/>
                        </a:rPr>
                        <m:t>.</m:t>
                      </m:r>
                      <m:r>
                        <a:rPr lang="en-GB" sz="3000" b="0" i="1" smtClean="0">
                          <a:latin typeface="Cambria Math" panose="02040503050406030204" pitchFamily="18" charset="0"/>
                          <a:ea typeface="Cambria Math" panose="02040503050406030204" pitchFamily="18" charset="0"/>
                        </a:rPr>
                        <m:t>𝛻</m:t>
                      </m:r>
                      <m:r>
                        <a:rPr lang="en-GB" sz="3000" b="0" i="1" smtClean="0">
                          <a:latin typeface="Cambria Math" panose="02040503050406030204" pitchFamily="18" charset="0"/>
                          <a:ea typeface="Cambria Math" panose="02040503050406030204" pitchFamily="18" charset="0"/>
                        </a:rPr>
                        <m:t>𝑓</m:t>
                      </m:r>
                    </m:oMath>
                  </m:oMathPara>
                </a14:m>
                <a:endParaRPr lang="en-GB" sz="3000" b="1" dirty="0"/>
              </a:p>
              <a:p>
                <a:endParaRPr lang="en-GB" sz="3000" dirty="0"/>
              </a:p>
              <a:p>
                <a:r>
                  <a:rPr lang="en-GB" sz="3000" dirty="0"/>
                  <a:t>Here </a:t>
                </a:r>
                <a14:m>
                  <m:oMath xmlns:m="http://schemas.openxmlformats.org/officeDocument/2006/math">
                    <m:r>
                      <a:rPr lang="en-GB" sz="3000" b="1" i="1" smtClean="0">
                        <a:latin typeface="Cambria Math" panose="02040503050406030204" pitchFamily="18" charset="0"/>
                      </a:rPr>
                      <m:t>𝒖</m:t>
                    </m:r>
                  </m:oMath>
                </a14:m>
                <a:r>
                  <a:rPr lang="en-GB" sz="3000" b="1" dirty="0"/>
                  <a:t> </a:t>
                </a:r>
                <a:r>
                  <a:rPr lang="en-GB" sz="3000" dirty="0"/>
                  <a:t>is the velocity </a:t>
                </a:r>
                <a14:m>
                  <m:oMath xmlns:m="http://schemas.openxmlformats.org/officeDocument/2006/math">
                    <m:d>
                      <m:dPr>
                        <m:ctrlPr>
                          <a:rPr lang="en-GB" sz="3000" i="1" smtClean="0">
                            <a:latin typeface="Cambria Math" panose="02040503050406030204" pitchFamily="18" charset="0"/>
                          </a:rPr>
                        </m:ctrlPr>
                      </m:dPr>
                      <m:e>
                        <m:f>
                          <m:fPr>
                            <m:ctrlPr>
                              <a:rPr lang="en-GB" sz="3000" i="1" smtClean="0">
                                <a:latin typeface="Cambria Math" panose="02040503050406030204" pitchFamily="18" charset="0"/>
                              </a:rPr>
                            </m:ctrlPr>
                          </m:fPr>
                          <m:num>
                            <m:r>
                              <a:rPr lang="en-GB" sz="3000" i="1" smtClean="0">
                                <a:latin typeface="Cambria Math" panose="02040503050406030204" pitchFamily="18" charset="0"/>
                              </a:rPr>
                              <m:t>𝑑</m:t>
                            </m:r>
                            <m:r>
                              <a:rPr lang="en-GB" sz="3000" b="0" i="1" smtClean="0">
                                <a:latin typeface="Cambria Math" panose="02040503050406030204" pitchFamily="18" charset="0"/>
                              </a:rPr>
                              <m:t>𝑥</m:t>
                            </m:r>
                          </m:num>
                          <m:den>
                            <m:r>
                              <a:rPr lang="en-GB" sz="3000" i="1" smtClean="0">
                                <a:latin typeface="Cambria Math" panose="02040503050406030204" pitchFamily="18" charset="0"/>
                              </a:rPr>
                              <m:t>𝑑</m:t>
                            </m:r>
                            <m:r>
                              <a:rPr lang="en-GB" sz="3000" b="0" i="1" smtClean="0">
                                <a:latin typeface="Cambria Math" panose="02040503050406030204" pitchFamily="18" charset="0"/>
                              </a:rPr>
                              <m:t>𝑡</m:t>
                            </m:r>
                          </m:den>
                        </m:f>
                        <m:r>
                          <a:rPr lang="en-GB" sz="3000" b="0" i="1" smtClean="0">
                            <a:latin typeface="Cambria Math" panose="02040503050406030204" pitchFamily="18" charset="0"/>
                          </a:rPr>
                          <m:t>,</m:t>
                        </m:r>
                        <m:f>
                          <m:fPr>
                            <m:ctrlPr>
                              <a:rPr lang="en-GB" sz="3000" i="1">
                                <a:latin typeface="Cambria Math" panose="02040503050406030204" pitchFamily="18" charset="0"/>
                              </a:rPr>
                            </m:ctrlPr>
                          </m:fPr>
                          <m:num>
                            <m:r>
                              <a:rPr lang="en-GB" sz="3000" i="1">
                                <a:latin typeface="Cambria Math" panose="02040503050406030204" pitchFamily="18" charset="0"/>
                              </a:rPr>
                              <m:t>𝑑</m:t>
                            </m:r>
                            <m:r>
                              <a:rPr lang="en-GB" sz="3000" b="0" i="1" smtClean="0">
                                <a:latin typeface="Cambria Math" panose="02040503050406030204" pitchFamily="18" charset="0"/>
                              </a:rPr>
                              <m:t>𝑦</m:t>
                            </m:r>
                          </m:num>
                          <m:den>
                            <m:r>
                              <a:rPr lang="en-GB" sz="3000" i="1">
                                <a:latin typeface="Cambria Math" panose="02040503050406030204" pitchFamily="18" charset="0"/>
                              </a:rPr>
                              <m:t>𝑑𝑡</m:t>
                            </m:r>
                          </m:den>
                        </m:f>
                        <m:r>
                          <a:rPr lang="en-GB" sz="3000" b="0" i="1" smtClean="0">
                            <a:latin typeface="Cambria Math" panose="02040503050406030204" pitchFamily="18" charset="0"/>
                          </a:rPr>
                          <m:t>,</m:t>
                        </m:r>
                        <m:f>
                          <m:fPr>
                            <m:ctrlPr>
                              <a:rPr lang="en-GB" sz="3000" i="1">
                                <a:latin typeface="Cambria Math" panose="02040503050406030204" pitchFamily="18" charset="0"/>
                              </a:rPr>
                            </m:ctrlPr>
                          </m:fPr>
                          <m:num>
                            <m:r>
                              <a:rPr lang="en-GB" sz="3000" i="1">
                                <a:latin typeface="Cambria Math" panose="02040503050406030204" pitchFamily="18" charset="0"/>
                              </a:rPr>
                              <m:t>𝑑</m:t>
                            </m:r>
                            <m:r>
                              <a:rPr lang="en-GB" sz="3000" b="0" i="1" smtClean="0">
                                <a:latin typeface="Cambria Math" panose="02040503050406030204" pitchFamily="18" charset="0"/>
                              </a:rPr>
                              <m:t>𝑧</m:t>
                            </m:r>
                          </m:num>
                          <m:den>
                            <m:r>
                              <a:rPr lang="en-GB" sz="3000" i="1">
                                <a:latin typeface="Cambria Math" panose="02040503050406030204" pitchFamily="18" charset="0"/>
                              </a:rPr>
                              <m:t>𝑑𝑡</m:t>
                            </m:r>
                          </m:den>
                        </m:f>
                      </m:e>
                    </m:d>
                  </m:oMath>
                </a14:m>
                <a:r>
                  <a:rPr lang="en-GB" dirty="0"/>
                  <a:t> and </a:t>
                </a:r>
                <a14:m>
                  <m:oMath xmlns:m="http://schemas.openxmlformats.org/officeDocument/2006/math">
                    <m:r>
                      <a:rPr lang="en-GB"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m:t>
                    </m:r>
                    <m:sSup>
                      <m:sSupPr>
                        <m:ctrlPr>
                          <a:rPr lang="en-GB" b="0" i="1" smtClean="0">
                            <a:latin typeface="Cambria Math" panose="02040503050406030204" pitchFamily="18" charset="0"/>
                            <a:ea typeface="Cambria Math" panose="02040503050406030204" pitchFamily="18" charset="0"/>
                          </a:rPr>
                        </m:ctrlPr>
                      </m:sSupPr>
                      <m:e>
                        <m:d>
                          <m:dPr>
                            <m:ctrlPr>
                              <a:rPr lang="en-GB" i="1">
                                <a:latin typeface="Cambria Math" panose="02040503050406030204" pitchFamily="18" charset="0"/>
                                <a:ea typeface="Cambria Math" panose="02040503050406030204" pitchFamily="18" charset="0"/>
                              </a:rPr>
                            </m:ctrlPr>
                          </m:dPr>
                          <m:e>
                            <m:f>
                              <m:fPr>
                                <m:ctrlPr>
                                  <a:rPr lang="en-GB" i="1">
                                    <a:latin typeface="Cambria Math" panose="02040503050406030204" pitchFamily="18" charset="0"/>
                                    <a:ea typeface="Cambria Math" panose="02040503050406030204" pitchFamily="18" charset="0"/>
                                  </a:rPr>
                                </m:ctrlPr>
                              </m:fPr>
                              <m:num>
                                <m:r>
                                  <a:rPr lang="en-GB" i="1">
                                    <a:latin typeface="Cambria Math" panose="02040503050406030204" pitchFamily="18" charset="0"/>
                                    <a:ea typeface="Cambria Math" panose="02040503050406030204" pitchFamily="18" charset="0"/>
                                  </a:rPr>
                                  <m:t>𝜕</m:t>
                                </m:r>
                              </m:num>
                              <m:den>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𝑥</m:t>
                                </m:r>
                              </m:den>
                            </m:f>
                            <m:r>
                              <a:rPr lang="en-GB" i="1">
                                <a:latin typeface="Cambria Math" panose="02040503050406030204" pitchFamily="18" charset="0"/>
                                <a:ea typeface="Cambria Math" panose="02040503050406030204" pitchFamily="18" charset="0"/>
                              </a:rPr>
                              <m:t>,</m:t>
                            </m:r>
                            <m:f>
                              <m:fPr>
                                <m:ctrlPr>
                                  <a:rPr lang="en-GB" i="1">
                                    <a:latin typeface="Cambria Math" panose="02040503050406030204" pitchFamily="18" charset="0"/>
                                    <a:ea typeface="Cambria Math" panose="02040503050406030204" pitchFamily="18" charset="0"/>
                                  </a:rPr>
                                </m:ctrlPr>
                              </m:fPr>
                              <m:num>
                                <m:r>
                                  <a:rPr lang="en-GB" i="1">
                                    <a:latin typeface="Cambria Math" panose="02040503050406030204" pitchFamily="18" charset="0"/>
                                    <a:ea typeface="Cambria Math" panose="02040503050406030204" pitchFamily="18" charset="0"/>
                                  </a:rPr>
                                  <m:t>𝜕</m:t>
                                </m:r>
                              </m:num>
                              <m:den>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𝑦</m:t>
                                </m:r>
                              </m:den>
                            </m:f>
                            <m:r>
                              <a:rPr lang="en-GB" i="1">
                                <a:latin typeface="Cambria Math" panose="02040503050406030204" pitchFamily="18" charset="0"/>
                                <a:ea typeface="Cambria Math" panose="02040503050406030204" pitchFamily="18" charset="0"/>
                              </a:rPr>
                              <m:t>,</m:t>
                            </m:r>
                            <m:f>
                              <m:fPr>
                                <m:ctrlPr>
                                  <a:rPr lang="en-GB" i="1">
                                    <a:latin typeface="Cambria Math" panose="02040503050406030204" pitchFamily="18" charset="0"/>
                                    <a:ea typeface="Cambria Math" panose="02040503050406030204" pitchFamily="18" charset="0"/>
                                  </a:rPr>
                                </m:ctrlPr>
                              </m:fPr>
                              <m:num>
                                <m:r>
                                  <a:rPr lang="en-GB" i="1">
                                    <a:latin typeface="Cambria Math" panose="02040503050406030204" pitchFamily="18" charset="0"/>
                                    <a:ea typeface="Cambria Math" panose="02040503050406030204" pitchFamily="18" charset="0"/>
                                  </a:rPr>
                                  <m:t>𝜕</m:t>
                                </m:r>
                              </m:num>
                              <m:den>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𝑧</m:t>
                                </m:r>
                              </m:den>
                            </m:f>
                          </m:e>
                        </m:d>
                      </m:e>
                      <m:sup>
                        <m:r>
                          <a:rPr lang="en-GB" b="0" i="1" smtClean="0">
                            <a:latin typeface="Cambria Math" panose="02040503050406030204" pitchFamily="18" charset="0"/>
                            <a:ea typeface="Cambria Math" panose="02040503050406030204" pitchFamily="18" charset="0"/>
                          </a:rPr>
                          <m:t>𝑇</m:t>
                        </m:r>
                      </m:sup>
                    </m:sSup>
                  </m:oMath>
                </a14:m>
                <a:r>
                  <a:rPr lang="en-GB" dirty="0"/>
                  <a:t>.</a:t>
                </a:r>
              </a:p>
            </p:txBody>
          </p:sp>
        </mc:Choice>
        <mc:Fallback xmlns="">
          <p:sp>
            <p:nvSpPr>
              <p:cNvPr id="5" name="Content Placeholder 4"/>
              <p:cNvSpPr>
                <a:spLocks noGrp="1" noRot="1" noChangeAspect="1" noMove="1" noResize="1" noEditPoints="1" noAdjustHandles="1" noChangeArrowheads="1" noChangeShapeType="1" noTextEdit="1"/>
              </p:cNvSpPr>
              <p:nvPr>
                <p:ph sz="half" idx="1"/>
              </p:nvPr>
            </p:nvSpPr>
            <p:spPr>
              <a:blipFill>
                <a:blip r:embed="rId2"/>
                <a:stretch>
                  <a:fillRect l="-588" t="-1541" b="-840"/>
                </a:stretch>
              </a:blipFill>
            </p:spPr>
            <p:txBody>
              <a:bodyPr/>
              <a:lstStyle/>
              <a:p>
                <a:r>
                  <a:rPr lang="en-GB">
                    <a:noFill/>
                  </a:rPr>
                  <a:t> </a:t>
                </a:r>
              </a:p>
            </p:txBody>
          </p:sp>
        </mc:Fallback>
      </mc:AlternateContent>
      <p:sp>
        <p:nvSpPr>
          <p:cNvPr id="2" name="Content Placeholder 1">
            <a:extLst>
              <a:ext uri="{FF2B5EF4-FFF2-40B4-BE49-F238E27FC236}">
                <a16:creationId xmlns:a16="http://schemas.microsoft.com/office/drawing/2014/main" xmlns="" id="{7E4DFF5B-9169-45F2-BA29-DFCC3F3F178C}"/>
              </a:ext>
            </a:extLst>
          </p:cNvPr>
          <p:cNvSpPr>
            <a:spLocks noGrp="1"/>
          </p:cNvSpPr>
          <p:nvPr>
            <p:ph sz="half" idx="2"/>
          </p:nvPr>
        </p:nvSpPr>
        <p:spPr>
          <a:xfrm>
            <a:off x="6195648" y="1825625"/>
            <a:ext cx="5181600" cy="4351338"/>
          </a:xfrm>
        </p:spPr>
        <p:txBody>
          <a:bodyPr>
            <a:normAutofit fontScale="55000" lnSpcReduction="20000"/>
          </a:bodyPr>
          <a:lstStyle/>
          <a:p>
            <a:pPr marL="0" indent="0">
              <a:buNone/>
            </a:pPr>
            <a:r>
              <a:rPr lang="en-GB" dirty="0"/>
              <a:t> </a:t>
            </a:r>
          </a:p>
        </p:txBody>
      </p:sp>
      <p:cxnSp>
        <p:nvCxnSpPr>
          <p:cNvPr id="6" name="Connector: Curved 5">
            <a:extLst>
              <a:ext uri="{FF2B5EF4-FFF2-40B4-BE49-F238E27FC236}">
                <a16:creationId xmlns:a16="http://schemas.microsoft.com/office/drawing/2014/main" xmlns="" id="{F6548998-A372-4E71-B271-3E136C9E2B3F}"/>
              </a:ext>
            </a:extLst>
          </p:cNvPr>
          <p:cNvCxnSpPr/>
          <p:nvPr/>
        </p:nvCxnSpPr>
        <p:spPr>
          <a:xfrm>
            <a:off x="6906378" y="3055716"/>
            <a:ext cx="3634451" cy="1795684"/>
          </a:xfrm>
          <a:prstGeom prst="curvedConnector3">
            <a:avLst/>
          </a:prstGeom>
          <a:ln w="66675">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EB49C7CE-6F46-41D5-90F3-6BCCFE687DF3}"/>
              </a:ext>
            </a:extLst>
          </p:cNvPr>
          <p:cNvSpPr/>
          <p:nvPr/>
        </p:nvSpPr>
        <p:spPr>
          <a:xfrm>
            <a:off x="7326923" y="2983521"/>
            <a:ext cx="257908" cy="24032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Oval 9">
            <a:extLst>
              <a:ext uri="{FF2B5EF4-FFF2-40B4-BE49-F238E27FC236}">
                <a16:creationId xmlns:a16="http://schemas.microsoft.com/office/drawing/2014/main" xmlns="" id="{1B230544-01BC-479A-A87E-EA6F4706ACE5}"/>
              </a:ext>
            </a:extLst>
          </p:cNvPr>
          <p:cNvSpPr/>
          <p:nvPr/>
        </p:nvSpPr>
        <p:spPr>
          <a:xfrm>
            <a:off x="9179169" y="4472352"/>
            <a:ext cx="257908" cy="24032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xmlns="" id="{511A8B2C-2333-49A9-8FCF-84B3863F5ED8}"/>
              </a:ext>
            </a:extLst>
          </p:cNvPr>
          <p:cNvSpPr txBox="1"/>
          <p:nvPr/>
        </p:nvSpPr>
        <p:spPr>
          <a:xfrm>
            <a:off x="7737231" y="2736113"/>
            <a:ext cx="2221523" cy="369332"/>
          </a:xfrm>
          <a:prstGeom prst="rect">
            <a:avLst/>
          </a:prstGeom>
          <a:noFill/>
        </p:spPr>
        <p:txBody>
          <a:bodyPr wrap="square" rtlCol="0">
            <a:spAutoFit/>
          </a:bodyPr>
          <a:lstStyle/>
          <a:p>
            <a:endParaRPr lang="en-GB" dirty="0"/>
          </a:p>
        </p:txBody>
      </p: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xmlns="" id="{57A67D30-1D4F-450E-AE3F-F4F83BFE5ED5}"/>
                  </a:ext>
                </a:extLst>
              </p:cNvPr>
              <p:cNvSpPr/>
              <p:nvPr/>
            </p:nvSpPr>
            <p:spPr>
              <a:xfrm>
                <a:off x="7584831" y="2685814"/>
                <a:ext cx="2277547"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GB" sz="2800" i="1" smtClean="0">
                              <a:solidFill>
                                <a:srgbClr val="FF0000"/>
                              </a:solidFill>
                              <a:latin typeface="Cambria Math" panose="02040503050406030204" pitchFamily="18" charset="0"/>
                            </a:rPr>
                          </m:ctrlPr>
                        </m:dPr>
                        <m:e>
                          <m:sSub>
                            <m:sSubPr>
                              <m:ctrlPr>
                                <a:rPr lang="en-GB" sz="2800" i="1">
                                  <a:solidFill>
                                    <a:srgbClr val="FF0000"/>
                                  </a:solidFill>
                                  <a:latin typeface="Cambria Math" panose="02040503050406030204" pitchFamily="18" charset="0"/>
                                </a:rPr>
                              </m:ctrlPr>
                            </m:sSubPr>
                            <m:e>
                              <m:r>
                                <a:rPr lang="en-GB" sz="2800" i="1">
                                  <a:solidFill>
                                    <a:srgbClr val="FF0000"/>
                                  </a:solidFill>
                                  <a:latin typeface="Cambria Math" panose="02040503050406030204" pitchFamily="18" charset="0"/>
                                </a:rPr>
                                <m:t>𝑥</m:t>
                              </m:r>
                            </m:e>
                            <m:sub>
                              <m:r>
                                <a:rPr lang="en-GB" sz="2800" i="1">
                                  <a:solidFill>
                                    <a:srgbClr val="FF0000"/>
                                  </a:solidFill>
                                  <a:latin typeface="Cambria Math" panose="02040503050406030204" pitchFamily="18" charset="0"/>
                                </a:rPr>
                                <m:t>1</m:t>
                              </m:r>
                            </m:sub>
                          </m:sSub>
                          <m:r>
                            <a:rPr lang="en-GB" sz="2800" i="1">
                              <a:solidFill>
                                <a:srgbClr val="FF0000"/>
                              </a:solidFill>
                              <a:latin typeface="Cambria Math" panose="02040503050406030204" pitchFamily="18" charset="0"/>
                            </a:rPr>
                            <m:t>, </m:t>
                          </m:r>
                          <m:sSub>
                            <m:sSubPr>
                              <m:ctrlPr>
                                <a:rPr lang="en-GB" sz="2800" i="1">
                                  <a:solidFill>
                                    <a:srgbClr val="FF0000"/>
                                  </a:solidFill>
                                  <a:latin typeface="Cambria Math" panose="02040503050406030204" pitchFamily="18" charset="0"/>
                                </a:rPr>
                              </m:ctrlPr>
                            </m:sSubPr>
                            <m:e>
                              <m:r>
                                <a:rPr lang="en-GB" sz="2800" i="1">
                                  <a:solidFill>
                                    <a:srgbClr val="FF0000"/>
                                  </a:solidFill>
                                  <a:latin typeface="Cambria Math" panose="02040503050406030204" pitchFamily="18" charset="0"/>
                                </a:rPr>
                                <m:t>𝑦</m:t>
                              </m:r>
                            </m:e>
                            <m:sub>
                              <m:r>
                                <a:rPr lang="en-GB" sz="2800" i="1">
                                  <a:solidFill>
                                    <a:srgbClr val="FF0000"/>
                                  </a:solidFill>
                                  <a:latin typeface="Cambria Math" panose="02040503050406030204" pitchFamily="18" charset="0"/>
                                </a:rPr>
                                <m:t>1</m:t>
                              </m:r>
                            </m:sub>
                          </m:sSub>
                          <m:r>
                            <a:rPr lang="en-GB" sz="2800" i="1">
                              <a:solidFill>
                                <a:srgbClr val="FF0000"/>
                              </a:solidFill>
                              <a:latin typeface="Cambria Math" panose="02040503050406030204" pitchFamily="18" charset="0"/>
                            </a:rPr>
                            <m:t>, </m:t>
                          </m:r>
                          <m:sSub>
                            <m:sSubPr>
                              <m:ctrlPr>
                                <a:rPr lang="en-GB" sz="2800" i="1">
                                  <a:solidFill>
                                    <a:srgbClr val="FF0000"/>
                                  </a:solidFill>
                                  <a:latin typeface="Cambria Math" panose="02040503050406030204" pitchFamily="18" charset="0"/>
                                </a:rPr>
                              </m:ctrlPr>
                            </m:sSubPr>
                            <m:e>
                              <m:r>
                                <a:rPr lang="en-GB" sz="2800" i="1">
                                  <a:solidFill>
                                    <a:srgbClr val="FF0000"/>
                                  </a:solidFill>
                                  <a:latin typeface="Cambria Math" panose="02040503050406030204" pitchFamily="18" charset="0"/>
                                </a:rPr>
                                <m:t>𝑧</m:t>
                              </m:r>
                            </m:e>
                            <m:sub>
                              <m:r>
                                <a:rPr lang="en-GB" sz="2800" i="1">
                                  <a:solidFill>
                                    <a:srgbClr val="FF0000"/>
                                  </a:solidFill>
                                  <a:latin typeface="Cambria Math" panose="02040503050406030204" pitchFamily="18" charset="0"/>
                                </a:rPr>
                                <m:t>1</m:t>
                              </m:r>
                            </m:sub>
                          </m:sSub>
                          <m:r>
                            <a:rPr lang="en-GB" sz="2800" i="1">
                              <a:solidFill>
                                <a:srgbClr val="FF0000"/>
                              </a:solidFill>
                              <a:latin typeface="Cambria Math" panose="02040503050406030204" pitchFamily="18" charset="0"/>
                            </a:rPr>
                            <m:t>, </m:t>
                          </m:r>
                          <m:sSub>
                            <m:sSubPr>
                              <m:ctrlPr>
                                <a:rPr lang="en-GB" sz="2800" i="1">
                                  <a:solidFill>
                                    <a:srgbClr val="FF0000"/>
                                  </a:solidFill>
                                  <a:latin typeface="Cambria Math" panose="02040503050406030204" pitchFamily="18" charset="0"/>
                                </a:rPr>
                              </m:ctrlPr>
                            </m:sSubPr>
                            <m:e>
                              <m:r>
                                <a:rPr lang="en-GB" sz="2800" i="1">
                                  <a:solidFill>
                                    <a:srgbClr val="FF0000"/>
                                  </a:solidFill>
                                  <a:latin typeface="Cambria Math" panose="02040503050406030204" pitchFamily="18" charset="0"/>
                                </a:rPr>
                                <m:t>𝑡</m:t>
                              </m:r>
                            </m:e>
                            <m:sub>
                              <m:r>
                                <a:rPr lang="en-GB" sz="2800" i="1">
                                  <a:solidFill>
                                    <a:srgbClr val="FF0000"/>
                                  </a:solidFill>
                                  <a:latin typeface="Cambria Math" panose="02040503050406030204" pitchFamily="18" charset="0"/>
                                </a:rPr>
                                <m:t>1</m:t>
                              </m:r>
                            </m:sub>
                          </m:sSub>
                        </m:e>
                      </m:d>
                    </m:oMath>
                  </m:oMathPara>
                </a14:m>
                <a:endParaRPr lang="en-GB" sz="2800" dirty="0"/>
              </a:p>
            </p:txBody>
          </p:sp>
        </mc:Choice>
        <mc:Fallback xmlns="">
          <p:sp>
            <p:nvSpPr>
              <p:cNvPr id="15" name="Rectangle 14">
                <a:extLst>
                  <a:ext uri="{FF2B5EF4-FFF2-40B4-BE49-F238E27FC236}">
                    <a16:creationId xmlns:a16="http://schemas.microsoft.com/office/drawing/2014/main" id="{57A67D30-1D4F-450E-AE3F-F4F83BFE5ED5}"/>
                  </a:ext>
                </a:extLst>
              </p:cNvPr>
              <p:cNvSpPr>
                <a:spLocks noRot="1" noChangeAspect="1" noMove="1" noResize="1" noEditPoints="1" noAdjustHandles="1" noChangeArrowheads="1" noChangeShapeType="1" noTextEdit="1"/>
              </p:cNvSpPr>
              <p:nvPr/>
            </p:nvSpPr>
            <p:spPr>
              <a:xfrm>
                <a:off x="7584831" y="2685814"/>
                <a:ext cx="2277547" cy="523220"/>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xmlns="" id="{F578BCC5-45B6-40FA-A13D-0FD01BA0A797}"/>
                  </a:ext>
                </a:extLst>
              </p:cNvPr>
              <p:cNvSpPr/>
              <p:nvPr/>
            </p:nvSpPr>
            <p:spPr>
              <a:xfrm>
                <a:off x="9179169" y="3857912"/>
                <a:ext cx="2310633"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GB" sz="2800" i="1" smtClean="0">
                              <a:solidFill>
                                <a:srgbClr val="FF0000"/>
                              </a:solidFill>
                              <a:latin typeface="Cambria Math" panose="02040503050406030204" pitchFamily="18" charset="0"/>
                            </a:rPr>
                          </m:ctrlPr>
                        </m:dPr>
                        <m:e>
                          <m:sSub>
                            <m:sSubPr>
                              <m:ctrlPr>
                                <a:rPr lang="en-GB" sz="2800" i="1">
                                  <a:solidFill>
                                    <a:srgbClr val="FF0000"/>
                                  </a:solidFill>
                                  <a:latin typeface="Cambria Math" panose="02040503050406030204" pitchFamily="18" charset="0"/>
                                </a:rPr>
                              </m:ctrlPr>
                            </m:sSubPr>
                            <m:e>
                              <m:r>
                                <a:rPr lang="en-GB" sz="2800" i="1">
                                  <a:solidFill>
                                    <a:srgbClr val="FF0000"/>
                                  </a:solidFill>
                                  <a:latin typeface="Cambria Math" panose="02040503050406030204" pitchFamily="18" charset="0"/>
                                </a:rPr>
                                <m:t>𝑥</m:t>
                              </m:r>
                            </m:e>
                            <m:sub>
                              <m:r>
                                <a:rPr lang="en-GB" sz="2800" b="0" i="1" smtClean="0">
                                  <a:solidFill>
                                    <a:srgbClr val="FF0000"/>
                                  </a:solidFill>
                                  <a:latin typeface="Cambria Math" panose="02040503050406030204" pitchFamily="18" charset="0"/>
                                </a:rPr>
                                <m:t>2</m:t>
                              </m:r>
                            </m:sub>
                          </m:sSub>
                          <m:r>
                            <a:rPr lang="en-GB" sz="2800" i="1">
                              <a:solidFill>
                                <a:srgbClr val="FF0000"/>
                              </a:solidFill>
                              <a:latin typeface="Cambria Math" panose="02040503050406030204" pitchFamily="18" charset="0"/>
                            </a:rPr>
                            <m:t>, </m:t>
                          </m:r>
                          <m:sSub>
                            <m:sSubPr>
                              <m:ctrlPr>
                                <a:rPr lang="en-GB" sz="2800" i="1">
                                  <a:solidFill>
                                    <a:srgbClr val="FF0000"/>
                                  </a:solidFill>
                                  <a:latin typeface="Cambria Math" panose="02040503050406030204" pitchFamily="18" charset="0"/>
                                </a:rPr>
                              </m:ctrlPr>
                            </m:sSubPr>
                            <m:e>
                              <m:r>
                                <a:rPr lang="en-GB" sz="2800" i="1">
                                  <a:solidFill>
                                    <a:srgbClr val="FF0000"/>
                                  </a:solidFill>
                                  <a:latin typeface="Cambria Math" panose="02040503050406030204" pitchFamily="18" charset="0"/>
                                </a:rPr>
                                <m:t>𝑦</m:t>
                              </m:r>
                            </m:e>
                            <m:sub>
                              <m:r>
                                <a:rPr lang="en-GB" sz="2800" b="0" i="1" smtClean="0">
                                  <a:solidFill>
                                    <a:srgbClr val="FF0000"/>
                                  </a:solidFill>
                                  <a:latin typeface="Cambria Math" panose="02040503050406030204" pitchFamily="18" charset="0"/>
                                </a:rPr>
                                <m:t>2</m:t>
                              </m:r>
                            </m:sub>
                          </m:sSub>
                          <m:r>
                            <a:rPr lang="en-GB" sz="2800" i="1">
                              <a:solidFill>
                                <a:srgbClr val="FF0000"/>
                              </a:solidFill>
                              <a:latin typeface="Cambria Math" panose="02040503050406030204" pitchFamily="18" charset="0"/>
                            </a:rPr>
                            <m:t>, </m:t>
                          </m:r>
                          <m:sSub>
                            <m:sSubPr>
                              <m:ctrlPr>
                                <a:rPr lang="en-GB" sz="2800" i="1">
                                  <a:solidFill>
                                    <a:srgbClr val="FF0000"/>
                                  </a:solidFill>
                                  <a:latin typeface="Cambria Math" panose="02040503050406030204" pitchFamily="18" charset="0"/>
                                </a:rPr>
                              </m:ctrlPr>
                            </m:sSubPr>
                            <m:e>
                              <m:r>
                                <a:rPr lang="en-GB" sz="2800" i="1">
                                  <a:solidFill>
                                    <a:srgbClr val="FF0000"/>
                                  </a:solidFill>
                                  <a:latin typeface="Cambria Math" panose="02040503050406030204" pitchFamily="18" charset="0"/>
                                </a:rPr>
                                <m:t>𝑧</m:t>
                              </m:r>
                            </m:e>
                            <m:sub>
                              <m:r>
                                <a:rPr lang="en-GB" sz="2800" b="0" i="1" smtClean="0">
                                  <a:solidFill>
                                    <a:srgbClr val="FF0000"/>
                                  </a:solidFill>
                                  <a:latin typeface="Cambria Math" panose="02040503050406030204" pitchFamily="18" charset="0"/>
                                </a:rPr>
                                <m:t>2</m:t>
                              </m:r>
                            </m:sub>
                          </m:sSub>
                          <m:r>
                            <a:rPr lang="en-GB" sz="2800" i="1">
                              <a:solidFill>
                                <a:srgbClr val="FF0000"/>
                              </a:solidFill>
                              <a:latin typeface="Cambria Math" panose="02040503050406030204" pitchFamily="18" charset="0"/>
                            </a:rPr>
                            <m:t>, </m:t>
                          </m:r>
                          <m:sSub>
                            <m:sSubPr>
                              <m:ctrlPr>
                                <a:rPr lang="en-GB" sz="2800" i="1">
                                  <a:solidFill>
                                    <a:srgbClr val="FF0000"/>
                                  </a:solidFill>
                                  <a:latin typeface="Cambria Math" panose="02040503050406030204" pitchFamily="18" charset="0"/>
                                </a:rPr>
                              </m:ctrlPr>
                            </m:sSubPr>
                            <m:e>
                              <m:r>
                                <a:rPr lang="en-GB" sz="2800" i="1">
                                  <a:solidFill>
                                    <a:srgbClr val="FF0000"/>
                                  </a:solidFill>
                                  <a:latin typeface="Cambria Math" panose="02040503050406030204" pitchFamily="18" charset="0"/>
                                </a:rPr>
                                <m:t>𝑡</m:t>
                              </m:r>
                            </m:e>
                            <m:sub>
                              <m:r>
                                <a:rPr lang="en-GB" sz="2800" b="0" i="1" smtClean="0">
                                  <a:solidFill>
                                    <a:srgbClr val="FF0000"/>
                                  </a:solidFill>
                                  <a:latin typeface="Cambria Math" panose="02040503050406030204" pitchFamily="18" charset="0"/>
                                </a:rPr>
                                <m:t>2</m:t>
                              </m:r>
                            </m:sub>
                          </m:sSub>
                        </m:e>
                      </m:d>
                    </m:oMath>
                  </m:oMathPara>
                </a14:m>
                <a:endParaRPr lang="en-GB" sz="2800" dirty="0"/>
              </a:p>
            </p:txBody>
          </p:sp>
        </mc:Choice>
        <mc:Fallback xmlns="">
          <p:sp>
            <p:nvSpPr>
              <p:cNvPr id="17" name="Rectangle 16">
                <a:extLst>
                  <a:ext uri="{FF2B5EF4-FFF2-40B4-BE49-F238E27FC236}">
                    <a16:creationId xmlns:a16="http://schemas.microsoft.com/office/drawing/2014/main" id="{F578BCC5-45B6-40FA-A13D-0FD01BA0A797}"/>
                  </a:ext>
                </a:extLst>
              </p:cNvPr>
              <p:cNvSpPr>
                <a:spLocks noRot="1" noChangeAspect="1" noMove="1" noResize="1" noEditPoints="1" noAdjustHandles="1" noChangeArrowheads="1" noChangeShapeType="1" noTextEdit="1"/>
              </p:cNvSpPr>
              <p:nvPr/>
            </p:nvSpPr>
            <p:spPr>
              <a:xfrm>
                <a:off x="9179169" y="3857912"/>
                <a:ext cx="2310633" cy="523220"/>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xmlns="" id="{A0A5E3CA-61EF-44A3-B607-93D9712D6BFD}"/>
                  </a:ext>
                </a:extLst>
              </p:cNvPr>
              <p:cNvSpPr txBox="1"/>
              <p:nvPr/>
            </p:nvSpPr>
            <p:spPr>
              <a:xfrm>
                <a:off x="6730530" y="3843710"/>
                <a:ext cx="2919046" cy="1384995"/>
              </a:xfrm>
              <a:prstGeom prst="rect">
                <a:avLst/>
              </a:prstGeom>
              <a:noFill/>
            </p:spPr>
            <p:txBody>
              <a:bodyPr wrap="square" rtlCol="0">
                <a:spAutoFit/>
              </a:bodyPr>
              <a:lstStyle/>
              <a:p>
                <a:r>
                  <a:rPr lang="en-GB" sz="2800" dirty="0">
                    <a:solidFill>
                      <a:schemeClr val="accent1"/>
                    </a:solidFill>
                  </a:rPr>
                  <a:t>Streamline</a:t>
                </a:r>
              </a:p>
              <a:p>
                <a:endParaRPr lang="en-GB" sz="2800" dirty="0">
                  <a:solidFill>
                    <a:schemeClr val="accent1"/>
                  </a:solidFill>
                </a:endParaRPr>
              </a:p>
              <a:p>
                <a:pPr/>
                <a14:m>
                  <m:oMathPara xmlns:m="http://schemas.openxmlformats.org/officeDocument/2006/math">
                    <m:oMathParaPr>
                      <m:jc m:val="centerGroup"/>
                    </m:oMathParaPr>
                    <m:oMath xmlns:m="http://schemas.openxmlformats.org/officeDocument/2006/math">
                      <m:sSub>
                        <m:sSubPr>
                          <m:ctrlPr>
                            <a:rPr lang="en-GB" sz="2800" i="1" smtClean="0">
                              <a:solidFill>
                                <a:schemeClr val="accent1"/>
                              </a:solidFill>
                              <a:latin typeface="Cambria Math" panose="02040503050406030204" pitchFamily="18" charset="0"/>
                            </a:rPr>
                          </m:ctrlPr>
                        </m:sSubPr>
                        <m:e>
                          <m:r>
                            <a:rPr lang="en-GB" sz="2800" b="0" i="1" smtClean="0">
                              <a:solidFill>
                                <a:schemeClr val="accent1"/>
                              </a:solidFill>
                              <a:latin typeface="Cambria Math" panose="02040503050406030204" pitchFamily="18" charset="0"/>
                            </a:rPr>
                            <m:t>𝑡</m:t>
                          </m:r>
                        </m:e>
                        <m:sub>
                          <m:r>
                            <a:rPr lang="en-GB" sz="2800" b="0" i="1" smtClean="0">
                              <a:solidFill>
                                <a:schemeClr val="accent1"/>
                              </a:solidFill>
                              <a:latin typeface="Cambria Math" panose="02040503050406030204" pitchFamily="18" charset="0"/>
                            </a:rPr>
                            <m:t>2</m:t>
                          </m:r>
                        </m:sub>
                      </m:sSub>
                      <m:r>
                        <a:rPr lang="en-GB" sz="2800" b="0" i="1" smtClean="0">
                          <a:solidFill>
                            <a:schemeClr val="accent1"/>
                          </a:solidFill>
                          <a:latin typeface="Cambria Math" panose="02040503050406030204" pitchFamily="18" charset="0"/>
                        </a:rPr>
                        <m:t>&gt;</m:t>
                      </m:r>
                      <m:sSub>
                        <m:sSubPr>
                          <m:ctrlPr>
                            <a:rPr lang="en-GB" sz="2800" b="0" i="1" smtClean="0">
                              <a:solidFill>
                                <a:schemeClr val="accent1"/>
                              </a:solidFill>
                              <a:latin typeface="Cambria Math" panose="02040503050406030204" pitchFamily="18" charset="0"/>
                            </a:rPr>
                          </m:ctrlPr>
                        </m:sSubPr>
                        <m:e>
                          <m:r>
                            <a:rPr lang="en-GB" sz="2800" b="0" i="1" smtClean="0">
                              <a:solidFill>
                                <a:schemeClr val="accent1"/>
                              </a:solidFill>
                              <a:latin typeface="Cambria Math" panose="02040503050406030204" pitchFamily="18" charset="0"/>
                            </a:rPr>
                            <m:t>𝑡</m:t>
                          </m:r>
                        </m:e>
                        <m:sub>
                          <m:r>
                            <a:rPr lang="en-GB" sz="2800" b="0" i="1" smtClean="0">
                              <a:solidFill>
                                <a:schemeClr val="accent1"/>
                              </a:solidFill>
                              <a:latin typeface="Cambria Math" panose="02040503050406030204" pitchFamily="18" charset="0"/>
                            </a:rPr>
                            <m:t>1</m:t>
                          </m:r>
                        </m:sub>
                      </m:sSub>
                    </m:oMath>
                  </m:oMathPara>
                </a14:m>
                <a:endParaRPr lang="en-GB" sz="2800" dirty="0">
                  <a:solidFill>
                    <a:schemeClr val="accent1"/>
                  </a:solidFill>
                </a:endParaRPr>
              </a:p>
            </p:txBody>
          </p:sp>
        </mc:Choice>
        <mc:Fallback xmlns="">
          <p:sp>
            <p:nvSpPr>
              <p:cNvPr id="18" name="TextBox 17">
                <a:extLst>
                  <a:ext uri="{FF2B5EF4-FFF2-40B4-BE49-F238E27FC236}">
                    <a16:creationId xmlns:a16="http://schemas.microsoft.com/office/drawing/2014/main" id="{A0A5E3CA-61EF-44A3-B607-93D9712D6BFD}"/>
                  </a:ext>
                </a:extLst>
              </p:cNvPr>
              <p:cNvSpPr txBox="1">
                <a:spLocks noRot="1" noChangeAspect="1" noMove="1" noResize="1" noEditPoints="1" noAdjustHandles="1" noChangeArrowheads="1" noChangeShapeType="1" noTextEdit="1"/>
              </p:cNvSpPr>
              <p:nvPr/>
            </p:nvSpPr>
            <p:spPr>
              <a:xfrm>
                <a:off x="6730530" y="3843710"/>
                <a:ext cx="2919046" cy="1384995"/>
              </a:xfrm>
              <a:prstGeom prst="rect">
                <a:avLst/>
              </a:prstGeom>
              <a:blipFill>
                <a:blip r:embed="rId5"/>
                <a:stretch>
                  <a:fillRect l="-4175" t="-4405"/>
                </a:stretch>
              </a:blipFill>
            </p:spPr>
            <p:txBody>
              <a:bodyPr/>
              <a:lstStyle/>
              <a:p>
                <a:r>
                  <a:rPr lang="en-GB">
                    <a:noFill/>
                  </a:rPr>
                  <a:t> </a:t>
                </a:r>
              </a:p>
            </p:txBody>
          </p:sp>
        </mc:Fallback>
      </mc:AlternateContent>
    </p:spTree>
    <p:extLst>
      <p:ext uri="{BB962C8B-B14F-4D97-AF65-F5344CB8AC3E}">
        <p14:creationId xmlns:p14="http://schemas.microsoft.com/office/powerpoint/2010/main" val="6030669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Pinching of a Cylinder - 4</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GB" dirty="0"/>
                  <a:t>Momentum conservation in radial and axial directions:</a:t>
                </a:r>
              </a:p>
              <a:p>
                <a:pPr marL="0" indent="0" algn="ctr">
                  <a:buNone/>
                </a:pPr>
                <a14:m>
                  <m:oMath xmlns:m="http://schemas.openxmlformats.org/officeDocument/2006/math">
                    <m:r>
                      <a:rPr lang="en-GB" i="1" smtClean="0">
                        <a:latin typeface="Cambria Math" panose="02040503050406030204" pitchFamily="18" charset="0"/>
                        <a:ea typeface="Cambria Math" panose="02040503050406030204" pitchFamily="18" charset="0"/>
                      </a:rPr>
                      <m:t>𝜌</m:t>
                    </m:r>
                    <m:f>
                      <m:fPr>
                        <m:ctrlPr>
                          <a:rPr lang="en-GB" i="1" smtClean="0">
                            <a:latin typeface="Cambria Math" panose="02040503050406030204" pitchFamily="18" charset="0"/>
                            <a:ea typeface="Cambria Math" panose="02040503050406030204" pitchFamily="18" charset="0"/>
                          </a:rPr>
                        </m:ctrlPr>
                      </m:fPr>
                      <m:num>
                        <m:r>
                          <a:rPr lang="en-GB"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𝑢</m:t>
                        </m:r>
                      </m:num>
                      <m:den>
                        <m:r>
                          <a:rPr lang="en-GB"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𝑡</m:t>
                        </m:r>
                      </m:den>
                    </m:f>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𝜌</m:t>
                    </m:r>
                    <m:r>
                      <a:rPr lang="en-GB" b="0" i="1" smtClean="0">
                        <a:latin typeface="Cambria Math" panose="02040503050406030204" pitchFamily="18" charset="0"/>
                        <a:ea typeface="Cambria Math" panose="02040503050406030204" pitchFamily="18" charset="0"/>
                      </a:rPr>
                      <m:t>𝑢</m:t>
                    </m:r>
                    <m:f>
                      <m:fPr>
                        <m:ctrlPr>
                          <a:rPr lang="en-GB" b="0"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𝑢</m:t>
                        </m:r>
                      </m:num>
                      <m:den>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𝑟</m:t>
                        </m:r>
                      </m:den>
                    </m:f>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𝜌</m:t>
                    </m:r>
                    <m:r>
                      <a:rPr lang="en-GB" b="0" i="1" smtClean="0">
                        <a:latin typeface="Cambria Math" panose="02040503050406030204" pitchFamily="18" charset="0"/>
                        <a:ea typeface="Cambria Math" panose="02040503050406030204" pitchFamily="18" charset="0"/>
                      </a:rPr>
                      <m:t>𝑤</m:t>
                    </m:r>
                    <m:f>
                      <m:fPr>
                        <m:ctrlPr>
                          <a:rPr lang="en-GB" b="0"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𝑢</m:t>
                        </m:r>
                      </m:num>
                      <m:den>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𝑧</m:t>
                        </m:r>
                      </m:den>
                    </m:f>
                    <m:r>
                      <a:rPr lang="en-GB" b="0" i="1" smtClean="0">
                        <a:latin typeface="Cambria Math" panose="02040503050406030204" pitchFamily="18" charset="0"/>
                        <a:ea typeface="Cambria Math" panose="02040503050406030204" pitchFamily="18" charset="0"/>
                      </a:rPr>
                      <m:t>=−</m:t>
                    </m:r>
                    <m:f>
                      <m:fPr>
                        <m:ctrlPr>
                          <a:rPr lang="en-GB" b="0"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𝑝</m:t>
                        </m:r>
                      </m:num>
                      <m:den>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𝑟</m:t>
                        </m:r>
                      </m:den>
                    </m:f>
                  </m:oMath>
                </a14:m>
                <a:r>
                  <a:rPr lang="en-GB" dirty="0"/>
                  <a:t> ,</a:t>
                </a:r>
              </a:p>
              <a:p>
                <a:pPr marL="0" indent="0" algn="ctr">
                  <a:buNone/>
                </a:pPr>
                <a:endParaRPr lang="en-GB" dirty="0"/>
              </a:p>
              <a:p>
                <a:pPr marL="0" indent="0" algn="ctr">
                  <a:buNone/>
                </a:pPr>
                <a14:m>
                  <m:oMath xmlns:m="http://schemas.openxmlformats.org/officeDocument/2006/math">
                    <m:r>
                      <a:rPr lang="en-GB" i="1">
                        <a:latin typeface="Cambria Math" panose="02040503050406030204" pitchFamily="18" charset="0"/>
                        <a:ea typeface="Cambria Math" panose="02040503050406030204" pitchFamily="18" charset="0"/>
                      </a:rPr>
                      <m:t>𝜌</m:t>
                    </m:r>
                    <m:f>
                      <m:fPr>
                        <m:ctrlPr>
                          <a:rPr lang="en-GB" i="1">
                            <a:latin typeface="Cambria Math" panose="02040503050406030204" pitchFamily="18" charset="0"/>
                            <a:ea typeface="Cambria Math" panose="02040503050406030204" pitchFamily="18" charset="0"/>
                          </a:rPr>
                        </m:ctrlPr>
                      </m:fPr>
                      <m:num>
                        <m:r>
                          <a:rPr lang="en-GB" i="1">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𝑤</m:t>
                        </m:r>
                      </m:num>
                      <m:den>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𝑡</m:t>
                        </m:r>
                      </m:den>
                    </m:f>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𝜌</m:t>
                    </m:r>
                    <m:r>
                      <a:rPr lang="en-GB" i="1">
                        <a:latin typeface="Cambria Math" panose="02040503050406030204" pitchFamily="18" charset="0"/>
                        <a:ea typeface="Cambria Math" panose="02040503050406030204" pitchFamily="18" charset="0"/>
                      </a:rPr>
                      <m:t>𝑢</m:t>
                    </m:r>
                    <m:f>
                      <m:fPr>
                        <m:ctrlPr>
                          <a:rPr lang="en-GB" i="1">
                            <a:latin typeface="Cambria Math" panose="02040503050406030204" pitchFamily="18" charset="0"/>
                            <a:ea typeface="Cambria Math" panose="02040503050406030204" pitchFamily="18" charset="0"/>
                          </a:rPr>
                        </m:ctrlPr>
                      </m:fPr>
                      <m:num>
                        <m:r>
                          <a:rPr lang="en-GB" i="1">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𝑤</m:t>
                        </m:r>
                      </m:num>
                      <m:den>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𝑟</m:t>
                        </m:r>
                      </m:den>
                    </m:f>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𝜌</m:t>
                    </m:r>
                    <m:r>
                      <a:rPr lang="en-GB" i="1">
                        <a:latin typeface="Cambria Math" panose="02040503050406030204" pitchFamily="18" charset="0"/>
                        <a:ea typeface="Cambria Math" panose="02040503050406030204" pitchFamily="18" charset="0"/>
                      </a:rPr>
                      <m:t>𝑤</m:t>
                    </m:r>
                    <m:f>
                      <m:fPr>
                        <m:ctrlPr>
                          <a:rPr lang="en-GB" i="1">
                            <a:latin typeface="Cambria Math" panose="02040503050406030204" pitchFamily="18" charset="0"/>
                            <a:ea typeface="Cambria Math" panose="02040503050406030204" pitchFamily="18" charset="0"/>
                          </a:rPr>
                        </m:ctrlPr>
                      </m:fPr>
                      <m:num>
                        <m:r>
                          <a:rPr lang="en-GB" i="1">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𝑤</m:t>
                        </m:r>
                      </m:num>
                      <m:den>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𝑧</m:t>
                        </m:r>
                      </m:den>
                    </m:f>
                    <m:r>
                      <a:rPr lang="en-GB" i="1">
                        <a:latin typeface="Cambria Math" panose="02040503050406030204" pitchFamily="18" charset="0"/>
                        <a:ea typeface="Cambria Math" panose="02040503050406030204" pitchFamily="18" charset="0"/>
                      </a:rPr>
                      <m:t>=−</m:t>
                    </m:r>
                    <m:f>
                      <m:fPr>
                        <m:ctrlPr>
                          <a:rPr lang="en-GB" i="1">
                            <a:latin typeface="Cambria Math" panose="02040503050406030204" pitchFamily="18" charset="0"/>
                            <a:ea typeface="Cambria Math" panose="02040503050406030204" pitchFamily="18" charset="0"/>
                          </a:rPr>
                        </m:ctrlPr>
                      </m:fPr>
                      <m:num>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𝑝</m:t>
                        </m:r>
                      </m:num>
                      <m:den>
                        <m:r>
                          <a:rPr lang="en-GB" i="1">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𝑧</m:t>
                        </m:r>
                      </m:den>
                    </m:f>
                  </m:oMath>
                </a14:m>
                <a:r>
                  <a:rPr lang="en-GB" dirty="0"/>
                  <a:t>.</a:t>
                </a:r>
              </a:p>
              <a:p>
                <a:endParaRPr lang="en-GB" dirty="0"/>
              </a:p>
              <a:p>
                <a:r>
                  <a:rPr lang="en-GB" dirty="0"/>
                  <a:t>With our velocity field the radial equation becomes</a:t>
                </a:r>
              </a:p>
              <a:p>
                <a:pPr marL="0" indent="0" algn="ctr">
                  <a:buNone/>
                </a:pPr>
                <a14:m>
                  <m:oMath xmlns:m="http://schemas.openxmlformats.org/officeDocument/2006/math">
                    <m:r>
                      <a:rPr lang="en-GB" b="0" i="1" smtClean="0">
                        <a:latin typeface="Cambria Math" panose="02040503050406030204" pitchFamily="18" charset="0"/>
                        <a:ea typeface="Cambria Math" panose="02040503050406030204" pitchFamily="18" charset="0"/>
                      </a:rPr>
                      <m:t>𝜌</m:t>
                    </m:r>
                    <m:f>
                      <m:fPr>
                        <m:ctrlPr>
                          <a:rPr lang="en-GB" i="1" smtClean="0">
                            <a:latin typeface="Cambria Math" panose="02040503050406030204" pitchFamily="18" charset="0"/>
                          </a:rPr>
                        </m:ctrlPr>
                      </m:fPr>
                      <m:num>
                        <m:sSup>
                          <m:sSupPr>
                            <m:ctrlPr>
                              <a:rPr lang="en-GB" i="1" smtClean="0">
                                <a:latin typeface="Cambria Math" panose="02040503050406030204" pitchFamily="18" charset="0"/>
                              </a:rPr>
                            </m:ctrlPr>
                          </m:sSupPr>
                          <m:e>
                            <m:r>
                              <a:rPr lang="en-GB" b="0" i="1" smtClean="0">
                                <a:latin typeface="Cambria Math" panose="02040503050406030204" pitchFamily="18" charset="0"/>
                              </a:rPr>
                              <m:t>𝑉</m:t>
                            </m:r>
                          </m:e>
                          <m:sup>
                            <m:r>
                              <a:rPr lang="en-GB" b="0" i="1" smtClean="0">
                                <a:latin typeface="Cambria Math" panose="02040503050406030204" pitchFamily="18" charset="0"/>
                              </a:rPr>
                              <m:t>2</m:t>
                            </m:r>
                          </m:sup>
                        </m:sSup>
                        <m:r>
                          <a:rPr lang="en-GB" b="0" i="1" smtClean="0">
                            <a:latin typeface="Cambria Math" panose="02040503050406030204" pitchFamily="18" charset="0"/>
                          </a:rPr>
                          <m:t>𝑟</m:t>
                        </m:r>
                      </m:num>
                      <m:den>
                        <m:r>
                          <a:rPr lang="en-GB" b="0" i="1" smtClean="0">
                            <a:latin typeface="Cambria Math" panose="02040503050406030204" pitchFamily="18" charset="0"/>
                          </a:rPr>
                          <m:t>2</m:t>
                        </m:r>
                        <m:sSup>
                          <m:sSupPr>
                            <m:ctrlPr>
                              <a:rPr lang="en-GB" b="0" i="1" smtClean="0">
                                <a:latin typeface="Cambria Math" panose="02040503050406030204" pitchFamily="18" charset="0"/>
                              </a:rPr>
                            </m:ctrlPr>
                          </m:sSupPr>
                          <m:e>
                            <m:r>
                              <a:rPr lang="en-GB" b="0" i="1" smtClean="0">
                                <a:latin typeface="Cambria Math" panose="02040503050406030204" pitchFamily="18" charset="0"/>
                              </a:rPr>
                              <m:t>h</m:t>
                            </m:r>
                          </m:e>
                          <m:sup>
                            <m:r>
                              <a:rPr lang="en-GB" b="0" i="1" smtClean="0">
                                <a:latin typeface="Cambria Math" panose="02040503050406030204" pitchFamily="18" charset="0"/>
                              </a:rPr>
                              <m:t>2</m:t>
                            </m:r>
                          </m:sup>
                        </m:sSup>
                      </m:den>
                    </m:f>
                    <m:r>
                      <a:rPr lang="en-GB" b="0" i="0" smtClean="0">
                        <a:latin typeface="Cambria Math" panose="02040503050406030204" pitchFamily="18" charset="0"/>
                      </a:rPr>
                      <m:t>+</m:t>
                    </m:r>
                    <m:r>
                      <m:rPr>
                        <m:sty m:val="p"/>
                      </m:rPr>
                      <a:rPr lang="el-GR" b="0" i="1" smtClean="0">
                        <a:latin typeface="Cambria Math" panose="02040503050406030204" pitchFamily="18" charset="0"/>
                        <a:ea typeface="Cambria Math" panose="02040503050406030204" pitchFamily="18" charset="0"/>
                      </a:rPr>
                      <m:t>ρ</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𝑉</m:t>
                            </m:r>
                          </m:e>
                          <m:sup>
                            <m:r>
                              <a:rPr lang="en-GB" b="0" i="1" smtClean="0">
                                <a:latin typeface="Cambria Math" panose="02040503050406030204" pitchFamily="18" charset="0"/>
                              </a:rPr>
                              <m:t>2</m:t>
                            </m:r>
                          </m:sup>
                        </m:sSup>
                        <m:r>
                          <a:rPr lang="en-GB" b="0" i="1" smtClean="0">
                            <a:latin typeface="Cambria Math" panose="02040503050406030204" pitchFamily="18" charset="0"/>
                          </a:rPr>
                          <m:t>𝑟</m:t>
                        </m:r>
                      </m:num>
                      <m:den>
                        <m:r>
                          <a:rPr lang="en-GB" b="0" i="1" smtClean="0">
                            <a:latin typeface="Cambria Math" panose="02040503050406030204" pitchFamily="18" charset="0"/>
                          </a:rPr>
                          <m:t>4</m:t>
                        </m:r>
                        <m:sSup>
                          <m:sSupPr>
                            <m:ctrlPr>
                              <a:rPr lang="en-GB" b="0" i="1" smtClean="0">
                                <a:latin typeface="Cambria Math" panose="02040503050406030204" pitchFamily="18" charset="0"/>
                              </a:rPr>
                            </m:ctrlPr>
                          </m:sSupPr>
                          <m:e>
                            <m:r>
                              <a:rPr lang="en-GB" b="0" i="1" smtClean="0">
                                <a:latin typeface="Cambria Math" panose="02040503050406030204" pitchFamily="18" charset="0"/>
                              </a:rPr>
                              <m:t>h</m:t>
                            </m:r>
                          </m:e>
                          <m:sup>
                            <m:r>
                              <a:rPr lang="en-GB" b="0" i="1" smtClean="0">
                                <a:latin typeface="Cambria Math" panose="02040503050406030204" pitchFamily="18" charset="0"/>
                              </a:rPr>
                              <m:t>2</m:t>
                            </m:r>
                          </m:sup>
                        </m:sSup>
                      </m:den>
                    </m:f>
                    <m:r>
                      <a:rPr lang="en-GB" b="0" i="1" smtClean="0">
                        <a:latin typeface="Cambria Math" panose="02040503050406030204" pitchFamily="18" charset="0"/>
                      </a:rPr>
                      <m:t>+0=−</m:t>
                    </m:r>
                    <m:f>
                      <m:fPr>
                        <m:ctrlPr>
                          <a:rPr lang="en-GB" i="1" smtClean="0">
                            <a:latin typeface="Cambria Math" panose="02040503050406030204" pitchFamily="18" charset="0"/>
                            <a:ea typeface="Cambria Math" panose="02040503050406030204" pitchFamily="18" charset="0"/>
                          </a:rPr>
                        </m:ctrlPr>
                      </m:fPr>
                      <m:num>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𝑝</m:t>
                        </m:r>
                      </m:num>
                      <m:den>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𝑟</m:t>
                        </m:r>
                      </m:den>
                    </m:f>
                    <m:r>
                      <a:rPr lang="en-GB" b="0" i="1" smtClean="0">
                        <a:latin typeface="Cambria Math" panose="02040503050406030204" pitchFamily="18" charset="0"/>
                        <a:ea typeface="Cambria Math" panose="02040503050406030204" pitchFamily="18" charset="0"/>
                      </a:rPr>
                      <m:t>    </m:t>
                    </m:r>
                    <m:groupChr>
                      <m:groupChrPr>
                        <m:chr m:val="⇒"/>
                        <m:pos m:val="top"/>
                        <m:ctrlPr>
                          <a:rPr lang="en-GB" b="0" i="1" smtClean="0">
                            <a:latin typeface="Cambria Math" panose="02040503050406030204" pitchFamily="18" charset="0"/>
                            <a:ea typeface="Cambria Math" panose="02040503050406030204" pitchFamily="18" charset="0"/>
                          </a:rPr>
                        </m:ctrlPr>
                      </m:groupChrPr>
                      <m:e/>
                    </m:groupChr>
                    <m:r>
                      <a:rPr lang="en-GB" b="0" i="1" smtClean="0">
                        <a:latin typeface="Cambria Math" panose="02040503050406030204" pitchFamily="18" charset="0"/>
                        <a:ea typeface="Cambria Math" panose="02040503050406030204" pitchFamily="18" charset="0"/>
                      </a:rPr>
                      <m:t>    </m:t>
                    </m:r>
                    <m:f>
                      <m:fPr>
                        <m:ctrlPr>
                          <a:rPr lang="en-GB" i="1">
                            <a:latin typeface="Cambria Math" panose="02040503050406030204" pitchFamily="18" charset="0"/>
                            <a:ea typeface="Cambria Math" panose="02040503050406030204" pitchFamily="18" charset="0"/>
                          </a:rPr>
                        </m:ctrlPr>
                      </m:fPr>
                      <m:num>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𝑝</m:t>
                        </m:r>
                      </m:num>
                      <m:den>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𝑟</m:t>
                        </m:r>
                      </m:den>
                    </m:f>
                    <m:r>
                      <a:rPr lang="en-GB" b="0" i="0"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𝜌</m:t>
                    </m:r>
                    <m:f>
                      <m:fPr>
                        <m:ctrlPr>
                          <a:rPr lang="en-GB" i="1">
                            <a:latin typeface="Cambria Math" panose="02040503050406030204" pitchFamily="18" charset="0"/>
                          </a:rPr>
                        </m:ctrlPr>
                      </m:fPr>
                      <m:num>
                        <m:r>
                          <a:rPr lang="en-GB" b="0" i="1" smtClean="0">
                            <a:latin typeface="Cambria Math" panose="02040503050406030204" pitchFamily="18" charset="0"/>
                          </a:rPr>
                          <m:t>3</m:t>
                        </m:r>
                        <m:sSup>
                          <m:sSupPr>
                            <m:ctrlPr>
                              <a:rPr lang="en-GB" i="1">
                                <a:latin typeface="Cambria Math" panose="02040503050406030204" pitchFamily="18" charset="0"/>
                              </a:rPr>
                            </m:ctrlPr>
                          </m:sSupPr>
                          <m:e>
                            <m:r>
                              <a:rPr lang="en-GB" i="1">
                                <a:latin typeface="Cambria Math" panose="02040503050406030204" pitchFamily="18" charset="0"/>
                              </a:rPr>
                              <m:t>𝑉</m:t>
                            </m:r>
                          </m:e>
                          <m:sup>
                            <m:r>
                              <a:rPr lang="en-GB" i="1">
                                <a:latin typeface="Cambria Math" panose="02040503050406030204" pitchFamily="18" charset="0"/>
                              </a:rPr>
                              <m:t>2</m:t>
                            </m:r>
                          </m:sup>
                        </m:sSup>
                        <m:r>
                          <a:rPr lang="en-GB" i="1">
                            <a:latin typeface="Cambria Math" panose="02040503050406030204" pitchFamily="18" charset="0"/>
                          </a:rPr>
                          <m:t>𝑟</m:t>
                        </m:r>
                      </m:num>
                      <m:den>
                        <m:r>
                          <a:rPr lang="en-GB" i="1">
                            <a:latin typeface="Cambria Math" panose="02040503050406030204" pitchFamily="18" charset="0"/>
                          </a:rPr>
                          <m:t>4</m:t>
                        </m:r>
                        <m:sSup>
                          <m:sSupPr>
                            <m:ctrlPr>
                              <a:rPr lang="en-GB" i="1">
                                <a:latin typeface="Cambria Math" panose="02040503050406030204" pitchFamily="18" charset="0"/>
                              </a:rPr>
                            </m:ctrlPr>
                          </m:sSupPr>
                          <m:e>
                            <m:r>
                              <a:rPr lang="en-GB" i="1">
                                <a:latin typeface="Cambria Math" panose="02040503050406030204" pitchFamily="18" charset="0"/>
                              </a:rPr>
                              <m:t>h</m:t>
                            </m:r>
                          </m:e>
                          <m:sup>
                            <m:r>
                              <a:rPr lang="en-GB" i="1">
                                <a:latin typeface="Cambria Math" panose="02040503050406030204" pitchFamily="18" charset="0"/>
                              </a:rPr>
                              <m:t>2</m:t>
                            </m:r>
                          </m:sup>
                        </m:sSup>
                      </m:den>
                    </m:f>
                  </m:oMath>
                </a14:m>
                <a:r>
                  <a:rPr lang="en-GB"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3" t="-2241"/>
                </a:stretch>
              </a:blipFill>
            </p:spPr>
            <p:txBody>
              <a:bodyPr/>
              <a:lstStyle/>
              <a:p>
                <a:r>
                  <a:rPr lang="en-GB">
                    <a:noFill/>
                  </a:rPr>
                  <a:t> </a:t>
                </a:r>
              </a:p>
            </p:txBody>
          </p:sp>
        </mc:Fallback>
      </mc:AlternateContent>
    </p:spTree>
    <p:extLst>
      <p:ext uri="{BB962C8B-B14F-4D97-AF65-F5344CB8AC3E}">
        <p14:creationId xmlns:p14="http://schemas.microsoft.com/office/powerpoint/2010/main" val="23656876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Pinching of a Cylinder - 5</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GB" dirty="0"/>
                  <a:t>The axial momentum equation becomes</a:t>
                </a:r>
              </a:p>
              <a:p>
                <a:pPr marL="0" indent="0" algn="ctr">
                  <a:buNone/>
                </a:pPr>
                <a14:m>
                  <m:oMath xmlns:m="http://schemas.openxmlformats.org/officeDocument/2006/math">
                    <m:r>
                      <a:rPr lang="en-GB" b="0" i="1" smtClean="0">
                        <a:latin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𝜌</m:t>
                    </m:r>
                    <m:f>
                      <m:fPr>
                        <m:ctrlPr>
                          <a:rPr lang="en-GB" i="1" smtClean="0">
                            <a:latin typeface="Cambria Math" panose="02040503050406030204" pitchFamily="18" charset="0"/>
                          </a:rPr>
                        </m:ctrlPr>
                      </m:fPr>
                      <m:num>
                        <m:sSup>
                          <m:sSupPr>
                            <m:ctrlPr>
                              <a:rPr lang="en-GB" i="1" smtClean="0">
                                <a:latin typeface="Cambria Math" panose="02040503050406030204" pitchFamily="18" charset="0"/>
                              </a:rPr>
                            </m:ctrlPr>
                          </m:sSupPr>
                          <m:e>
                            <m:r>
                              <a:rPr lang="en-GB" b="0" i="1" smtClean="0">
                                <a:latin typeface="Cambria Math" panose="02040503050406030204" pitchFamily="18" charset="0"/>
                              </a:rPr>
                              <m:t>𝑉</m:t>
                            </m:r>
                          </m:e>
                          <m:sup>
                            <m:r>
                              <a:rPr lang="en-GB" b="0" i="1" smtClean="0">
                                <a:latin typeface="Cambria Math" panose="02040503050406030204" pitchFamily="18" charset="0"/>
                              </a:rPr>
                              <m:t>2</m:t>
                            </m:r>
                          </m:sup>
                        </m:sSup>
                        <m:r>
                          <a:rPr lang="en-GB" b="0" i="1" smtClean="0">
                            <a:latin typeface="Cambria Math" panose="02040503050406030204" pitchFamily="18" charset="0"/>
                          </a:rPr>
                          <m:t>𝑧</m:t>
                        </m:r>
                      </m:num>
                      <m:den>
                        <m:sSup>
                          <m:sSupPr>
                            <m:ctrlPr>
                              <a:rPr lang="en-GB" i="1" smtClean="0">
                                <a:latin typeface="Cambria Math" panose="02040503050406030204" pitchFamily="18" charset="0"/>
                              </a:rPr>
                            </m:ctrlPr>
                          </m:sSupPr>
                          <m:e>
                            <m:r>
                              <a:rPr lang="en-GB" b="0" i="1" smtClean="0">
                                <a:latin typeface="Cambria Math" panose="02040503050406030204" pitchFamily="18" charset="0"/>
                              </a:rPr>
                              <m:t>h</m:t>
                            </m:r>
                          </m:e>
                          <m:sup>
                            <m:r>
                              <a:rPr lang="en-GB" b="0" i="1" smtClean="0">
                                <a:latin typeface="Cambria Math" panose="02040503050406030204" pitchFamily="18" charset="0"/>
                              </a:rPr>
                              <m:t>2</m:t>
                            </m:r>
                          </m:sup>
                        </m:sSup>
                      </m:den>
                    </m:f>
                    <m:r>
                      <a:rPr lang="en-GB" b="0" i="1" smtClean="0">
                        <a:latin typeface="Cambria Math" panose="02040503050406030204" pitchFamily="18" charset="0"/>
                      </a:rPr>
                      <m:t>+0+</m:t>
                    </m:r>
                    <m:r>
                      <a:rPr lang="en-GB" b="0" i="1" smtClean="0">
                        <a:latin typeface="Cambria Math" panose="02040503050406030204" pitchFamily="18" charset="0"/>
                        <a:ea typeface="Cambria Math" panose="02040503050406030204" pitchFamily="18" charset="0"/>
                      </a:rPr>
                      <m:t>𝜌</m:t>
                    </m:r>
                    <m:f>
                      <m:fPr>
                        <m:ctrlPr>
                          <a:rPr lang="en-GB" b="0" i="1" smtClean="0">
                            <a:latin typeface="Cambria Math" panose="02040503050406030204" pitchFamily="18" charset="0"/>
                            <a:ea typeface="Cambria Math" panose="02040503050406030204" pitchFamily="18" charset="0"/>
                          </a:rPr>
                        </m:ctrlPr>
                      </m:fPr>
                      <m:num>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𝑉</m:t>
                            </m:r>
                          </m:e>
                          <m:sup>
                            <m:r>
                              <a:rPr lang="en-GB" b="0" i="1" smtClean="0">
                                <a:latin typeface="Cambria Math" panose="02040503050406030204" pitchFamily="18" charset="0"/>
                                <a:ea typeface="Cambria Math" panose="02040503050406030204" pitchFamily="18" charset="0"/>
                              </a:rPr>
                              <m:t>2</m:t>
                            </m:r>
                          </m:sup>
                        </m:sSup>
                        <m:r>
                          <a:rPr lang="en-GB" b="0" i="1" smtClean="0">
                            <a:latin typeface="Cambria Math" panose="02040503050406030204" pitchFamily="18" charset="0"/>
                            <a:ea typeface="Cambria Math" panose="02040503050406030204" pitchFamily="18" charset="0"/>
                          </a:rPr>
                          <m:t>𝑧</m:t>
                        </m:r>
                      </m:num>
                      <m:den>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h</m:t>
                            </m:r>
                          </m:e>
                          <m:sup>
                            <m:r>
                              <a:rPr lang="en-GB" b="0" i="1" smtClean="0">
                                <a:latin typeface="Cambria Math" panose="02040503050406030204" pitchFamily="18" charset="0"/>
                                <a:ea typeface="Cambria Math" panose="02040503050406030204" pitchFamily="18" charset="0"/>
                              </a:rPr>
                              <m:t>2</m:t>
                            </m:r>
                          </m:sup>
                        </m:sSup>
                      </m:den>
                    </m:f>
                    <m:r>
                      <a:rPr lang="en-GB" b="0" i="1" smtClean="0">
                        <a:latin typeface="Cambria Math" panose="02040503050406030204" pitchFamily="18" charset="0"/>
                        <a:ea typeface="Cambria Math" panose="02040503050406030204" pitchFamily="18" charset="0"/>
                      </a:rPr>
                      <m:t>=−</m:t>
                    </m:r>
                    <m:f>
                      <m:fPr>
                        <m:ctrlPr>
                          <a:rPr lang="en-GB" b="0"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𝑝</m:t>
                        </m:r>
                      </m:num>
                      <m:den>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𝑧</m:t>
                        </m:r>
                      </m:den>
                    </m:f>
                    <m:r>
                      <a:rPr lang="en-GB" b="0" i="1" smtClean="0">
                        <a:latin typeface="Cambria Math" panose="02040503050406030204" pitchFamily="18" charset="0"/>
                        <a:ea typeface="Cambria Math" panose="02040503050406030204" pitchFamily="18" charset="0"/>
                      </a:rPr>
                      <m:t>    </m:t>
                    </m:r>
                    <m:groupChr>
                      <m:groupChrPr>
                        <m:chr m:val="⇒"/>
                        <m:pos m:val="top"/>
                        <m:ctrlPr>
                          <a:rPr lang="en-GB" b="0" i="1" smtClean="0">
                            <a:latin typeface="Cambria Math" panose="02040503050406030204" pitchFamily="18" charset="0"/>
                            <a:ea typeface="Cambria Math" panose="02040503050406030204" pitchFamily="18" charset="0"/>
                          </a:rPr>
                        </m:ctrlPr>
                      </m:groupChrPr>
                      <m:e/>
                    </m:groupChr>
                    <m:r>
                      <a:rPr lang="en-GB" b="0" i="1" smtClean="0">
                        <a:latin typeface="Cambria Math" panose="02040503050406030204" pitchFamily="18" charset="0"/>
                        <a:ea typeface="Cambria Math" panose="02040503050406030204" pitchFamily="18" charset="0"/>
                      </a:rPr>
                      <m:t>    </m:t>
                    </m:r>
                    <m:f>
                      <m:fPr>
                        <m:ctrlPr>
                          <a:rPr lang="en-GB" i="1">
                            <a:latin typeface="Cambria Math" panose="02040503050406030204" pitchFamily="18" charset="0"/>
                            <a:ea typeface="Cambria Math" panose="02040503050406030204" pitchFamily="18" charset="0"/>
                          </a:rPr>
                        </m:ctrlPr>
                      </m:fPr>
                      <m:num>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𝑝</m:t>
                        </m:r>
                      </m:num>
                      <m:den>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𝑧</m:t>
                        </m:r>
                      </m:den>
                    </m:f>
                    <m:r>
                      <a:rPr lang="en-GB" b="0" i="1" smtClean="0">
                        <a:latin typeface="Cambria Math" panose="02040503050406030204" pitchFamily="18" charset="0"/>
                        <a:ea typeface="Cambria Math" panose="02040503050406030204" pitchFamily="18" charset="0"/>
                      </a:rPr>
                      <m:t>=0</m:t>
                    </m:r>
                  </m:oMath>
                </a14:m>
                <a:r>
                  <a:rPr lang="en-GB" dirty="0"/>
                  <a:t>.</a:t>
                </a:r>
              </a:p>
              <a:p>
                <a:r>
                  <a:rPr lang="en-GB" dirty="0"/>
                  <a:t>Hence </a:t>
                </a:r>
                <a14:m>
                  <m:oMath xmlns:m="http://schemas.openxmlformats.org/officeDocument/2006/math">
                    <m:r>
                      <a:rPr lang="en-GB" b="0" i="1" smtClean="0">
                        <a:latin typeface="Cambria Math" panose="02040503050406030204" pitchFamily="18" charset="0"/>
                      </a:rPr>
                      <m:t>𝑝</m:t>
                    </m:r>
                    <m:r>
                      <a:rPr lang="en-GB" b="0" i="1" smtClean="0">
                        <a:latin typeface="Cambria Math" panose="02040503050406030204" pitchFamily="18" charset="0"/>
                      </a:rPr>
                      <m:t>=</m:t>
                    </m:r>
                    <m:r>
                      <a:rPr lang="en-GB" b="0" i="1" smtClean="0">
                        <a:latin typeface="Cambria Math" panose="02040503050406030204" pitchFamily="18" charset="0"/>
                      </a:rPr>
                      <m:t>𝑝</m:t>
                    </m:r>
                    <m:d>
                      <m:dPr>
                        <m:ctrlPr>
                          <a:rPr lang="en-GB" b="0" i="1" smtClean="0">
                            <a:latin typeface="Cambria Math" panose="02040503050406030204" pitchFamily="18" charset="0"/>
                          </a:rPr>
                        </m:ctrlPr>
                      </m:dPr>
                      <m:e>
                        <m:r>
                          <a:rPr lang="en-GB" b="0" i="1" smtClean="0">
                            <a:latin typeface="Cambria Math" panose="02040503050406030204" pitchFamily="18" charset="0"/>
                          </a:rPr>
                          <m:t>𝑟</m:t>
                        </m:r>
                        <m:r>
                          <a:rPr lang="en-GB" b="0" i="1" smtClean="0">
                            <a:latin typeface="Cambria Math" panose="02040503050406030204" pitchFamily="18" charset="0"/>
                          </a:rPr>
                          <m:t>,</m:t>
                        </m:r>
                        <m:r>
                          <a:rPr lang="en-GB" b="0" i="1" smtClean="0">
                            <a:latin typeface="Cambria Math" panose="02040503050406030204" pitchFamily="18" charset="0"/>
                          </a:rPr>
                          <m:t>𝑡</m:t>
                        </m:r>
                      </m:e>
                    </m:d>
                  </m:oMath>
                </a14:m>
                <a:r>
                  <a:rPr lang="en-GB" dirty="0"/>
                  <a:t>.</a:t>
                </a:r>
              </a:p>
              <a:p>
                <a:r>
                  <a:rPr lang="en-GB" dirty="0"/>
                  <a:t>Integrating the radial equation we have</a:t>
                </a:r>
              </a:p>
              <a:p>
                <a:pPr marL="0" indent="0" algn="ctr">
                  <a:buNone/>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𝑝</m:t>
                      </m:r>
                      <m:d>
                        <m:dPr>
                          <m:ctrlPr>
                            <a:rPr lang="en-GB" b="0" i="1" smtClean="0">
                              <a:latin typeface="Cambria Math" panose="02040503050406030204" pitchFamily="18" charset="0"/>
                            </a:rPr>
                          </m:ctrlPr>
                        </m:dPr>
                        <m:e>
                          <m:r>
                            <a:rPr lang="en-GB" b="0" i="1" smtClean="0">
                              <a:latin typeface="Cambria Math" panose="02040503050406030204" pitchFamily="18" charset="0"/>
                            </a:rPr>
                            <m:t>𝑟</m:t>
                          </m:r>
                          <m:r>
                            <a:rPr lang="en-GB" b="0" i="1" smtClean="0">
                              <a:latin typeface="Cambria Math" panose="02040503050406030204" pitchFamily="18" charset="0"/>
                            </a:rPr>
                            <m:t>,</m:t>
                          </m:r>
                          <m:r>
                            <a:rPr lang="en-GB" b="0" i="1" smtClean="0">
                              <a:latin typeface="Cambria Math" panose="02040503050406030204" pitchFamily="18" charset="0"/>
                            </a:rPr>
                            <m:t>𝑡</m:t>
                          </m:r>
                        </m:e>
                      </m:d>
                      <m:r>
                        <a:rPr lang="en-GB" b="0" i="1" smtClean="0">
                          <a:latin typeface="Cambria Math" panose="02040503050406030204" pitchFamily="18" charset="0"/>
                        </a:rPr>
                        <m:t>=−</m:t>
                      </m:r>
                      <m:f>
                        <m:fPr>
                          <m:ctrlPr>
                            <a:rPr lang="en-GB" i="1">
                              <a:latin typeface="Cambria Math" panose="02040503050406030204" pitchFamily="18" charset="0"/>
                            </a:rPr>
                          </m:ctrlPr>
                        </m:fPr>
                        <m:num>
                          <m:sSup>
                            <m:sSupPr>
                              <m:ctrlPr>
                                <a:rPr lang="en-GB" i="1">
                                  <a:latin typeface="Cambria Math" panose="02040503050406030204" pitchFamily="18" charset="0"/>
                                </a:rPr>
                              </m:ctrlPr>
                            </m:sSupPr>
                            <m:e>
                              <m:r>
                                <a:rPr lang="en-GB" b="0" i="1" smtClean="0">
                                  <a:latin typeface="Cambria Math" panose="02040503050406030204" pitchFamily="18" charset="0"/>
                                </a:rPr>
                                <m:t>3</m:t>
                              </m:r>
                              <m:r>
                                <a:rPr lang="en-GB" i="1">
                                  <a:latin typeface="Cambria Math" panose="02040503050406030204" pitchFamily="18" charset="0"/>
                                  <a:ea typeface="Cambria Math" panose="02040503050406030204" pitchFamily="18" charset="0"/>
                                </a:rPr>
                                <m:t>𝜌</m:t>
                              </m:r>
                              <m:r>
                                <a:rPr lang="en-GB" i="1">
                                  <a:latin typeface="Cambria Math" panose="02040503050406030204" pitchFamily="18" charset="0"/>
                                </a:rPr>
                                <m:t>𝑉</m:t>
                              </m:r>
                            </m:e>
                            <m:sup>
                              <m:r>
                                <a:rPr lang="en-GB" i="1">
                                  <a:latin typeface="Cambria Math" panose="02040503050406030204" pitchFamily="18" charset="0"/>
                                </a:rPr>
                                <m:t>2</m:t>
                              </m:r>
                            </m:sup>
                          </m:sSup>
                          <m:sSup>
                            <m:sSupPr>
                              <m:ctrlPr>
                                <a:rPr lang="en-GB" i="1" smtClean="0">
                                  <a:latin typeface="Cambria Math" panose="02040503050406030204" pitchFamily="18" charset="0"/>
                                </a:rPr>
                              </m:ctrlPr>
                            </m:sSupPr>
                            <m:e>
                              <m:r>
                                <a:rPr lang="en-GB" b="0" i="1" smtClean="0">
                                  <a:latin typeface="Cambria Math" panose="02040503050406030204" pitchFamily="18" charset="0"/>
                                </a:rPr>
                                <m:t>𝑟</m:t>
                              </m:r>
                            </m:e>
                            <m:sup>
                              <m:r>
                                <a:rPr lang="en-GB" b="0" i="1" smtClean="0">
                                  <a:latin typeface="Cambria Math" panose="02040503050406030204" pitchFamily="18" charset="0"/>
                                </a:rPr>
                                <m:t>2</m:t>
                              </m:r>
                            </m:sup>
                          </m:sSup>
                        </m:num>
                        <m:den>
                          <m:r>
                            <a:rPr lang="en-GB" b="0" i="1" smtClean="0">
                              <a:latin typeface="Cambria Math" panose="02040503050406030204" pitchFamily="18" charset="0"/>
                            </a:rPr>
                            <m:t>8</m:t>
                          </m:r>
                          <m:sSup>
                            <m:sSupPr>
                              <m:ctrlPr>
                                <a:rPr lang="en-GB" i="1">
                                  <a:latin typeface="Cambria Math" panose="02040503050406030204" pitchFamily="18" charset="0"/>
                                </a:rPr>
                              </m:ctrlPr>
                            </m:sSupPr>
                            <m:e>
                              <m:r>
                                <a:rPr lang="en-GB" i="1">
                                  <a:latin typeface="Cambria Math" panose="02040503050406030204" pitchFamily="18" charset="0"/>
                                </a:rPr>
                                <m:t>h</m:t>
                              </m:r>
                            </m:e>
                            <m:sup>
                              <m:r>
                                <a:rPr lang="en-GB" i="1">
                                  <a:latin typeface="Cambria Math" panose="02040503050406030204" pitchFamily="18" charset="0"/>
                                </a:rPr>
                                <m:t>2</m:t>
                              </m:r>
                            </m:sup>
                          </m:sSup>
                        </m:den>
                      </m:f>
                      <m:r>
                        <a:rPr lang="en-GB" b="0" i="1" smtClean="0">
                          <a:latin typeface="Cambria Math" panose="02040503050406030204" pitchFamily="18" charset="0"/>
                        </a:rPr>
                        <m:t>+</m:t>
                      </m:r>
                      <m:r>
                        <a:rPr lang="en-GB" b="0" i="1" smtClean="0">
                          <a:latin typeface="Cambria Math" panose="02040503050406030204" pitchFamily="18" charset="0"/>
                        </a:rPr>
                        <m:t>𝐻</m:t>
                      </m:r>
                      <m:d>
                        <m:dPr>
                          <m:ctrlPr>
                            <a:rPr lang="en-GB" b="0" i="1" smtClean="0">
                              <a:latin typeface="Cambria Math" panose="02040503050406030204" pitchFamily="18" charset="0"/>
                            </a:rPr>
                          </m:ctrlPr>
                        </m:dPr>
                        <m:e>
                          <m:r>
                            <a:rPr lang="en-GB" b="0" i="1" smtClean="0">
                              <a:latin typeface="Cambria Math" panose="02040503050406030204" pitchFamily="18" charset="0"/>
                            </a:rPr>
                            <m:t>𝑡</m:t>
                          </m:r>
                        </m:e>
                      </m:d>
                      <m:r>
                        <a:rPr lang="en-GB" b="0" i="0" smtClean="0">
                          <a:latin typeface="Cambria Math" panose="02040503050406030204" pitchFamily="18" charset="0"/>
                        </a:rPr>
                        <m:t>,</m:t>
                      </m:r>
                    </m:oMath>
                  </m:oMathPara>
                </a14:m>
                <a:endParaRPr lang="en-GB" dirty="0"/>
              </a:p>
              <a:p>
                <a:r>
                  <a:rPr lang="en-GB" dirty="0"/>
                  <a:t>where </a:t>
                </a:r>
                <a14:m>
                  <m:oMath xmlns:m="http://schemas.openxmlformats.org/officeDocument/2006/math">
                    <m:r>
                      <a:rPr lang="en-GB" b="0" i="1" smtClean="0">
                        <a:latin typeface="Cambria Math" panose="02040503050406030204" pitchFamily="18" charset="0"/>
                      </a:rPr>
                      <m:t>𝐻</m:t>
                    </m:r>
                    <m:d>
                      <m:dPr>
                        <m:ctrlPr>
                          <a:rPr lang="en-GB" b="0" i="1" smtClean="0">
                            <a:latin typeface="Cambria Math" panose="02040503050406030204" pitchFamily="18" charset="0"/>
                          </a:rPr>
                        </m:ctrlPr>
                      </m:dPr>
                      <m:e>
                        <m:r>
                          <a:rPr lang="en-GB" b="0" i="1" smtClean="0">
                            <a:latin typeface="Cambria Math" panose="02040503050406030204" pitchFamily="18" charset="0"/>
                          </a:rPr>
                          <m:t>𝑡</m:t>
                        </m:r>
                      </m:e>
                    </m:d>
                  </m:oMath>
                </a14:m>
                <a:r>
                  <a:rPr lang="en-GB" dirty="0"/>
                  <a:t> is an arbitrary function of </a:t>
                </a:r>
                <a14:m>
                  <m:oMath xmlns:m="http://schemas.openxmlformats.org/officeDocument/2006/math">
                    <m:r>
                      <a:rPr lang="en-GB" b="0" i="1" smtClean="0">
                        <a:latin typeface="Cambria Math" panose="02040503050406030204" pitchFamily="18" charset="0"/>
                      </a:rPr>
                      <m:t>𝑡</m:t>
                    </m:r>
                    <m:r>
                      <a:rPr lang="en-GB" b="0" i="1" smtClean="0">
                        <a:latin typeface="Cambria Math" panose="02040503050406030204" pitchFamily="18" charset="0"/>
                      </a:rPr>
                      <m:t>.</m:t>
                    </m:r>
                  </m:oMath>
                </a14:m>
                <a:endParaRPr lang="en-GB" dirty="0"/>
              </a:p>
              <a:p>
                <a:r>
                  <a:rPr lang="en-GB" dirty="0"/>
                  <a:t>Applying the boundary condition </a:t>
                </a:r>
                <a14:m>
                  <m:oMath xmlns:m="http://schemas.openxmlformats.org/officeDocument/2006/math">
                    <m:r>
                      <a:rPr lang="en-GB" b="0" i="1" smtClean="0">
                        <a:latin typeface="Cambria Math" panose="02040503050406030204" pitchFamily="18" charset="0"/>
                      </a:rPr>
                      <m:t>𝑝</m:t>
                    </m:r>
                    <m:r>
                      <a:rPr lang="en-GB" b="0" i="1" smtClean="0">
                        <a:latin typeface="Cambria Math" panose="02040503050406030204" pitchFamily="18" charset="0"/>
                      </a:rPr>
                      <m:t>=0</m:t>
                    </m:r>
                  </m:oMath>
                </a14:m>
                <a:r>
                  <a:rPr lang="en-GB" dirty="0"/>
                  <a:t> at </a:t>
                </a:r>
                <a14:m>
                  <m:oMath xmlns:m="http://schemas.openxmlformats.org/officeDocument/2006/math">
                    <m:r>
                      <a:rPr lang="en-GB" b="0" i="1" smtClean="0">
                        <a:latin typeface="Cambria Math" panose="02040503050406030204" pitchFamily="18" charset="0"/>
                      </a:rPr>
                      <m:t>𝑟</m:t>
                    </m:r>
                    <m:r>
                      <a:rPr lang="en-GB" b="0" i="1" smtClean="0">
                        <a:latin typeface="Cambria Math" panose="02040503050406030204" pitchFamily="18" charset="0"/>
                      </a:rPr>
                      <m:t>=</m:t>
                    </m:r>
                    <m:r>
                      <a:rPr lang="en-GB" b="0" i="1" smtClean="0">
                        <a:latin typeface="Cambria Math" panose="02040503050406030204" pitchFamily="18" charset="0"/>
                      </a:rPr>
                      <m:t>𝑅</m:t>
                    </m:r>
                    <m:d>
                      <m:dPr>
                        <m:ctrlPr>
                          <a:rPr lang="en-GB" b="0" i="1" smtClean="0">
                            <a:latin typeface="Cambria Math" panose="02040503050406030204" pitchFamily="18" charset="0"/>
                          </a:rPr>
                        </m:ctrlPr>
                      </m:dPr>
                      <m:e>
                        <m:r>
                          <a:rPr lang="en-GB" b="0" i="1" smtClean="0">
                            <a:latin typeface="Cambria Math" panose="02040503050406030204" pitchFamily="18" charset="0"/>
                          </a:rPr>
                          <m:t>𝑡</m:t>
                        </m:r>
                      </m:e>
                    </m:d>
                  </m:oMath>
                </a14:m>
                <a:r>
                  <a:rPr lang="en-GB" dirty="0"/>
                  <a:t> we get</a:t>
                </a:r>
              </a:p>
              <a:p>
                <a:pPr marL="0" indent="0" algn="ctr">
                  <a:buNone/>
                </a:pPr>
                <a14:m>
                  <m:oMath xmlns:m="http://schemas.openxmlformats.org/officeDocument/2006/math">
                    <m:r>
                      <a:rPr lang="en-GB" i="1">
                        <a:latin typeface="Cambria Math" panose="02040503050406030204" pitchFamily="18" charset="0"/>
                      </a:rPr>
                      <m:t>𝑝</m:t>
                    </m:r>
                    <m:d>
                      <m:dPr>
                        <m:ctrlPr>
                          <a:rPr lang="en-GB" i="1">
                            <a:latin typeface="Cambria Math" panose="02040503050406030204" pitchFamily="18" charset="0"/>
                          </a:rPr>
                        </m:ctrlPr>
                      </m:dPr>
                      <m:e>
                        <m:r>
                          <a:rPr lang="en-GB" i="1">
                            <a:latin typeface="Cambria Math" panose="02040503050406030204" pitchFamily="18" charset="0"/>
                          </a:rPr>
                          <m:t>𝑟</m:t>
                        </m:r>
                        <m:r>
                          <a:rPr lang="en-GB" i="1">
                            <a:latin typeface="Cambria Math" panose="02040503050406030204" pitchFamily="18" charset="0"/>
                          </a:rPr>
                          <m:t>,</m:t>
                        </m:r>
                        <m:r>
                          <a:rPr lang="en-GB" i="1">
                            <a:latin typeface="Cambria Math" panose="02040503050406030204" pitchFamily="18" charset="0"/>
                          </a:rPr>
                          <m:t>𝑡</m:t>
                        </m:r>
                      </m:e>
                    </m:d>
                    <m:r>
                      <a:rPr lang="en-GB" i="1">
                        <a:latin typeface="Cambria Math" panose="02040503050406030204" pitchFamily="18" charset="0"/>
                      </a:rPr>
                      <m:t>=</m:t>
                    </m:r>
                    <m:f>
                      <m:fPr>
                        <m:ctrlPr>
                          <a:rPr lang="en-GB" i="1">
                            <a:latin typeface="Cambria Math" panose="02040503050406030204" pitchFamily="18" charset="0"/>
                          </a:rPr>
                        </m:ctrlPr>
                      </m:fPr>
                      <m:num>
                        <m:sSup>
                          <m:sSupPr>
                            <m:ctrlPr>
                              <a:rPr lang="en-GB" i="1">
                                <a:latin typeface="Cambria Math" panose="02040503050406030204" pitchFamily="18" charset="0"/>
                              </a:rPr>
                            </m:ctrlPr>
                          </m:sSupPr>
                          <m:e>
                            <m:r>
                              <a:rPr lang="en-GB" i="1">
                                <a:latin typeface="Cambria Math" panose="02040503050406030204" pitchFamily="18" charset="0"/>
                              </a:rPr>
                              <m:t>3</m:t>
                            </m:r>
                            <m:r>
                              <a:rPr lang="en-GB" i="1">
                                <a:latin typeface="Cambria Math" panose="02040503050406030204" pitchFamily="18" charset="0"/>
                                <a:ea typeface="Cambria Math" panose="02040503050406030204" pitchFamily="18" charset="0"/>
                              </a:rPr>
                              <m:t>𝜌</m:t>
                            </m:r>
                            <m:r>
                              <a:rPr lang="en-GB" i="1">
                                <a:latin typeface="Cambria Math" panose="02040503050406030204" pitchFamily="18" charset="0"/>
                              </a:rPr>
                              <m:t>𝑉</m:t>
                            </m:r>
                          </m:e>
                          <m:sup>
                            <m:r>
                              <a:rPr lang="en-GB" i="1">
                                <a:latin typeface="Cambria Math" panose="02040503050406030204" pitchFamily="18" charset="0"/>
                              </a:rPr>
                              <m:t>2</m:t>
                            </m:r>
                          </m:sup>
                        </m:sSup>
                      </m:num>
                      <m:den>
                        <m:r>
                          <a:rPr lang="en-GB" i="1">
                            <a:latin typeface="Cambria Math" panose="02040503050406030204" pitchFamily="18" charset="0"/>
                          </a:rPr>
                          <m:t>8</m:t>
                        </m:r>
                        <m:sSup>
                          <m:sSupPr>
                            <m:ctrlPr>
                              <a:rPr lang="en-GB" i="1">
                                <a:latin typeface="Cambria Math" panose="02040503050406030204" pitchFamily="18" charset="0"/>
                              </a:rPr>
                            </m:ctrlPr>
                          </m:sSupPr>
                          <m:e>
                            <m:r>
                              <a:rPr lang="en-GB" i="1">
                                <a:latin typeface="Cambria Math" panose="02040503050406030204" pitchFamily="18" charset="0"/>
                              </a:rPr>
                              <m:t>h</m:t>
                            </m:r>
                          </m:e>
                          <m:sup>
                            <m:r>
                              <a:rPr lang="en-GB" i="1">
                                <a:latin typeface="Cambria Math" panose="02040503050406030204" pitchFamily="18" charset="0"/>
                              </a:rPr>
                              <m:t>2</m:t>
                            </m:r>
                          </m:sup>
                        </m:sSup>
                      </m:den>
                    </m:f>
                    <m:d>
                      <m:dPr>
                        <m:ctrlPr>
                          <a:rPr lang="en-GB" i="1">
                            <a:latin typeface="Cambria Math" panose="02040503050406030204" pitchFamily="18" charset="0"/>
                          </a:rPr>
                        </m:ctrlPr>
                      </m:dPr>
                      <m:e>
                        <m:sSup>
                          <m:sSupPr>
                            <m:ctrlPr>
                              <a:rPr lang="en-GB" i="1">
                                <a:latin typeface="Cambria Math" panose="02040503050406030204" pitchFamily="18" charset="0"/>
                              </a:rPr>
                            </m:ctrlPr>
                          </m:sSupPr>
                          <m:e>
                            <m:r>
                              <a:rPr lang="en-GB" i="1">
                                <a:latin typeface="Cambria Math" panose="02040503050406030204" pitchFamily="18" charset="0"/>
                              </a:rPr>
                              <m:t>𝑅</m:t>
                            </m:r>
                          </m:e>
                          <m:sup>
                            <m:r>
                              <a:rPr lang="en-GB" i="1">
                                <a:latin typeface="Cambria Math" panose="02040503050406030204" pitchFamily="18" charset="0"/>
                              </a:rPr>
                              <m:t>2</m:t>
                            </m:r>
                          </m:sup>
                        </m:sSup>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𝑟</m:t>
                            </m:r>
                          </m:e>
                          <m:sup>
                            <m:r>
                              <a:rPr lang="en-GB" i="1">
                                <a:latin typeface="Cambria Math" panose="02040503050406030204" pitchFamily="18" charset="0"/>
                              </a:rPr>
                              <m:t>2</m:t>
                            </m:r>
                          </m:sup>
                        </m:sSup>
                      </m:e>
                    </m:d>
                  </m:oMath>
                </a14:m>
                <a:r>
                  <a:rPr lang="en-GB" dirty="0"/>
                  <a:t>.</a:t>
                </a:r>
              </a:p>
              <a:p>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928" t="-2801"/>
                </a:stretch>
              </a:blipFill>
            </p:spPr>
            <p:txBody>
              <a:bodyPr/>
              <a:lstStyle/>
              <a:p>
                <a:r>
                  <a:rPr lang="en-GB">
                    <a:noFill/>
                  </a:rPr>
                  <a:t> </a:t>
                </a:r>
              </a:p>
            </p:txBody>
          </p:sp>
        </mc:Fallback>
      </mc:AlternateContent>
    </p:spTree>
    <p:extLst>
      <p:ext uri="{BB962C8B-B14F-4D97-AF65-F5344CB8AC3E}">
        <p14:creationId xmlns:p14="http://schemas.microsoft.com/office/powerpoint/2010/main" val="18396302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Pinching of a Cylinder - 6</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GB" dirty="0"/>
                  <a:t>On </a:t>
                </a:r>
                <a14:m>
                  <m:oMath xmlns:m="http://schemas.openxmlformats.org/officeDocument/2006/math">
                    <m:r>
                      <a:rPr lang="en-GB" b="0" i="1" smtClean="0">
                        <a:latin typeface="Cambria Math" panose="02040503050406030204" pitchFamily="18" charset="0"/>
                      </a:rPr>
                      <m:t>𝑟</m:t>
                    </m:r>
                    <m:r>
                      <a:rPr lang="en-GB" b="0" i="1" smtClean="0">
                        <a:latin typeface="Cambria Math" panose="02040503050406030204" pitchFamily="18" charset="0"/>
                      </a:rPr>
                      <m:t>=</m:t>
                    </m:r>
                    <m:r>
                      <a:rPr lang="en-GB" b="0" i="1" smtClean="0">
                        <a:latin typeface="Cambria Math" panose="02040503050406030204" pitchFamily="18" charset="0"/>
                      </a:rPr>
                      <m:t>𝑅</m:t>
                    </m:r>
                    <m:d>
                      <m:dPr>
                        <m:ctrlPr>
                          <a:rPr lang="en-GB" b="0" i="1" smtClean="0">
                            <a:latin typeface="Cambria Math" panose="02040503050406030204" pitchFamily="18" charset="0"/>
                          </a:rPr>
                        </m:ctrlPr>
                      </m:dPr>
                      <m:e>
                        <m:r>
                          <a:rPr lang="en-GB" b="0" i="1" smtClean="0">
                            <a:latin typeface="Cambria Math" panose="02040503050406030204" pitchFamily="18" charset="0"/>
                          </a:rPr>
                          <m:t>𝑡</m:t>
                        </m:r>
                      </m:e>
                    </m:d>
                  </m:oMath>
                </a14:m>
                <a:endParaRPr lang="en-GB" b="0" dirty="0"/>
              </a:p>
              <a:p>
                <a:pPr marL="0" indent="0" algn="ctr">
                  <a:buNone/>
                </a:pPr>
                <a14:m>
                  <m:oMath xmlns:m="http://schemas.openxmlformats.org/officeDocument/2006/math">
                    <m:r>
                      <a:rPr lang="en-GB" b="0" i="1" smtClean="0">
                        <a:latin typeface="Cambria Math" panose="02040503050406030204" pitchFamily="18" charset="0"/>
                      </a:rPr>
                      <m:t>𝑢</m:t>
                    </m:r>
                    <m:r>
                      <a:rPr lang="en-GB" b="0" i="1" smtClean="0">
                        <a:latin typeface="Cambria Math" panose="02040503050406030204" pitchFamily="18" charset="0"/>
                      </a:rPr>
                      <m:t>=</m:t>
                    </m:r>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𝑅</m:t>
                        </m:r>
                      </m:e>
                    </m:acc>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𝑉𝑅</m:t>
                        </m:r>
                      </m:num>
                      <m:den>
                        <m:r>
                          <a:rPr lang="en-GB" b="0" i="1" smtClean="0">
                            <a:latin typeface="Cambria Math" panose="02040503050406030204" pitchFamily="18" charset="0"/>
                          </a:rPr>
                          <m:t>2</m:t>
                        </m:r>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h</m:t>
                                </m:r>
                              </m:e>
                              <m:sub>
                                <m:r>
                                  <a:rPr lang="en-GB" b="0" i="1" smtClean="0">
                                    <a:latin typeface="Cambria Math" panose="02040503050406030204" pitchFamily="18" charset="0"/>
                                  </a:rPr>
                                  <m:t>0</m:t>
                                </m:r>
                              </m:sub>
                            </m:sSub>
                            <m:r>
                              <a:rPr lang="en-GB" b="0" i="1" smtClean="0">
                                <a:latin typeface="Cambria Math" panose="02040503050406030204" pitchFamily="18" charset="0"/>
                              </a:rPr>
                              <m:t>−</m:t>
                            </m:r>
                            <m:r>
                              <a:rPr lang="en-GB" b="0" i="1" smtClean="0">
                                <a:latin typeface="Cambria Math" panose="02040503050406030204" pitchFamily="18" charset="0"/>
                              </a:rPr>
                              <m:t>𝑉𝑡</m:t>
                            </m:r>
                          </m:e>
                        </m:d>
                      </m:den>
                    </m:f>
                  </m:oMath>
                </a14:m>
                <a:r>
                  <a:rPr lang="en-GB" dirty="0"/>
                  <a:t>.</a:t>
                </a:r>
              </a:p>
              <a:p>
                <a:endParaRPr lang="en-GB" dirty="0"/>
              </a:p>
              <a:p>
                <a:r>
                  <a:rPr lang="en-GB" dirty="0"/>
                  <a:t>Hence the radius of the cylinder is given by </a:t>
                </a:r>
              </a:p>
              <a:p>
                <a:pPr marL="0" indent="0" algn="ctr">
                  <a:buNone/>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𝑅</m:t>
                      </m:r>
                      <m:d>
                        <m:dPr>
                          <m:ctrlPr>
                            <a:rPr lang="en-GB" b="0" i="1" smtClean="0">
                              <a:latin typeface="Cambria Math" panose="02040503050406030204" pitchFamily="18" charset="0"/>
                            </a:rPr>
                          </m:ctrlPr>
                        </m:dPr>
                        <m:e>
                          <m:r>
                            <a:rPr lang="en-GB" b="0" i="1" smtClean="0">
                              <a:latin typeface="Cambria Math" panose="02040503050406030204" pitchFamily="18" charset="0"/>
                            </a:rPr>
                            <m:t>𝑡</m:t>
                          </m:r>
                        </m:e>
                      </m:d>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𝑅</m:t>
                          </m:r>
                        </m:e>
                        <m:sub>
                          <m:r>
                            <a:rPr lang="en-GB" b="0" i="1" smtClean="0">
                              <a:latin typeface="Cambria Math" panose="02040503050406030204" pitchFamily="18" charset="0"/>
                            </a:rPr>
                            <m:t>0</m:t>
                          </m:r>
                        </m:sub>
                      </m:sSub>
                      <m:rad>
                        <m:radPr>
                          <m:degHide m:val="on"/>
                          <m:ctrlPr>
                            <a:rPr lang="en-GB" b="0" i="1" smtClean="0">
                              <a:latin typeface="Cambria Math" panose="02040503050406030204" pitchFamily="18" charset="0"/>
                            </a:rPr>
                          </m:ctrlPr>
                        </m:radPr>
                        <m:deg/>
                        <m:e>
                          <m:f>
                            <m:fPr>
                              <m:ctrlPr>
                                <a:rPr lang="en-GB" i="1">
                                  <a:latin typeface="Cambria Math" panose="02040503050406030204" pitchFamily="18" charset="0"/>
                                </a:rPr>
                              </m:ctrlPr>
                            </m:fPr>
                            <m:num>
                              <m:sSub>
                                <m:sSubPr>
                                  <m:ctrlPr>
                                    <a:rPr lang="en-GB" i="1" smtClean="0">
                                      <a:latin typeface="Cambria Math" panose="02040503050406030204" pitchFamily="18" charset="0"/>
                                    </a:rPr>
                                  </m:ctrlPr>
                                </m:sSubPr>
                                <m:e>
                                  <m:r>
                                    <a:rPr lang="en-GB" b="0" i="1" smtClean="0">
                                      <a:latin typeface="Cambria Math" panose="02040503050406030204" pitchFamily="18" charset="0"/>
                                    </a:rPr>
                                    <m:t>h</m:t>
                                  </m:r>
                                </m:e>
                                <m:sub>
                                  <m:r>
                                    <a:rPr lang="en-GB" b="0" i="1" smtClean="0">
                                      <a:latin typeface="Cambria Math" panose="02040503050406030204" pitchFamily="18" charset="0"/>
                                    </a:rPr>
                                    <m:t>0</m:t>
                                  </m:r>
                                </m:sub>
                              </m:sSub>
                            </m:num>
                            <m:den>
                              <m:sSub>
                                <m:sSubPr>
                                  <m:ctrlPr>
                                    <a:rPr lang="en-GB" i="1" smtClean="0">
                                      <a:latin typeface="Cambria Math" panose="02040503050406030204" pitchFamily="18" charset="0"/>
                                    </a:rPr>
                                  </m:ctrlPr>
                                </m:sSubPr>
                                <m:e>
                                  <m:r>
                                    <a:rPr lang="en-GB" b="0" i="1" smtClean="0">
                                      <a:latin typeface="Cambria Math" panose="02040503050406030204" pitchFamily="18" charset="0"/>
                                    </a:rPr>
                                    <m:t>h</m:t>
                                  </m:r>
                                </m:e>
                                <m:sub>
                                  <m:r>
                                    <a:rPr lang="en-GB" b="0" i="1" smtClean="0">
                                      <a:latin typeface="Cambria Math" panose="02040503050406030204" pitchFamily="18" charset="0"/>
                                    </a:rPr>
                                    <m:t>0</m:t>
                                  </m:r>
                                </m:sub>
                              </m:sSub>
                              <m:r>
                                <a:rPr lang="en-GB" b="0" i="1" smtClean="0">
                                  <a:latin typeface="Cambria Math" panose="02040503050406030204" pitchFamily="18" charset="0"/>
                                </a:rPr>
                                <m:t>−</m:t>
                              </m:r>
                              <m:r>
                                <a:rPr lang="en-GB" b="0" i="1" smtClean="0">
                                  <a:latin typeface="Cambria Math" panose="02040503050406030204" pitchFamily="18" charset="0"/>
                                </a:rPr>
                                <m:t>𝑉𝑡</m:t>
                              </m:r>
                            </m:den>
                          </m:f>
                        </m:e>
                      </m:rad>
                      <m:r>
                        <a:rPr lang="en-GB" b="0" i="0" smtClean="0">
                          <a:latin typeface="Cambria Math" panose="02040503050406030204" pitchFamily="18" charset="0"/>
                        </a:rPr>
                        <m:t>,</m:t>
                      </m:r>
                    </m:oMath>
                  </m:oMathPara>
                </a14:m>
                <a:endParaRPr lang="en-GB" b="0" dirty="0"/>
              </a:p>
              <a:p>
                <a:r>
                  <a:rPr lang="en-GB" dirty="0"/>
                  <a:t>where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𝑅</m:t>
                        </m:r>
                      </m:e>
                      <m:sub>
                        <m:r>
                          <a:rPr lang="en-GB" b="0" i="1" smtClean="0">
                            <a:latin typeface="Cambria Math" panose="02040503050406030204" pitchFamily="18" charset="0"/>
                          </a:rPr>
                          <m:t>0</m:t>
                        </m:r>
                      </m:sub>
                    </m:sSub>
                    <m:r>
                      <a:rPr lang="en-GB" b="0" i="1" smtClean="0">
                        <a:latin typeface="Cambria Math" panose="02040503050406030204" pitchFamily="18" charset="0"/>
                      </a:rPr>
                      <m:t>=</m:t>
                    </m:r>
                    <m:r>
                      <a:rPr lang="en-GB" b="0" i="1" smtClean="0">
                        <a:latin typeface="Cambria Math" panose="02040503050406030204" pitchFamily="18" charset="0"/>
                      </a:rPr>
                      <m:t>𝑅</m:t>
                    </m:r>
                    <m:d>
                      <m:dPr>
                        <m:ctrlPr>
                          <a:rPr lang="en-GB" b="0" i="1" smtClean="0">
                            <a:latin typeface="Cambria Math" panose="02040503050406030204" pitchFamily="18" charset="0"/>
                          </a:rPr>
                        </m:ctrlPr>
                      </m:dPr>
                      <m:e>
                        <m:r>
                          <a:rPr lang="en-GB" b="0" i="1" smtClean="0">
                            <a:latin typeface="Cambria Math" panose="02040503050406030204" pitchFamily="18" charset="0"/>
                          </a:rPr>
                          <m:t>0</m:t>
                        </m:r>
                      </m:e>
                    </m:d>
                  </m:oMath>
                </a14:m>
                <a:r>
                  <a:rPr lang="en-GB" dirty="0"/>
                  <a:t>. </a:t>
                </a:r>
              </a:p>
              <a:p>
                <a:r>
                  <a:rPr lang="en-GB" dirty="0"/>
                  <a:t>Developing this solution was a very useful precursor to developing the plastic flow solution that we needed for the explosive.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928" t="-2801"/>
                </a:stretch>
              </a:blipFill>
            </p:spPr>
            <p:txBody>
              <a:bodyPr/>
              <a:lstStyle/>
              <a:p>
                <a:r>
                  <a:rPr lang="en-GB">
                    <a:noFill/>
                  </a:rPr>
                  <a:t> </a:t>
                </a:r>
              </a:p>
            </p:txBody>
          </p:sp>
        </mc:Fallback>
      </mc:AlternateContent>
    </p:spTree>
    <p:extLst>
      <p:ext uri="{BB962C8B-B14F-4D97-AF65-F5344CB8AC3E}">
        <p14:creationId xmlns:p14="http://schemas.microsoft.com/office/powerpoint/2010/main" val="2069132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Jets - 1</a:t>
            </a:r>
          </a:p>
        </p:txBody>
      </p:sp>
      <p:sp>
        <p:nvSpPr>
          <p:cNvPr id="3" name="Content Placeholder 2"/>
          <p:cNvSpPr>
            <a:spLocks noGrp="1"/>
          </p:cNvSpPr>
          <p:nvPr>
            <p:ph idx="1"/>
          </p:nvPr>
        </p:nvSpPr>
        <p:spPr/>
        <p:txBody>
          <a:bodyPr/>
          <a:lstStyle/>
          <a:p>
            <a:r>
              <a:rPr lang="en-GB" dirty="0"/>
              <a:t>Jets are used in a variety of industrial applications.</a:t>
            </a:r>
          </a:p>
          <a:p>
            <a:r>
              <a:rPr lang="en-GB" dirty="0"/>
              <a:t>Examples:</a:t>
            </a:r>
          </a:p>
          <a:p>
            <a:pPr lvl="1"/>
            <a:r>
              <a:rPr lang="en-GB" dirty="0"/>
              <a:t>Ink jet printers</a:t>
            </a:r>
          </a:p>
          <a:p>
            <a:pPr lvl="1"/>
            <a:r>
              <a:rPr lang="en-GB" dirty="0"/>
              <a:t>Oil well perforators</a:t>
            </a:r>
          </a:p>
          <a:p>
            <a:pPr lvl="1"/>
            <a:r>
              <a:rPr lang="en-GB" dirty="0"/>
              <a:t>Cleaning jets</a:t>
            </a:r>
          </a:p>
          <a:p>
            <a:pPr lvl="1"/>
            <a:r>
              <a:rPr lang="en-GB" dirty="0"/>
              <a:t>Drilling of geological materials in mining and oil recovery</a:t>
            </a:r>
          </a:p>
          <a:p>
            <a:pPr lvl="1"/>
            <a:r>
              <a:rPr lang="en-GB" dirty="0"/>
              <a:t>Cutting and slicing of materials including:</a:t>
            </a:r>
          </a:p>
          <a:p>
            <a:pPr lvl="2"/>
            <a:r>
              <a:rPr lang="en-GB" dirty="0"/>
              <a:t>Glass</a:t>
            </a:r>
          </a:p>
          <a:p>
            <a:pPr lvl="2"/>
            <a:r>
              <a:rPr lang="en-GB" dirty="0"/>
              <a:t>Steel</a:t>
            </a:r>
          </a:p>
          <a:p>
            <a:pPr lvl="2"/>
            <a:r>
              <a:rPr lang="en-GB" dirty="0"/>
              <a:t>Food</a:t>
            </a:r>
          </a:p>
        </p:txBody>
      </p:sp>
    </p:spTree>
    <p:extLst>
      <p:ext uri="{BB962C8B-B14F-4D97-AF65-F5344CB8AC3E}">
        <p14:creationId xmlns:p14="http://schemas.microsoft.com/office/powerpoint/2010/main" val="10635863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Jets - 2</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0000" lnSpcReduction="20000"/>
              </a:bodyPr>
              <a:lstStyle/>
              <a:p>
                <a:r>
                  <a:rPr lang="en-GB" dirty="0"/>
                  <a:t>In many applications inviscid incompressible </a:t>
                </a:r>
                <a:r>
                  <a:rPr lang="en-GB" dirty="0" err="1"/>
                  <a:t>irrotational</a:t>
                </a:r>
                <a:r>
                  <a:rPr lang="en-GB" dirty="0"/>
                  <a:t>, </a:t>
                </a:r>
                <a:r>
                  <a:rPr lang="en-GB" i="1" dirty="0"/>
                  <a:t>i.e.</a:t>
                </a:r>
                <a:r>
                  <a:rPr lang="en-GB" dirty="0"/>
                  <a:t> potential, flow is a reasonable assumption.</a:t>
                </a:r>
              </a:p>
              <a:p>
                <a:r>
                  <a:rPr lang="en-GB" dirty="0"/>
                  <a:t>Incompressibility</a:t>
                </a:r>
              </a:p>
              <a:p>
                <a:pPr marL="0" indent="0" algn="ctr">
                  <a:buNone/>
                </a:pPr>
                <a14:m>
                  <m:oMath xmlns:m="http://schemas.openxmlformats.org/officeDocument/2006/math">
                    <m:r>
                      <a:rPr lang="en-GB"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m:t>
                    </m:r>
                    <m:bar>
                      <m:barPr>
                        <m:ctrlPr>
                          <a:rPr lang="en-GB" b="0" i="1" smtClean="0">
                            <a:latin typeface="Cambria Math" panose="02040503050406030204" pitchFamily="18" charset="0"/>
                            <a:ea typeface="Cambria Math" panose="02040503050406030204" pitchFamily="18" charset="0"/>
                          </a:rPr>
                        </m:ctrlPr>
                      </m:barPr>
                      <m:e>
                        <m:r>
                          <a:rPr lang="en-GB" b="0" i="1" smtClean="0">
                            <a:latin typeface="Cambria Math" panose="02040503050406030204" pitchFamily="18" charset="0"/>
                            <a:ea typeface="Cambria Math" panose="02040503050406030204" pitchFamily="18" charset="0"/>
                          </a:rPr>
                          <m:t>𝑢</m:t>
                        </m:r>
                      </m:e>
                    </m:bar>
                    <m:r>
                      <a:rPr lang="en-GB" b="0" i="1" smtClean="0">
                        <a:latin typeface="Cambria Math" panose="02040503050406030204" pitchFamily="18" charset="0"/>
                        <a:ea typeface="Cambria Math" panose="02040503050406030204" pitchFamily="18" charset="0"/>
                      </a:rPr>
                      <m:t>=0</m:t>
                    </m:r>
                  </m:oMath>
                </a14:m>
                <a:r>
                  <a:rPr lang="en-GB" dirty="0"/>
                  <a:t>.</a:t>
                </a:r>
              </a:p>
              <a:p>
                <a:r>
                  <a:rPr lang="en-GB" dirty="0"/>
                  <a:t>Momentum</a:t>
                </a:r>
              </a:p>
              <a:p>
                <a:pPr marL="0" indent="0" algn="ctr">
                  <a:buNone/>
                </a:pPr>
                <a14:m>
                  <m:oMath xmlns:m="http://schemas.openxmlformats.org/officeDocument/2006/math">
                    <m:r>
                      <a:rPr lang="en-GB" i="1" smtClean="0">
                        <a:latin typeface="Cambria Math" panose="02040503050406030204" pitchFamily="18" charset="0"/>
                        <a:ea typeface="Cambria Math" panose="02040503050406030204" pitchFamily="18" charset="0"/>
                      </a:rPr>
                      <m:t>𝜌</m:t>
                    </m:r>
                    <m:f>
                      <m:fPr>
                        <m:ctrlPr>
                          <a:rPr lang="en-GB"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𝐷</m:t>
                        </m:r>
                        <m:bar>
                          <m:barPr>
                            <m:ctrlPr>
                              <a:rPr lang="en-GB" b="0" i="1" smtClean="0">
                                <a:latin typeface="Cambria Math" panose="02040503050406030204" pitchFamily="18" charset="0"/>
                                <a:ea typeface="Cambria Math" panose="02040503050406030204" pitchFamily="18" charset="0"/>
                              </a:rPr>
                            </m:ctrlPr>
                          </m:barPr>
                          <m:e>
                            <m:r>
                              <a:rPr lang="en-GB" b="0" i="1" smtClean="0">
                                <a:latin typeface="Cambria Math" panose="02040503050406030204" pitchFamily="18" charset="0"/>
                                <a:ea typeface="Cambria Math" panose="02040503050406030204" pitchFamily="18" charset="0"/>
                              </a:rPr>
                              <m:t>𝑢</m:t>
                            </m:r>
                          </m:e>
                        </m:bar>
                      </m:num>
                      <m:den>
                        <m:r>
                          <a:rPr lang="en-GB" b="0" i="1" smtClean="0">
                            <a:latin typeface="Cambria Math" panose="02040503050406030204" pitchFamily="18" charset="0"/>
                            <a:ea typeface="Cambria Math" panose="02040503050406030204" pitchFamily="18" charset="0"/>
                          </a:rPr>
                          <m:t>𝐷𝑡</m:t>
                        </m:r>
                      </m:den>
                    </m:f>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𝑝</m:t>
                    </m:r>
                  </m:oMath>
                </a14:m>
                <a:r>
                  <a:rPr lang="en-GB" dirty="0"/>
                  <a:t>.</a:t>
                </a:r>
              </a:p>
              <a:p>
                <a:r>
                  <a:rPr lang="en-GB" dirty="0"/>
                  <a:t>In many common situations in everyday life the basic solution before considering the stability of the jet is extremely simple.</a:t>
                </a:r>
              </a:p>
              <a:p>
                <a:r>
                  <a:rPr lang="en-GB" dirty="0"/>
                  <a:t>The jet travels without stretching at constant velocity and radius with no pressure gradient.</a:t>
                </a:r>
              </a:p>
              <a:p>
                <a:r>
                  <a:rPr lang="en-GB" dirty="0"/>
                  <a:t>In cylindrical </a:t>
                </a:r>
                <a:r>
                  <a:rPr lang="en-GB" dirty="0" err="1"/>
                  <a:t>polars</a:t>
                </a:r>
                <a:r>
                  <a:rPr lang="en-GB" dirty="0"/>
                  <a:t> </a:t>
                </a:r>
                <a14:m>
                  <m:oMath xmlns:m="http://schemas.openxmlformats.org/officeDocument/2006/math">
                    <m:d>
                      <m:dPr>
                        <m:ctrlPr>
                          <a:rPr lang="en-GB" i="1" smtClean="0">
                            <a:latin typeface="Cambria Math" panose="02040503050406030204" pitchFamily="18" charset="0"/>
                          </a:rPr>
                        </m:ctrlPr>
                      </m:dPr>
                      <m:e>
                        <m:r>
                          <a:rPr lang="en-GB" b="0" i="1" smtClean="0">
                            <a:latin typeface="Cambria Math" panose="02040503050406030204" pitchFamily="18" charset="0"/>
                          </a:rPr>
                          <m:t>𝑟</m:t>
                        </m:r>
                        <m:r>
                          <a:rPr lang="en-GB" b="0" i="1" smtClean="0">
                            <a:latin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𝜃</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𝑧</m:t>
                        </m:r>
                      </m:e>
                    </m:d>
                  </m:oMath>
                </a14:m>
                <a:endParaRPr lang="en-GB" dirty="0"/>
              </a:p>
              <a:p>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𝑢</m:t>
                        </m:r>
                      </m:e>
                      <m:sub>
                        <m:r>
                          <a:rPr lang="en-GB" b="0" i="1" smtClean="0">
                            <a:latin typeface="Cambria Math" panose="02040503050406030204" pitchFamily="18" charset="0"/>
                          </a:rPr>
                          <m:t>𝑟</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𝑢</m:t>
                        </m:r>
                      </m:e>
                      <m:sub>
                        <m:r>
                          <a:rPr lang="en-GB" b="0" i="1" smtClean="0">
                            <a:latin typeface="Cambria Math" panose="02040503050406030204" pitchFamily="18" charset="0"/>
                            <a:ea typeface="Cambria Math" panose="02040503050406030204" pitchFamily="18" charset="0"/>
                          </a:rPr>
                          <m:t>𝜃</m:t>
                        </m:r>
                      </m:sub>
                    </m:sSub>
                    <m:r>
                      <a:rPr lang="en-GB" b="0" i="1" smtClean="0">
                        <a:latin typeface="Cambria Math" panose="02040503050406030204" pitchFamily="18" charset="0"/>
                      </a:rPr>
                      <m:t>=0;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𝑢</m:t>
                        </m:r>
                      </m:e>
                      <m:sub>
                        <m:r>
                          <a:rPr lang="en-GB" b="0" i="1" smtClean="0">
                            <a:latin typeface="Cambria Math" panose="02040503050406030204" pitchFamily="18" charset="0"/>
                          </a:rPr>
                          <m:t>𝑧</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𝑢</m:t>
                        </m:r>
                      </m:e>
                      <m:sub>
                        <m:r>
                          <a:rPr lang="en-GB" b="0" i="1" smtClean="0">
                            <a:latin typeface="Cambria Math" panose="02040503050406030204" pitchFamily="18" charset="0"/>
                          </a:rPr>
                          <m:t>0</m:t>
                        </m:r>
                      </m:sub>
                    </m:sSub>
                    <m:r>
                      <a:rPr lang="en-GB" b="0" i="1" smtClean="0">
                        <a:latin typeface="Cambria Math" panose="02040503050406030204" pitchFamily="18" charset="0"/>
                      </a:rPr>
                      <m:t>=</m:t>
                    </m:r>
                    <m:r>
                      <a:rPr lang="en-GB" b="0" i="1" smtClean="0">
                        <a:latin typeface="Cambria Math" panose="02040503050406030204" pitchFamily="18" charset="0"/>
                      </a:rPr>
                      <m:t>𝑐𝑜𝑛𝑠𝑡</m:t>
                    </m:r>
                    <m:r>
                      <a:rPr lang="en-GB" b="0" i="1" smtClean="0">
                        <a:latin typeface="Cambria Math" panose="02040503050406030204" pitchFamily="18" charset="0"/>
                      </a:rPr>
                      <m:t>.;    </m:t>
                    </m:r>
                    <m:r>
                      <a:rPr lang="en-GB" b="0" i="1" smtClean="0">
                        <a:latin typeface="Cambria Math" panose="02040503050406030204" pitchFamily="18" charset="0"/>
                      </a:rPr>
                      <m:t>𝑝</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𝑝</m:t>
                        </m:r>
                      </m:e>
                      <m:sub>
                        <m:r>
                          <a:rPr lang="en-GB" b="0" i="1" smtClean="0">
                            <a:latin typeface="Cambria Math" panose="02040503050406030204" pitchFamily="18" charset="0"/>
                          </a:rPr>
                          <m:t>0</m:t>
                        </m:r>
                      </m:sub>
                    </m:sSub>
                    <m:r>
                      <a:rPr lang="en-GB" b="0" i="1" smtClean="0">
                        <a:latin typeface="Cambria Math" panose="02040503050406030204" pitchFamily="18" charset="0"/>
                      </a:rPr>
                      <m:t>=</m:t>
                    </m:r>
                    <m:r>
                      <a:rPr lang="en-GB" b="0" i="1" smtClean="0">
                        <a:latin typeface="Cambria Math" panose="02040503050406030204" pitchFamily="18" charset="0"/>
                      </a:rPr>
                      <m:t>𝑐𝑜𝑛𝑠𝑡</m:t>
                    </m:r>
                    <m:r>
                      <a:rPr lang="en-GB" b="0" i="1" smtClean="0">
                        <a:latin typeface="Cambria Math" panose="02040503050406030204" pitchFamily="18" charset="0"/>
                      </a:rPr>
                      <m:t>.</m:t>
                    </m:r>
                  </m:oMath>
                </a14:m>
                <a:endParaRPr lang="en-GB" b="0" dirty="0"/>
              </a:p>
              <a:p>
                <a:r>
                  <a:rPr lang="en-GB" dirty="0"/>
                  <a:t>The mass and momentum equations are trivially satisfied.</a:t>
                </a:r>
              </a:p>
              <a:p>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522" t="-2521"/>
                </a:stretch>
              </a:blipFill>
            </p:spPr>
            <p:txBody>
              <a:bodyPr/>
              <a:lstStyle/>
              <a:p>
                <a:r>
                  <a:rPr lang="en-GB">
                    <a:noFill/>
                  </a:rPr>
                  <a:t> </a:t>
                </a:r>
              </a:p>
            </p:txBody>
          </p:sp>
        </mc:Fallback>
      </mc:AlternateContent>
    </p:spTree>
    <p:extLst>
      <p:ext uri="{BB962C8B-B14F-4D97-AF65-F5344CB8AC3E}">
        <p14:creationId xmlns:p14="http://schemas.microsoft.com/office/powerpoint/2010/main" val="12888300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Jets - 3</a:t>
            </a:r>
          </a:p>
        </p:txBody>
      </p:sp>
      <p:sp>
        <p:nvSpPr>
          <p:cNvPr id="3" name="Content Placeholder 2"/>
          <p:cNvSpPr>
            <a:spLocks noGrp="1"/>
          </p:cNvSpPr>
          <p:nvPr>
            <p:ph idx="1"/>
          </p:nvPr>
        </p:nvSpPr>
        <p:spPr/>
        <p:txBody>
          <a:bodyPr/>
          <a:lstStyle/>
          <a:p>
            <a:r>
              <a:rPr lang="en-GB" dirty="0"/>
              <a:t>In some situations it is desirable to have a stretching jet.</a:t>
            </a:r>
          </a:p>
          <a:p>
            <a:r>
              <a:rPr lang="en-GB" dirty="0"/>
              <a:t>A prime example is that of the shaped charge jet as used in oil well perforators, ejector seats, tree-felling, demolition, and military applications.</a:t>
            </a:r>
          </a:p>
          <a:p>
            <a:r>
              <a:rPr lang="en-GB" dirty="0"/>
              <a:t>Here the penetration depends on length (as we will show later) and the longest possible jet is wanted. For oil well perforators penetration length and the financial return from an oil well are highly correlated. </a:t>
            </a:r>
          </a:p>
          <a:p>
            <a:r>
              <a:rPr lang="en-GB" dirty="0"/>
              <a:t>The mathematics is very similar indeed to that used for the pinching of the cylinder just presented and so it is a problem on the sheet.</a:t>
            </a:r>
          </a:p>
        </p:txBody>
      </p:sp>
    </p:spTree>
    <p:extLst>
      <p:ext uri="{BB962C8B-B14F-4D97-AF65-F5344CB8AC3E}">
        <p14:creationId xmlns:p14="http://schemas.microsoft.com/office/powerpoint/2010/main" val="8002319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Jets - 4</a:t>
            </a:r>
          </a:p>
        </p:txBody>
      </p:sp>
      <p:sp>
        <p:nvSpPr>
          <p:cNvPr id="3" name="Content Placeholder 2"/>
          <p:cNvSpPr>
            <a:spLocks noGrp="1"/>
          </p:cNvSpPr>
          <p:nvPr>
            <p:ph sz="half" idx="1"/>
          </p:nvPr>
        </p:nvSpPr>
        <p:spPr/>
        <p:txBody>
          <a:bodyPr/>
          <a:lstStyle/>
          <a:p>
            <a:r>
              <a:rPr lang="en-GB" dirty="0"/>
              <a:t>In some applications break-up of the jet into droplets is required.</a:t>
            </a:r>
          </a:p>
          <a:p>
            <a:r>
              <a:rPr lang="en-GB" dirty="0"/>
              <a:t>Ink jet printers are the prime example of this. </a:t>
            </a:r>
          </a:p>
          <a:p>
            <a:r>
              <a:rPr lang="en-GB" dirty="0"/>
              <a:t>Here the instability of the curved jet surface caused by surface tension is used to generate the droplets.</a:t>
            </a:r>
          </a:p>
          <a:p>
            <a:r>
              <a:rPr lang="en-GB" dirty="0"/>
              <a:t>You see this process occurring every time you run a tap!</a:t>
            </a:r>
          </a:p>
        </p:txBody>
      </p:sp>
      <p:sp>
        <p:nvSpPr>
          <p:cNvPr id="4" name="Content Placeholder 3"/>
          <p:cNvSpPr>
            <a:spLocks noGrp="1"/>
          </p:cNvSpPr>
          <p:nvPr>
            <p:ph sz="half" idx="2"/>
          </p:nvPr>
        </p:nvSpPr>
        <p:spPr/>
        <p:txBody>
          <a:bodyPr/>
          <a:lstStyle/>
          <a:p>
            <a:endParaRPr lang="en-GB" dirty="0"/>
          </a:p>
        </p:txBody>
      </p:sp>
    </p:spTree>
    <p:extLst>
      <p:ext uri="{BB962C8B-B14F-4D97-AF65-F5344CB8AC3E}">
        <p14:creationId xmlns:p14="http://schemas.microsoft.com/office/powerpoint/2010/main" val="28164071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Jets – 5: Stability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GB" dirty="0"/>
                  <a:t>We consider the stability of a non-stretching jet in potential flow.</a:t>
                </a:r>
              </a:p>
              <a:p>
                <a:r>
                  <a:rPr lang="en-GB" dirty="0"/>
                  <a:t>First note that a free surface given by the equation </a:t>
                </a:r>
              </a:p>
              <a:p>
                <a:pPr marL="0" indent="0" algn="ctr">
                  <a:buNone/>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𝐹</m:t>
                      </m:r>
                      <m:d>
                        <m:dPr>
                          <m:ctrlPr>
                            <a:rPr lang="en-GB" b="0" i="1" smtClean="0">
                              <a:latin typeface="Cambria Math" panose="02040503050406030204" pitchFamily="18" charset="0"/>
                            </a:rPr>
                          </m:ctrlPr>
                        </m:dPr>
                        <m:e>
                          <m:bar>
                            <m:barPr>
                              <m:ctrlPr>
                                <a:rPr lang="en-GB" b="0" i="1" smtClean="0">
                                  <a:latin typeface="Cambria Math" panose="02040503050406030204" pitchFamily="18" charset="0"/>
                                </a:rPr>
                              </m:ctrlPr>
                            </m:barPr>
                            <m:e>
                              <m:r>
                                <a:rPr lang="en-GB" b="0" i="1" smtClean="0">
                                  <a:latin typeface="Cambria Math" panose="02040503050406030204" pitchFamily="18" charset="0"/>
                                </a:rPr>
                                <m:t>𝑥</m:t>
                              </m:r>
                            </m:e>
                          </m:bar>
                          <m:r>
                            <a:rPr lang="en-GB" b="0" i="1" smtClean="0">
                              <a:latin typeface="Cambria Math" panose="02040503050406030204" pitchFamily="18" charset="0"/>
                            </a:rPr>
                            <m:t>,</m:t>
                          </m:r>
                          <m:r>
                            <a:rPr lang="en-GB" b="0" i="1" smtClean="0">
                              <a:latin typeface="Cambria Math" panose="02040503050406030204" pitchFamily="18" charset="0"/>
                            </a:rPr>
                            <m:t>𝑡</m:t>
                          </m:r>
                        </m:e>
                      </m:d>
                      <m:r>
                        <a:rPr lang="en-GB" b="0" i="1" smtClean="0">
                          <a:latin typeface="Cambria Math" panose="02040503050406030204" pitchFamily="18" charset="0"/>
                        </a:rPr>
                        <m:t>=0</m:t>
                      </m:r>
                    </m:oMath>
                  </m:oMathPara>
                </a14:m>
                <a:endParaRPr lang="en-GB" b="0" dirty="0"/>
              </a:p>
              <a:p>
                <a:r>
                  <a:rPr lang="en-GB" dirty="0"/>
                  <a:t>must satisfy</a:t>
                </a:r>
              </a:p>
              <a:p>
                <a:pPr marL="0" indent="0">
                  <a:buNone/>
                </a:pPr>
                <a14:m>
                  <m:oMathPara xmlns:m="http://schemas.openxmlformats.org/officeDocument/2006/math">
                    <m:oMathParaPr>
                      <m:jc m:val="center"/>
                    </m:oMathParaPr>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𝐷𝐹</m:t>
                          </m:r>
                        </m:num>
                        <m:den>
                          <m:r>
                            <a:rPr lang="en-GB" b="0" i="1" smtClean="0">
                              <a:latin typeface="Cambria Math" panose="02040503050406030204" pitchFamily="18" charset="0"/>
                            </a:rPr>
                            <m:t>𝐷𝑡</m:t>
                          </m:r>
                        </m:den>
                      </m:f>
                      <m:r>
                        <a:rPr lang="en-GB" b="0" i="1" smtClean="0">
                          <a:latin typeface="Cambria Math" panose="02040503050406030204" pitchFamily="18" charset="0"/>
                        </a:rPr>
                        <m:t>=0.</m:t>
                      </m:r>
                    </m:oMath>
                  </m:oMathPara>
                </a14:m>
                <a:endParaRPr lang="en-GB" dirty="0"/>
              </a:p>
              <a:p>
                <a:r>
                  <a:rPr lang="en-GB" dirty="0"/>
                  <a:t>For an axisymmetric jet having radius </a:t>
                </a:r>
                <a14:m>
                  <m:oMath xmlns:m="http://schemas.openxmlformats.org/officeDocument/2006/math">
                    <m:r>
                      <a:rPr lang="en-GB" b="0" i="1" smtClean="0">
                        <a:latin typeface="Cambria Math" panose="02040503050406030204" pitchFamily="18" charset="0"/>
                      </a:rPr>
                      <m:t>𝑅</m:t>
                    </m:r>
                    <m:d>
                      <m:dPr>
                        <m:ctrlPr>
                          <a:rPr lang="en-GB" b="0" i="1" smtClean="0">
                            <a:latin typeface="Cambria Math" panose="02040503050406030204" pitchFamily="18" charset="0"/>
                          </a:rPr>
                        </m:ctrlPr>
                      </m:dPr>
                      <m:e>
                        <m:r>
                          <a:rPr lang="en-GB" b="0" i="1" smtClean="0">
                            <a:latin typeface="Cambria Math" panose="02040503050406030204" pitchFamily="18" charset="0"/>
                          </a:rPr>
                          <m:t>𝑧</m:t>
                        </m:r>
                        <m:r>
                          <a:rPr lang="en-GB" b="0" i="1" smtClean="0">
                            <a:latin typeface="Cambria Math" panose="02040503050406030204" pitchFamily="18" charset="0"/>
                          </a:rPr>
                          <m:t>,</m:t>
                        </m:r>
                        <m:r>
                          <a:rPr lang="en-GB" b="0" i="1" smtClean="0">
                            <a:latin typeface="Cambria Math" panose="02040503050406030204" pitchFamily="18" charset="0"/>
                          </a:rPr>
                          <m:t>𝑡</m:t>
                        </m:r>
                      </m:e>
                    </m:d>
                  </m:oMath>
                </a14:m>
                <a:r>
                  <a:rPr lang="en-GB" dirty="0"/>
                  <a:t>, the free surface is </a:t>
                </a:r>
              </a:p>
              <a:p>
                <a:pPr marL="0" indent="0" algn="ctr">
                  <a:buNone/>
                </a:pPr>
                <a14:m>
                  <m:oMath xmlns:m="http://schemas.openxmlformats.org/officeDocument/2006/math">
                    <m:r>
                      <a:rPr lang="en-GB" b="0" i="1" smtClean="0">
                        <a:latin typeface="Cambria Math" panose="02040503050406030204" pitchFamily="18" charset="0"/>
                      </a:rPr>
                      <m:t>𝑟</m:t>
                    </m:r>
                    <m:r>
                      <a:rPr lang="en-GB" b="0" i="1" smtClean="0">
                        <a:latin typeface="Cambria Math" panose="02040503050406030204" pitchFamily="18" charset="0"/>
                      </a:rPr>
                      <m:t>−</m:t>
                    </m:r>
                    <m:r>
                      <a:rPr lang="en-GB" b="0" i="1" smtClean="0">
                        <a:latin typeface="Cambria Math" panose="02040503050406030204" pitchFamily="18" charset="0"/>
                      </a:rPr>
                      <m:t>𝑅</m:t>
                    </m:r>
                    <m:d>
                      <m:dPr>
                        <m:ctrlPr>
                          <a:rPr lang="en-GB" b="0" i="1" smtClean="0">
                            <a:latin typeface="Cambria Math" panose="02040503050406030204" pitchFamily="18" charset="0"/>
                          </a:rPr>
                        </m:ctrlPr>
                      </m:dPr>
                      <m:e>
                        <m:r>
                          <a:rPr lang="en-GB" b="0" i="1" smtClean="0">
                            <a:latin typeface="Cambria Math" panose="02040503050406030204" pitchFamily="18" charset="0"/>
                          </a:rPr>
                          <m:t>𝑧</m:t>
                        </m:r>
                        <m:r>
                          <a:rPr lang="en-GB" b="0" i="1" smtClean="0">
                            <a:latin typeface="Cambria Math" panose="02040503050406030204" pitchFamily="18" charset="0"/>
                          </a:rPr>
                          <m:t>,</m:t>
                        </m:r>
                        <m:r>
                          <a:rPr lang="en-GB" b="0" i="1" smtClean="0">
                            <a:latin typeface="Cambria Math" panose="02040503050406030204" pitchFamily="18" charset="0"/>
                          </a:rPr>
                          <m:t>𝑡</m:t>
                        </m:r>
                      </m:e>
                    </m:d>
                    <m:r>
                      <a:rPr lang="en-GB" b="0" i="1" smtClean="0">
                        <a:latin typeface="Cambria Math" panose="02040503050406030204" pitchFamily="18" charset="0"/>
                      </a:rPr>
                      <m:t>=0</m:t>
                    </m:r>
                  </m:oMath>
                </a14:m>
                <a:r>
                  <a:rPr lang="en-GB" dirty="0"/>
                  <a:t>.</a:t>
                </a:r>
              </a:p>
              <a:p>
                <a:r>
                  <a:rPr lang="en-GB" dirty="0"/>
                  <a:t>Hence</a:t>
                </a:r>
              </a:p>
              <a:p>
                <a:pPr marL="0" indent="0" algn="ctr">
                  <a:buNone/>
                </a:pPr>
                <a14:m>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𝐷𝐹</m:t>
                        </m:r>
                      </m:num>
                      <m:den>
                        <m:r>
                          <a:rPr lang="en-GB" b="0" i="1" smtClean="0">
                            <a:latin typeface="Cambria Math" panose="02040503050406030204" pitchFamily="18" charset="0"/>
                          </a:rPr>
                          <m:t>𝐷𝑡</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m:t>
                        </m:r>
                        <m:r>
                          <a:rPr lang="en-GB" b="0" i="1" smtClean="0">
                            <a:latin typeface="Cambria Math" panose="02040503050406030204" pitchFamily="18" charset="0"/>
                          </a:rPr>
                          <m:t>𝑟</m:t>
                        </m:r>
                      </m:num>
                      <m:den>
                        <m:r>
                          <a:rPr lang="en-GB" b="0" i="1" smtClean="0">
                            <a:latin typeface="Cambria Math" panose="02040503050406030204" pitchFamily="18" charset="0"/>
                          </a:rPr>
                          <m:t>𝜕</m:t>
                        </m:r>
                        <m:r>
                          <a:rPr lang="en-GB" b="0" i="1" smtClean="0">
                            <a:latin typeface="Cambria Math" panose="02040503050406030204" pitchFamily="18" charset="0"/>
                          </a:rPr>
                          <m:t>𝑡</m:t>
                        </m:r>
                      </m:den>
                    </m:f>
                    <m:r>
                      <a:rPr lang="en-GB" b="0" i="1" smtClean="0">
                        <a:latin typeface="Cambria Math" panose="02040503050406030204" pitchFamily="18" charset="0"/>
                      </a:rPr>
                      <m:t>+</m:t>
                    </m:r>
                    <m:bar>
                      <m:barPr>
                        <m:ctrlPr>
                          <a:rPr lang="en-GB" b="0" i="1" smtClean="0">
                            <a:latin typeface="Cambria Math" panose="02040503050406030204" pitchFamily="18" charset="0"/>
                          </a:rPr>
                        </m:ctrlPr>
                      </m:barPr>
                      <m:e>
                        <m:r>
                          <a:rPr lang="en-GB" b="0" i="1" smtClean="0">
                            <a:latin typeface="Cambria Math" panose="02040503050406030204" pitchFamily="18" charset="0"/>
                          </a:rPr>
                          <m:t>𝑢</m:t>
                        </m:r>
                      </m:e>
                    </m:bar>
                    <m:r>
                      <a:rPr lang="en-GB" b="0" i="1" smtClean="0">
                        <a:latin typeface="Cambria Math" panose="02040503050406030204" pitchFamily="18" charset="0"/>
                      </a:rPr>
                      <m:t>.</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𝑟</m:t>
                    </m:r>
                    <m:r>
                      <a:rPr lang="en-GB" b="0" i="1" smtClean="0">
                        <a:latin typeface="Cambria Math" panose="02040503050406030204" pitchFamily="18" charset="0"/>
                        <a:ea typeface="Cambria Math" panose="02040503050406030204" pitchFamily="18" charset="0"/>
                      </a:rPr>
                      <m:t>−</m:t>
                    </m:r>
                    <m:f>
                      <m:fPr>
                        <m:ctrlPr>
                          <a:rPr lang="en-GB" b="0"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𝑅</m:t>
                        </m:r>
                      </m:num>
                      <m:den>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𝑡</m:t>
                        </m:r>
                      </m:den>
                    </m:f>
                    <m:r>
                      <a:rPr lang="en-GB" b="0" i="1" smtClean="0">
                        <a:latin typeface="Cambria Math" panose="02040503050406030204" pitchFamily="18" charset="0"/>
                        <a:ea typeface="Cambria Math" panose="02040503050406030204" pitchFamily="18" charset="0"/>
                      </a:rPr>
                      <m:t>−</m:t>
                    </m:r>
                    <m:bar>
                      <m:barPr>
                        <m:ctrlPr>
                          <a:rPr lang="en-GB" b="0" i="1" smtClean="0">
                            <a:latin typeface="Cambria Math" panose="02040503050406030204" pitchFamily="18" charset="0"/>
                            <a:ea typeface="Cambria Math" panose="02040503050406030204" pitchFamily="18" charset="0"/>
                          </a:rPr>
                        </m:ctrlPr>
                      </m:barPr>
                      <m:e>
                        <m:r>
                          <a:rPr lang="en-GB" b="0" i="1" smtClean="0">
                            <a:latin typeface="Cambria Math" panose="02040503050406030204" pitchFamily="18" charset="0"/>
                            <a:ea typeface="Cambria Math" panose="02040503050406030204" pitchFamily="18" charset="0"/>
                          </a:rPr>
                          <m:t>𝑢</m:t>
                        </m:r>
                      </m:e>
                    </m:ba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𝑅</m:t>
                    </m:r>
                    <m:r>
                      <a:rPr lang="en-GB" b="0" i="1" smtClean="0">
                        <a:latin typeface="Cambria Math" panose="02040503050406030204" pitchFamily="18" charset="0"/>
                        <a:ea typeface="Cambria Math" panose="02040503050406030204" pitchFamily="18" charset="0"/>
                      </a:rPr>
                      <m:t>=0</m:t>
                    </m:r>
                  </m:oMath>
                </a14:m>
                <a:r>
                  <a:rPr lang="en-GB" dirty="0"/>
                  <a:t>.</a:t>
                </a:r>
              </a:p>
              <a:p>
                <a:pPr marL="0" indent="0">
                  <a:buNone/>
                </a:pP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928" t="-2801" b="-1120"/>
                </a:stretch>
              </a:blipFill>
            </p:spPr>
            <p:txBody>
              <a:bodyPr/>
              <a:lstStyle/>
              <a:p>
                <a:r>
                  <a:rPr lang="en-GB">
                    <a:noFill/>
                  </a:rPr>
                  <a:t> </a:t>
                </a:r>
              </a:p>
            </p:txBody>
          </p:sp>
        </mc:Fallback>
      </mc:AlternateContent>
    </p:spTree>
    <p:extLst>
      <p:ext uri="{BB962C8B-B14F-4D97-AF65-F5344CB8AC3E}">
        <p14:creationId xmlns:p14="http://schemas.microsoft.com/office/powerpoint/2010/main" val="19598431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Jets - 6</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GB" dirty="0"/>
                  <a:t>This reduces to </a:t>
                </a:r>
              </a:p>
              <a:p>
                <a:pPr marL="0" indent="0">
                  <a:buNone/>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𝑢</m:t>
                          </m:r>
                        </m:e>
                        <m:sub>
                          <m:r>
                            <a:rPr lang="en-GB" b="0" i="1" smtClean="0">
                              <a:latin typeface="Cambria Math" panose="02040503050406030204" pitchFamily="18" charset="0"/>
                            </a:rPr>
                            <m:t>𝑟</m:t>
                          </m:r>
                        </m:sub>
                      </m:sSub>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m:t>
                          </m:r>
                          <m:r>
                            <a:rPr lang="en-GB" b="0" i="1" smtClean="0">
                              <a:latin typeface="Cambria Math" panose="02040503050406030204" pitchFamily="18" charset="0"/>
                            </a:rPr>
                            <m:t>𝑅</m:t>
                          </m:r>
                        </m:num>
                        <m:den>
                          <m:r>
                            <a:rPr lang="en-GB" b="0" i="1" smtClean="0">
                              <a:latin typeface="Cambria Math" panose="02040503050406030204" pitchFamily="18" charset="0"/>
                            </a:rPr>
                            <m:t>𝜕</m:t>
                          </m:r>
                          <m:r>
                            <a:rPr lang="en-GB" b="0" i="1" smtClean="0">
                              <a:latin typeface="Cambria Math" panose="02040503050406030204" pitchFamily="18" charset="0"/>
                            </a:rPr>
                            <m:t>𝑡</m:t>
                          </m:r>
                        </m:den>
                      </m:f>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𝑢</m:t>
                          </m:r>
                        </m:e>
                        <m:sub>
                          <m:r>
                            <a:rPr lang="en-GB" b="0" i="1" smtClean="0">
                              <a:latin typeface="Cambria Math" panose="02040503050406030204" pitchFamily="18" charset="0"/>
                            </a:rPr>
                            <m:t>𝑧</m:t>
                          </m:r>
                        </m:sub>
                      </m:sSub>
                      <m:f>
                        <m:fPr>
                          <m:ctrlPr>
                            <a:rPr lang="en-GB" b="0" i="1" smtClean="0">
                              <a:latin typeface="Cambria Math" panose="02040503050406030204" pitchFamily="18" charset="0"/>
                            </a:rPr>
                          </m:ctrlPr>
                        </m:fPr>
                        <m:num>
                          <m:r>
                            <a:rPr lang="en-GB" b="0" i="1" smtClean="0">
                              <a:latin typeface="Cambria Math" panose="02040503050406030204" pitchFamily="18" charset="0"/>
                            </a:rPr>
                            <m:t>𝜕</m:t>
                          </m:r>
                          <m:r>
                            <a:rPr lang="en-GB" b="0" i="1" smtClean="0">
                              <a:latin typeface="Cambria Math" panose="02040503050406030204" pitchFamily="18" charset="0"/>
                            </a:rPr>
                            <m:t>𝑅</m:t>
                          </m:r>
                        </m:num>
                        <m:den>
                          <m:r>
                            <a:rPr lang="en-GB" b="0" i="1" smtClean="0">
                              <a:latin typeface="Cambria Math" panose="02040503050406030204" pitchFamily="18" charset="0"/>
                            </a:rPr>
                            <m:t>𝜕</m:t>
                          </m:r>
                          <m:r>
                            <a:rPr lang="en-GB" b="0" i="1" smtClean="0">
                              <a:latin typeface="Cambria Math" panose="02040503050406030204" pitchFamily="18" charset="0"/>
                            </a:rPr>
                            <m:t>𝑧</m:t>
                          </m:r>
                        </m:den>
                      </m:f>
                      <m:r>
                        <a:rPr lang="en-GB" b="0" i="1" smtClean="0">
                          <a:latin typeface="Cambria Math" panose="02040503050406030204" pitchFamily="18" charset="0"/>
                        </a:rPr>
                        <m:t>=0.</m:t>
                      </m:r>
                    </m:oMath>
                  </m:oMathPara>
                </a14:m>
                <a:endParaRPr lang="en-GB" b="0" dirty="0"/>
              </a:p>
              <a:p>
                <a:r>
                  <a:rPr lang="en-GB" dirty="0"/>
                  <a:t>For our steady-state solution this is identically satisfied.</a:t>
                </a:r>
              </a:p>
              <a:p>
                <a:r>
                  <a:rPr lang="en-GB" b="0" dirty="0"/>
                  <a:t>The surface tension boundary condition is </a:t>
                </a:r>
              </a:p>
              <a:p>
                <a:pPr marL="0" indent="0" algn="ctr">
                  <a:buNone/>
                </a:pPr>
                <a14:m>
                  <m:oMath xmlns:m="http://schemas.openxmlformats.org/officeDocument/2006/math">
                    <m:r>
                      <a:rPr lang="en-GB" b="0" i="1" smtClean="0">
                        <a:latin typeface="Cambria Math" panose="02040503050406030204" pitchFamily="18" charset="0"/>
                      </a:rPr>
                      <m:t>𝑝</m:t>
                    </m:r>
                    <m:r>
                      <a:rPr lang="en-GB" b="0" i="1" smtClean="0">
                        <a:latin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𝛾</m:t>
                    </m:r>
                    <m:d>
                      <m:dPr>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sSub>
                              <m:sSubPr>
                                <m:ctrlPr>
                                  <a:rPr lang="en-GB" b="0" i="1" smtClean="0">
                                    <a:latin typeface="Cambria Math" panose="02040503050406030204" pitchFamily="18" charset="0"/>
                                  </a:rPr>
                                </m:ctrlPr>
                              </m:sSubPr>
                              <m:e>
                                <m:r>
                                  <a:rPr lang="en-GB" b="0" i="1" smtClean="0">
                                    <a:latin typeface="Cambria Math" panose="02040503050406030204" pitchFamily="18" charset="0"/>
                                  </a:rPr>
                                  <m:t>𝑅</m:t>
                                </m:r>
                              </m:e>
                              <m:sub>
                                <m:r>
                                  <a:rPr lang="en-GB" b="0" i="1" smtClean="0">
                                    <a:latin typeface="Cambria Math" panose="02040503050406030204" pitchFamily="18" charset="0"/>
                                  </a:rPr>
                                  <m:t>1</m:t>
                                </m:r>
                              </m:sub>
                            </m:sSub>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sSub>
                              <m:sSubPr>
                                <m:ctrlPr>
                                  <a:rPr lang="en-GB" b="0" i="1" smtClean="0">
                                    <a:latin typeface="Cambria Math" panose="02040503050406030204" pitchFamily="18" charset="0"/>
                                  </a:rPr>
                                </m:ctrlPr>
                              </m:sSubPr>
                              <m:e>
                                <m:r>
                                  <a:rPr lang="en-GB" b="0" i="1" smtClean="0">
                                    <a:latin typeface="Cambria Math" panose="02040503050406030204" pitchFamily="18" charset="0"/>
                                  </a:rPr>
                                  <m:t>𝑅</m:t>
                                </m:r>
                              </m:e>
                              <m:sub>
                                <m:r>
                                  <a:rPr lang="en-GB" b="0" i="1" smtClean="0">
                                    <a:latin typeface="Cambria Math" panose="02040503050406030204" pitchFamily="18" charset="0"/>
                                  </a:rPr>
                                  <m:t>2</m:t>
                                </m:r>
                              </m:sub>
                            </m:sSub>
                          </m:den>
                        </m:f>
                      </m:e>
                    </m:d>
                  </m:oMath>
                </a14:m>
                <a:r>
                  <a:rPr lang="en-GB" b="0" dirty="0"/>
                  <a:t>,</a:t>
                </a:r>
              </a:p>
              <a:p>
                <a:r>
                  <a:rPr lang="en-GB" b="0" dirty="0"/>
                  <a:t>where </a:t>
                </a:r>
                <a14:m>
                  <m:oMath xmlns:m="http://schemas.openxmlformats.org/officeDocument/2006/math">
                    <m:r>
                      <a:rPr lang="en-GB" b="0" i="1" smtClean="0">
                        <a:latin typeface="Cambria Math" panose="02040503050406030204" pitchFamily="18" charset="0"/>
                        <a:ea typeface="Cambria Math" panose="02040503050406030204" pitchFamily="18" charset="0"/>
                      </a:rPr>
                      <m:t>𝛾</m:t>
                    </m:r>
                  </m:oMath>
                </a14:m>
                <a:r>
                  <a:rPr lang="en-GB" b="0" dirty="0"/>
                  <a:t> is the surface tension and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𝑅</m:t>
                        </m:r>
                      </m:e>
                      <m:sub>
                        <m:r>
                          <a:rPr lang="en-GB" b="0" i="1" smtClean="0">
                            <a:latin typeface="Cambria Math" panose="02040503050406030204" pitchFamily="18" charset="0"/>
                          </a:rPr>
                          <m:t>1</m:t>
                        </m:r>
                      </m:sub>
                    </m:sSub>
                  </m:oMath>
                </a14:m>
                <a:r>
                  <a:rPr lang="en-GB" b="0" dirty="0"/>
                  <a:t>and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𝑅</m:t>
                        </m:r>
                      </m:e>
                      <m:sub>
                        <m:r>
                          <a:rPr lang="en-GB" b="0" i="1" smtClean="0">
                            <a:latin typeface="Cambria Math" panose="02040503050406030204" pitchFamily="18" charset="0"/>
                          </a:rPr>
                          <m:t>2</m:t>
                        </m:r>
                      </m:sub>
                    </m:sSub>
                  </m:oMath>
                </a14:m>
                <a:r>
                  <a:rPr lang="en-GB" b="0" dirty="0"/>
                  <a:t> are the principal radii of curvature so we have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𝑅</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m:t>
                        </m:r>
                        <m:r>
                          <a:rPr lang="en-GB" b="0" i="1" smtClean="0">
                            <a:latin typeface="Cambria Math" panose="02040503050406030204" pitchFamily="18" charset="0"/>
                          </a:rPr>
                          <m:t>𝑅</m:t>
                        </m:r>
                      </m:e>
                      <m:sub>
                        <m:r>
                          <a:rPr lang="en-GB" b="0" i="1" smtClean="0">
                            <a:latin typeface="Cambria Math" panose="02040503050406030204" pitchFamily="18" charset="0"/>
                          </a:rPr>
                          <m:t>0</m:t>
                        </m:r>
                      </m:sub>
                    </m:sSub>
                  </m:oMath>
                </a14:m>
                <a:r>
                  <a:rPr lang="en-GB" b="0" dirty="0"/>
                  <a:t>, the jet radius, and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𝑅</m:t>
                        </m:r>
                      </m:e>
                      <m:sub>
                        <m:r>
                          <a:rPr lang="en-GB" b="0" i="1" smtClean="0">
                            <a:latin typeface="Cambria Math" panose="02040503050406030204" pitchFamily="18" charset="0"/>
                          </a:rPr>
                          <m:t>2</m:t>
                        </m:r>
                      </m:sub>
                    </m:sSub>
                    <m:r>
                      <a:rPr lang="en-GB" i="1">
                        <a:latin typeface="Cambria Math" panose="02040503050406030204" pitchFamily="18" charset="0"/>
                      </a:rPr>
                      <m:t>=</m:t>
                    </m:r>
                    <m:r>
                      <a:rPr lang="en-GB" b="0" i="1" smtClean="0">
                        <a:latin typeface="Cambria Math" panose="02040503050406030204" pitchFamily="18" charset="0"/>
                      </a:rPr>
                      <m:t>0.</m:t>
                    </m:r>
                  </m:oMath>
                </a14:m>
                <a:endParaRPr lang="en-GB" b="0" dirty="0"/>
              </a:p>
              <a:p>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3" t="-2241" r="-638"/>
                </a:stretch>
              </a:blipFill>
            </p:spPr>
            <p:txBody>
              <a:bodyPr/>
              <a:lstStyle/>
              <a:p>
                <a:r>
                  <a:rPr lang="en-GB">
                    <a:noFill/>
                  </a:rPr>
                  <a:t> </a:t>
                </a:r>
              </a:p>
            </p:txBody>
          </p:sp>
        </mc:Fallback>
      </mc:AlternateContent>
    </p:spTree>
    <p:extLst>
      <p:ext uri="{BB962C8B-B14F-4D97-AF65-F5344CB8AC3E}">
        <p14:creationId xmlns:p14="http://schemas.microsoft.com/office/powerpoint/2010/main" val="12471642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Jet - 7</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a:bodyPr>
              <a:lstStyle/>
              <a:p>
                <a:r>
                  <a:rPr lang="en-GB" dirty="0"/>
                  <a:t>Hence</a:t>
                </a:r>
              </a:p>
              <a:p>
                <a:pPr marL="0" indent="0">
                  <a:buNone/>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𝑝</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𝑝</m:t>
                          </m:r>
                        </m:e>
                        <m:sub>
                          <m:r>
                            <a:rPr lang="en-GB" b="0" i="1" smtClean="0">
                              <a:latin typeface="Cambria Math" panose="02040503050406030204" pitchFamily="18" charset="0"/>
                            </a:rPr>
                            <m:t>0</m:t>
                          </m:r>
                        </m:sub>
                      </m:sSub>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𝛾</m:t>
                          </m:r>
                        </m:num>
                        <m:den>
                          <m:sSub>
                            <m:sSubPr>
                              <m:ctrlPr>
                                <a:rPr lang="en-GB" b="0" i="1" smtClean="0">
                                  <a:latin typeface="Cambria Math" panose="02040503050406030204" pitchFamily="18" charset="0"/>
                                </a:rPr>
                              </m:ctrlPr>
                            </m:sSubPr>
                            <m:e>
                              <m:r>
                                <a:rPr lang="en-GB" b="0" i="1" smtClean="0">
                                  <a:latin typeface="Cambria Math" panose="02040503050406030204" pitchFamily="18" charset="0"/>
                                </a:rPr>
                                <m:t>𝑅</m:t>
                              </m:r>
                            </m:e>
                            <m:sub>
                              <m:r>
                                <a:rPr lang="en-GB" b="0" i="1" smtClean="0">
                                  <a:latin typeface="Cambria Math" panose="02040503050406030204" pitchFamily="18" charset="0"/>
                                </a:rPr>
                                <m:t>0</m:t>
                              </m:r>
                            </m:sub>
                          </m:sSub>
                        </m:den>
                      </m:f>
                      <m:r>
                        <a:rPr lang="en-GB" b="0" i="1" smtClean="0">
                          <a:latin typeface="Cambria Math" panose="02040503050406030204" pitchFamily="18" charset="0"/>
                        </a:rPr>
                        <m:t>.</m:t>
                      </m:r>
                    </m:oMath>
                  </m:oMathPara>
                </a14:m>
                <a:endParaRPr lang="en-GB" dirty="0"/>
              </a:p>
              <a:p>
                <a:r>
                  <a:rPr lang="en-GB" dirty="0"/>
                  <a:t>Let us now consider a small perturbation about the above uniform solution, which we denote as the zero-</a:t>
                </a:r>
                <a:r>
                  <a:rPr lang="en-GB" dirty="0" err="1"/>
                  <a:t>th</a:t>
                </a:r>
                <a:r>
                  <a:rPr lang="en-GB" dirty="0"/>
                  <a:t> order solution with superscript </a:t>
                </a:r>
                <a:r>
                  <a:rPr lang="en-GB" baseline="30000" dirty="0"/>
                  <a:t>(0) </a:t>
                </a:r>
                <a:r>
                  <a:rPr lang="en-GB" dirty="0"/>
                  <a:t>henceforth, the perturbation being denoted by</a:t>
                </a:r>
                <a:r>
                  <a:rPr lang="en-GB" baseline="30000" dirty="0"/>
                  <a:t> (1)</a:t>
                </a:r>
                <a:r>
                  <a:rPr lang="en-GB" dirty="0"/>
                  <a:t>.</a:t>
                </a:r>
              </a:p>
              <a:p>
                <a:r>
                  <a:rPr lang="en-GB" dirty="0"/>
                  <a:t>Denoting the potential by </a:t>
                </a:r>
                <a14:m>
                  <m:oMath xmlns:m="http://schemas.openxmlformats.org/officeDocument/2006/math">
                    <m:r>
                      <a:rPr lang="en-GB" i="1" smtClean="0">
                        <a:latin typeface="Cambria Math" panose="02040503050406030204" pitchFamily="18" charset="0"/>
                        <a:ea typeface="Cambria Math" panose="02040503050406030204" pitchFamily="18" charset="0"/>
                      </a:rPr>
                      <m:t>𝜙</m:t>
                    </m:r>
                    <m:r>
                      <a:rPr lang="en-GB" b="0" i="1" smtClean="0">
                        <a:latin typeface="Cambria Math" panose="02040503050406030204" pitchFamily="18" charset="0"/>
                        <a:ea typeface="Cambria Math" panose="02040503050406030204" pitchFamily="18" charset="0"/>
                      </a:rPr>
                      <m:t> </m:t>
                    </m:r>
                  </m:oMath>
                </a14:m>
                <a:r>
                  <a:rPr lang="en-GB" dirty="0"/>
                  <a:t>we set</a:t>
                </a:r>
              </a:p>
              <a:p>
                <a:pPr marL="0" indent="0" algn="ctr">
                  <a:buNone/>
                </a:pPr>
                <a14:m>
                  <m:oMathPara xmlns:m="http://schemas.openxmlformats.org/officeDocument/2006/math">
                    <m:oMathParaPr>
                      <m:jc m:val="centerGroup"/>
                    </m:oMathParaPr>
                    <m:oMath xmlns:m="http://schemas.openxmlformats.org/officeDocument/2006/math">
                      <m:bar>
                        <m:barPr>
                          <m:ctrlPr>
                            <a:rPr lang="en-GB" i="1" smtClean="0">
                              <a:latin typeface="Cambria Math" panose="02040503050406030204" pitchFamily="18" charset="0"/>
                            </a:rPr>
                          </m:ctrlPr>
                        </m:barPr>
                        <m:e>
                          <m:r>
                            <a:rPr lang="en-GB" b="0" i="1" smtClean="0">
                              <a:latin typeface="Cambria Math" panose="02040503050406030204" pitchFamily="18" charset="0"/>
                            </a:rPr>
                            <m:t>𝑢</m:t>
                          </m:r>
                        </m:e>
                      </m:ba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bar>
                            <m:barPr>
                              <m:ctrlPr>
                                <a:rPr lang="en-GB" b="0" i="1" smtClean="0">
                                  <a:latin typeface="Cambria Math" panose="02040503050406030204" pitchFamily="18" charset="0"/>
                                </a:rPr>
                              </m:ctrlPr>
                            </m:barPr>
                            <m:e>
                              <m:r>
                                <a:rPr lang="en-GB" b="0" i="1" smtClean="0">
                                  <a:latin typeface="Cambria Math" panose="02040503050406030204" pitchFamily="18" charset="0"/>
                                </a:rPr>
                                <m:t>𝑢</m:t>
                              </m:r>
                            </m:e>
                          </m:bar>
                        </m:e>
                        <m:sup>
                          <m:r>
                            <a:rPr lang="en-GB" b="0" i="1" smtClean="0">
                              <a:latin typeface="Cambria Math" panose="02040503050406030204" pitchFamily="18" charset="0"/>
                            </a:rPr>
                            <m:t>(0)</m:t>
                          </m:r>
                        </m:sup>
                      </m:sSup>
                      <m:r>
                        <a:rPr lang="en-GB" b="0" i="1" smtClean="0">
                          <a:latin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𝜀</m:t>
                      </m:r>
                      <m:sSup>
                        <m:sSupPr>
                          <m:ctrlPr>
                            <a:rPr lang="en-GB" b="0" i="1" smtClean="0">
                              <a:latin typeface="Cambria Math" panose="02040503050406030204" pitchFamily="18" charset="0"/>
                              <a:ea typeface="Cambria Math" panose="02040503050406030204" pitchFamily="18" charset="0"/>
                            </a:rPr>
                          </m:ctrlPr>
                        </m:sSupPr>
                        <m:e>
                          <m:bar>
                            <m:barPr>
                              <m:ctrlPr>
                                <a:rPr lang="en-GB" b="0" i="1" smtClean="0">
                                  <a:latin typeface="Cambria Math" panose="02040503050406030204" pitchFamily="18" charset="0"/>
                                  <a:ea typeface="Cambria Math" panose="02040503050406030204" pitchFamily="18" charset="0"/>
                                </a:rPr>
                              </m:ctrlPr>
                            </m:barPr>
                            <m:e>
                              <m:r>
                                <a:rPr lang="en-GB" b="0" i="1" smtClean="0">
                                  <a:latin typeface="Cambria Math" panose="02040503050406030204" pitchFamily="18" charset="0"/>
                                  <a:ea typeface="Cambria Math" panose="02040503050406030204" pitchFamily="18" charset="0"/>
                                </a:rPr>
                                <m:t>𝑢</m:t>
                              </m:r>
                            </m:e>
                          </m:bar>
                        </m:e>
                        <m:sup>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1</m:t>
                              </m:r>
                            </m:e>
                          </m:d>
                        </m:sup>
                      </m:sSup>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𝑜</m:t>
                      </m:r>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𝜀</m:t>
                          </m:r>
                        </m:e>
                      </m:d>
                    </m:oMath>
                  </m:oMathPara>
                </a14:m>
                <a:endParaRPr lang="en-GB" b="0" dirty="0">
                  <a:ea typeface="Cambria Math" panose="02040503050406030204" pitchFamily="18" charset="0"/>
                </a:endParaRPr>
              </a:p>
              <a:p>
                <a:pPr marL="0" indent="0" algn="ctr">
                  <a:buNone/>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𝑝</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𝑝</m:t>
                          </m:r>
                        </m:e>
                        <m:sup>
                          <m:d>
                            <m:dPr>
                              <m:ctrlPr>
                                <a:rPr lang="en-GB" b="0" i="1" smtClean="0">
                                  <a:latin typeface="Cambria Math" panose="02040503050406030204" pitchFamily="18" charset="0"/>
                                </a:rPr>
                              </m:ctrlPr>
                            </m:dPr>
                            <m:e>
                              <m:r>
                                <a:rPr lang="en-GB" b="0" i="1" smtClean="0">
                                  <a:latin typeface="Cambria Math" panose="02040503050406030204" pitchFamily="18" charset="0"/>
                                </a:rPr>
                                <m:t>0</m:t>
                              </m:r>
                            </m:e>
                          </m:d>
                        </m:sup>
                      </m:sSup>
                      <m:r>
                        <a:rPr lang="en-GB" b="0" i="1" smtClean="0">
                          <a:latin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𝜀</m:t>
                      </m:r>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𝑝</m:t>
                          </m:r>
                        </m:e>
                        <m:sup>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1</m:t>
                              </m:r>
                            </m:e>
                          </m:d>
                        </m:sup>
                      </m:sSup>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𝑜</m:t>
                      </m:r>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𝜀</m:t>
                          </m:r>
                        </m:e>
                      </m:d>
                    </m:oMath>
                  </m:oMathPara>
                </a14:m>
                <a:endParaRPr lang="en-GB" dirty="0"/>
              </a:p>
              <a:p>
                <a:pPr marL="0" indent="0" algn="ctr">
                  <a:buNone/>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𝑅</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𝑅</m:t>
                          </m:r>
                        </m:e>
                        <m:sup>
                          <m:d>
                            <m:dPr>
                              <m:ctrlPr>
                                <a:rPr lang="en-GB" b="0" i="1" smtClean="0">
                                  <a:latin typeface="Cambria Math" panose="02040503050406030204" pitchFamily="18" charset="0"/>
                                </a:rPr>
                              </m:ctrlPr>
                            </m:dPr>
                            <m:e>
                              <m:r>
                                <a:rPr lang="en-GB" b="0" i="1" smtClean="0">
                                  <a:latin typeface="Cambria Math" panose="02040503050406030204" pitchFamily="18" charset="0"/>
                                </a:rPr>
                                <m:t>0</m:t>
                              </m:r>
                            </m:e>
                          </m:d>
                        </m:sup>
                      </m:sSup>
                      <m:r>
                        <a:rPr lang="en-GB" b="0" i="1" smtClean="0">
                          <a:latin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𝜀</m:t>
                      </m:r>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𝑅</m:t>
                          </m:r>
                        </m:e>
                        <m:sup>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1</m:t>
                              </m:r>
                            </m:e>
                          </m:d>
                        </m:sup>
                      </m:sSup>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𝑜</m:t>
                      </m:r>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𝜀</m:t>
                          </m:r>
                        </m:e>
                      </m:d>
                    </m:oMath>
                  </m:oMathPara>
                </a14:m>
                <a:endParaRPr lang="en-GB" dirty="0"/>
              </a:p>
              <a:p>
                <a:pPr marL="0" indent="0" algn="ctr">
                  <a:buNone/>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𝜙</m:t>
                      </m:r>
                      <m:r>
                        <a:rPr lang="en-GB" b="0" i="1" smtClean="0">
                          <a:latin typeface="Cambria Math" panose="02040503050406030204" pitchFamily="18" charset="0"/>
                          <a:ea typeface="Cambria Math" panose="02040503050406030204" pitchFamily="18" charset="0"/>
                        </a:rPr>
                        <m:t>=</m:t>
                      </m:r>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𝜙</m:t>
                          </m:r>
                        </m:e>
                        <m:sup>
                          <m:r>
                            <a:rPr lang="en-GB" b="0" i="1" smtClean="0">
                              <a:latin typeface="Cambria Math" panose="02040503050406030204" pitchFamily="18" charset="0"/>
                              <a:ea typeface="Cambria Math" panose="02040503050406030204" pitchFamily="18" charset="0"/>
                            </a:rPr>
                            <m:t>(0)</m:t>
                          </m:r>
                        </m:sup>
                      </m:sSup>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𝜀</m:t>
                      </m:r>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𝜙</m:t>
                          </m:r>
                        </m:e>
                        <m:sup>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1</m:t>
                              </m:r>
                            </m:e>
                          </m:d>
                        </m:sup>
                      </m:sSup>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𝑜</m:t>
                      </m:r>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𝜀</m:t>
                          </m:r>
                        </m:e>
                      </m:d>
                    </m:oMath>
                  </m:oMathPara>
                </a14:m>
                <a:endParaRPr lang="en-GB" dirty="0"/>
              </a:p>
              <a:p>
                <a:pPr marL="0" indent="0" algn="ctr">
                  <a:buNone/>
                </a:pP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928" t="-2101" b="-1821"/>
                </a:stretch>
              </a:blipFill>
            </p:spPr>
            <p:txBody>
              <a:bodyPr/>
              <a:lstStyle/>
              <a:p>
                <a:r>
                  <a:rPr lang="en-GB">
                    <a:noFill/>
                  </a:rPr>
                  <a:t> </a:t>
                </a:r>
              </a:p>
            </p:txBody>
          </p:sp>
        </mc:Fallback>
      </mc:AlternateContent>
    </p:spTree>
    <p:extLst>
      <p:ext uri="{BB962C8B-B14F-4D97-AF65-F5344CB8AC3E}">
        <p14:creationId xmlns:p14="http://schemas.microsoft.com/office/powerpoint/2010/main" val="1425952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8FF7FE-ED81-4F77-BDEA-DC98131243BF}"/>
              </a:ext>
            </a:extLst>
          </p:cNvPr>
          <p:cNvSpPr>
            <a:spLocks noGrp="1"/>
          </p:cNvSpPr>
          <p:nvPr>
            <p:ph type="title"/>
          </p:nvPr>
        </p:nvSpPr>
        <p:spPr/>
        <p:txBody>
          <a:bodyPr/>
          <a:lstStyle/>
          <a:p>
            <a:r>
              <a:rPr lang="en-GB" dirty="0"/>
              <a:t>Mass Conservation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6D406C90-3905-4F45-A178-110024EDFF58}"/>
                  </a:ext>
                </a:extLst>
              </p:cNvPr>
              <p:cNvSpPr>
                <a:spLocks noGrp="1"/>
              </p:cNvSpPr>
              <p:nvPr>
                <p:ph sz="half" idx="1"/>
              </p:nvPr>
            </p:nvSpPr>
            <p:spPr/>
            <p:txBody>
              <a:bodyPr>
                <a:normAutofit/>
              </a:bodyPr>
              <a:lstStyle/>
              <a:p>
                <a:r>
                  <a:rPr lang="en-GB" dirty="0"/>
                  <a:t>In vector notation:</a:t>
                </a:r>
              </a:p>
              <a:p>
                <a:pPr marL="0" indent="0">
                  <a:buNone/>
                </a:pPr>
                <a:endParaRPr lang="en-GB" i="1" dirty="0">
                  <a:latin typeface="Cambria Math" panose="02040503050406030204" pitchFamily="18" charset="0"/>
                </a:endParaRPr>
              </a:p>
              <a:p>
                <a:pPr marL="0" indent="0" algn="ctr">
                  <a:buNone/>
                </a:pPr>
                <a14:m>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𝐷</m:t>
                        </m:r>
                        <m:r>
                          <a:rPr lang="en-GB" b="0" i="1" smtClean="0">
                            <a:latin typeface="Cambria Math" panose="02040503050406030204" pitchFamily="18" charset="0"/>
                            <a:ea typeface="Cambria Math" panose="02040503050406030204" pitchFamily="18" charset="0"/>
                          </a:rPr>
                          <m:t>𝜌</m:t>
                        </m:r>
                      </m:num>
                      <m:den>
                        <m:r>
                          <a:rPr lang="en-GB" b="0" i="1" smtClean="0">
                            <a:latin typeface="Cambria Math" panose="02040503050406030204" pitchFamily="18" charset="0"/>
                          </a:rPr>
                          <m:t>𝐷𝑡</m:t>
                        </m:r>
                      </m:den>
                    </m:f>
                    <m:r>
                      <a:rPr lang="en-GB" b="0" i="1" smtClean="0">
                        <a:latin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𝜌𝛻</m:t>
                    </m:r>
                    <m:r>
                      <a:rPr lang="en-GB" b="0" i="1" smtClean="0">
                        <a:latin typeface="Cambria Math" panose="02040503050406030204" pitchFamily="18" charset="0"/>
                        <a:ea typeface="Cambria Math" panose="02040503050406030204" pitchFamily="18" charset="0"/>
                      </a:rPr>
                      <m:t>.</m:t>
                    </m:r>
                    <m:bar>
                      <m:barPr>
                        <m:ctrlPr>
                          <a:rPr lang="en-GB" b="0" i="1" smtClean="0">
                            <a:latin typeface="Cambria Math" panose="02040503050406030204" pitchFamily="18" charset="0"/>
                            <a:ea typeface="Cambria Math" panose="02040503050406030204" pitchFamily="18" charset="0"/>
                          </a:rPr>
                        </m:ctrlPr>
                      </m:barPr>
                      <m:e>
                        <m:r>
                          <a:rPr lang="en-GB" b="0" i="1" smtClean="0">
                            <a:latin typeface="Cambria Math" panose="02040503050406030204" pitchFamily="18" charset="0"/>
                            <a:ea typeface="Cambria Math" panose="02040503050406030204" pitchFamily="18" charset="0"/>
                          </a:rPr>
                          <m:t>𝑢</m:t>
                        </m:r>
                      </m:e>
                    </m:bar>
                  </m:oMath>
                </a14:m>
                <a:r>
                  <a:rPr lang="en-GB" dirty="0"/>
                  <a:t> = 0</a:t>
                </a:r>
              </a:p>
              <a:p>
                <a:endParaRPr lang="en-GB" dirty="0"/>
              </a:p>
              <a:p>
                <a:r>
                  <a:rPr lang="en-GB" dirty="0"/>
                  <a:t>which may alternatively be written as</a:t>
                </a:r>
              </a:p>
              <a:p>
                <a:endParaRPr lang="en-GB" dirty="0"/>
              </a:p>
              <a:p>
                <a:pPr marL="0" indent="0" algn="ctr">
                  <a:buNone/>
                </a:pPr>
                <a14:m>
                  <m:oMath xmlns:m="http://schemas.openxmlformats.org/officeDocument/2006/math">
                    <m:f>
                      <m:fPr>
                        <m:ctrlPr>
                          <a:rPr lang="en-GB" i="1" smtClean="0">
                            <a:latin typeface="Cambria Math" panose="02040503050406030204" pitchFamily="18" charset="0"/>
                          </a:rPr>
                        </m:ctrlPr>
                      </m:fPr>
                      <m:num>
                        <m:r>
                          <a:rPr lang="en-GB" i="1" smtClean="0">
                            <a:latin typeface="Cambria Math" panose="02040503050406030204" pitchFamily="18" charset="0"/>
                          </a:rPr>
                          <m:t>𝜕</m:t>
                        </m:r>
                        <m:r>
                          <a:rPr lang="en-GB" i="1" smtClean="0">
                            <a:latin typeface="Cambria Math" panose="02040503050406030204" pitchFamily="18" charset="0"/>
                            <a:ea typeface="Cambria Math" panose="02040503050406030204" pitchFamily="18" charset="0"/>
                          </a:rPr>
                          <m:t>𝜌</m:t>
                        </m:r>
                      </m:num>
                      <m:den>
                        <m:r>
                          <a:rPr lang="en-GB" i="1" smtClean="0">
                            <a:latin typeface="Cambria Math" panose="02040503050406030204" pitchFamily="18" charset="0"/>
                          </a:rPr>
                          <m:t>𝜕</m:t>
                        </m:r>
                        <m:r>
                          <a:rPr lang="en-GB" b="0" i="1" smtClean="0">
                            <a:latin typeface="Cambria Math" panose="02040503050406030204" pitchFamily="18" charset="0"/>
                          </a:rPr>
                          <m:t>𝑡</m:t>
                        </m:r>
                      </m:den>
                    </m:f>
                    <m:r>
                      <a:rPr lang="en-GB" i="1">
                        <a:latin typeface="Cambria Math" panose="02040503050406030204" pitchFamily="18" charset="0"/>
                      </a:rPr>
                      <m:t>+</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m:t>
                    </m:r>
                    <m:d>
                      <m:dPr>
                        <m:ctrlPr>
                          <a:rPr lang="en-GB" i="1" smtClean="0">
                            <a:latin typeface="Cambria Math" panose="02040503050406030204" pitchFamily="18" charset="0"/>
                            <a:ea typeface="Cambria Math" panose="02040503050406030204" pitchFamily="18" charset="0"/>
                          </a:rPr>
                        </m:ctrlPr>
                      </m:dPr>
                      <m:e>
                        <m:r>
                          <a:rPr lang="en-GB" i="1" smtClean="0">
                            <a:latin typeface="Cambria Math" panose="02040503050406030204" pitchFamily="18" charset="0"/>
                            <a:ea typeface="Cambria Math" panose="02040503050406030204" pitchFamily="18" charset="0"/>
                          </a:rPr>
                          <m:t>𝜌</m:t>
                        </m:r>
                        <m:bar>
                          <m:barPr>
                            <m:ctrlPr>
                              <a:rPr lang="en-GB" i="1">
                                <a:latin typeface="Cambria Math" panose="02040503050406030204" pitchFamily="18" charset="0"/>
                                <a:ea typeface="Cambria Math" panose="02040503050406030204" pitchFamily="18" charset="0"/>
                              </a:rPr>
                            </m:ctrlPr>
                          </m:barPr>
                          <m:e>
                            <m:r>
                              <a:rPr lang="en-GB" i="1">
                                <a:latin typeface="Cambria Math" panose="02040503050406030204" pitchFamily="18" charset="0"/>
                                <a:ea typeface="Cambria Math" panose="02040503050406030204" pitchFamily="18" charset="0"/>
                              </a:rPr>
                              <m:t>𝑢</m:t>
                            </m:r>
                          </m:e>
                        </m:bar>
                      </m:e>
                    </m:d>
                  </m:oMath>
                </a14:m>
                <a:r>
                  <a:rPr lang="en-GB" dirty="0"/>
                  <a:t>= 0</a:t>
                </a:r>
              </a:p>
              <a:p>
                <a:pPr marL="0" indent="0">
                  <a:buNone/>
                </a:pPr>
                <a:endParaRPr lang="en-GB" dirty="0"/>
              </a:p>
            </p:txBody>
          </p:sp>
        </mc:Choice>
        <mc:Fallback xmlns="">
          <p:sp>
            <p:nvSpPr>
              <p:cNvPr id="3" name="Content Placeholder 2">
                <a:extLst>
                  <a:ext uri="{FF2B5EF4-FFF2-40B4-BE49-F238E27FC236}">
                    <a16:creationId xmlns:a16="http://schemas.microsoft.com/office/drawing/2014/main" id="{6D406C90-3905-4F45-A178-110024EDFF58}"/>
                  </a:ext>
                </a:extLst>
              </p:cNvPr>
              <p:cNvSpPr>
                <a:spLocks noGrp="1" noRot="1" noChangeAspect="1" noMove="1" noResize="1" noEditPoints="1" noAdjustHandles="1" noChangeArrowheads="1" noChangeShapeType="1" noTextEdit="1"/>
              </p:cNvSpPr>
              <p:nvPr>
                <p:ph sz="half" idx="1"/>
              </p:nvPr>
            </p:nvSpPr>
            <p:spPr>
              <a:blipFill>
                <a:blip r:embed="rId2"/>
                <a:stretch>
                  <a:fillRect l="-2118" t="-2241" b="-42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xmlns="" id="{532C8524-6B49-4D8E-BA9C-6A52B9ED6B4B}"/>
                  </a:ext>
                </a:extLst>
              </p:cNvPr>
              <p:cNvSpPr>
                <a:spLocks noGrp="1"/>
              </p:cNvSpPr>
              <p:nvPr>
                <p:ph sz="half" idx="2"/>
              </p:nvPr>
            </p:nvSpPr>
            <p:spPr/>
            <p:txBody>
              <a:bodyPr>
                <a:normAutofit/>
              </a:bodyPr>
              <a:lstStyle/>
              <a:p>
                <a:r>
                  <a:rPr lang="en-GB" dirty="0"/>
                  <a:t>In Cartesian suffix notation:</a:t>
                </a:r>
              </a:p>
              <a:p>
                <a:endParaRPr lang="en-GB" dirty="0"/>
              </a:p>
              <a:p>
                <a:pPr marL="0" indent="0">
                  <a:buNone/>
                </a:pPr>
                <a14:m>
                  <m:oMathPara xmlns:m="http://schemas.openxmlformats.org/officeDocument/2006/math">
                    <m:oMathParaPr>
                      <m:jc m:val="center"/>
                    </m:oMathParaPr>
                    <m:oMath xmlns:m="http://schemas.openxmlformats.org/officeDocument/2006/math">
                      <m:f>
                        <m:fPr>
                          <m:ctrlPr>
                            <a:rPr lang="en-GB" i="1">
                              <a:latin typeface="Cambria Math" panose="02040503050406030204" pitchFamily="18" charset="0"/>
                            </a:rPr>
                          </m:ctrlPr>
                        </m:fPr>
                        <m:num>
                          <m:r>
                            <a:rPr lang="en-GB" i="1">
                              <a:latin typeface="Cambria Math" panose="02040503050406030204" pitchFamily="18" charset="0"/>
                            </a:rPr>
                            <m:t>𝐷</m:t>
                          </m:r>
                          <m:r>
                            <a:rPr lang="en-GB" i="1">
                              <a:latin typeface="Cambria Math" panose="02040503050406030204" pitchFamily="18" charset="0"/>
                              <a:ea typeface="Cambria Math" panose="02040503050406030204" pitchFamily="18" charset="0"/>
                            </a:rPr>
                            <m:t>𝜌</m:t>
                          </m:r>
                        </m:num>
                        <m:den>
                          <m:r>
                            <a:rPr lang="en-GB" i="1">
                              <a:latin typeface="Cambria Math" panose="02040503050406030204" pitchFamily="18" charset="0"/>
                            </a:rPr>
                            <m:t>𝐷𝑡</m:t>
                          </m:r>
                        </m:den>
                      </m:f>
                      <m:r>
                        <a:rPr lang="en-GB" i="1">
                          <a:latin typeface="Cambria Math" panose="02040503050406030204" pitchFamily="18" charset="0"/>
                        </a:rPr>
                        <m:t>+</m:t>
                      </m:r>
                      <m:r>
                        <a:rPr lang="en-GB" i="1">
                          <a:latin typeface="Cambria Math" panose="02040503050406030204" pitchFamily="18" charset="0"/>
                          <a:ea typeface="Cambria Math" panose="02040503050406030204" pitchFamily="18" charset="0"/>
                        </a:rPr>
                        <m:t>𝜌</m:t>
                      </m:r>
                      <m:f>
                        <m:fPr>
                          <m:ctrlPr>
                            <a:rPr lang="en-GB" i="1" smtClean="0">
                              <a:latin typeface="Cambria Math" panose="02040503050406030204" pitchFamily="18" charset="0"/>
                              <a:ea typeface="Cambria Math" panose="02040503050406030204" pitchFamily="18" charset="0"/>
                            </a:rPr>
                          </m:ctrlPr>
                        </m:fPr>
                        <m:num>
                          <m:r>
                            <a:rPr lang="en-GB" i="1" smtClean="0">
                              <a:latin typeface="Cambria Math" panose="02040503050406030204" pitchFamily="18" charset="0"/>
                              <a:ea typeface="Cambria Math" panose="02040503050406030204" pitchFamily="18" charset="0"/>
                            </a:rPr>
                            <m:t>𝜕</m:t>
                          </m:r>
                          <m:sSub>
                            <m:sSubPr>
                              <m:ctrlPr>
                                <a:rPr lang="en-GB"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𝑢</m:t>
                              </m:r>
                            </m:e>
                            <m:sub>
                              <m:r>
                                <a:rPr lang="en-GB" b="0" i="1" smtClean="0">
                                  <a:latin typeface="Cambria Math" panose="02040503050406030204" pitchFamily="18" charset="0"/>
                                  <a:ea typeface="Cambria Math" panose="02040503050406030204" pitchFamily="18" charset="0"/>
                                </a:rPr>
                                <m:t>𝑗</m:t>
                              </m:r>
                            </m:sub>
                          </m:sSub>
                        </m:num>
                        <m:den>
                          <m:r>
                            <a:rPr lang="en-GB" i="1" smtClean="0">
                              <a:latin typeface="Cambria Math" panose="02040503050406030204" pitchFamily="18" charset="0"/>
                              <a:ea typeface="Cambria Math" panose="02040503050406030204" pitchFamily="18" charset="0"/>
                            </a:rPr>
                            <m:t>𝜕</m:t>
                          </m:r>
                          <m:sSub>
                            <m:sSubPr>
                              <m:ctrlPr>
                                <a:rPr lang="en-GB"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𝑥</m:t>
                              </m:r>
                            </m:e>
                            <m:sub>
                              <m:r>
                                <a:rPr lang="en-GB" b="0" i="1" smtClean="0">
                                  <a:latin typeface="Cambria Math" panose="02040503050406030204" pitchFamily="18" charset="0"/>
                                  <a:ea typeface="Cambria Math" panose="02040503050406030204" pitchFamily="18" charset="0"/>
                                </a:rPr>
                                <m:t>𝑗</m:t>
                              </m:r>
                            </m:sub>
                          </m:sSub>
                        </m:den>
                      </m:f>
                      <m:r>
                        <m:rPr>
                          <m:nor/>
                        </m:rPr>
                        <a:rPr lang="en-GB" dirty="0"/>
                        <m:t> = 0</m:t>
                      </m:r>
                    </m:oMath>
                  </m:oMathPara>
                </a14:m>
                <a:endParaRPr lang="en-GB" dirty="0"/>
              </a:p>
              <a:p>
                <a:endParaRPr lang="en-GB" dirty="0"/>
              </a:p>
              <a:p>
                <a:r>
                  <a:rPr lang="en-GB" dirty="0"/>
                  <a:t>Or</a:t>
                </a:r>
              </a:p>
              <a:p>
                <a:endParaRPr lang="en-GB" dirty="0"/>
              </a:p>
              <a:p>
                <a:pPr marL="0" indent="0">
                  <a:buNone/>
                </a:pPr>
                <a14:m>
                  <m:oMathPara xmlns:m="http://schemas.openxmlformats.org/officeDocument/2006/math">
                    <m:oMathParaPr>
                      <m:jc m:val="centerGroup"/>
                    </m:oMathParaPr>
                    <m:oMath xmlns:m="http://schemas.openxmlformats.org/officeDocument/2006/math">
                      <m:f>
                        <m:fPr>
                          <m:ctrlPr>
                            <a:rPr lang="en-GB" i="1">
                              <a:latin typeface="Cambria Math" panose="02040503050406030204" pitchFamily="18" charset="0"/>
                            </a:rPr>
                          </m:ctrlPr>
                        </m:fPr>
                        <m:num>
                          <m:r>
                            <a:rPr lang="en-GB" i="1">
                              <a:latin typeface="Cambria Math" panose="02040503050406030204" pitchFamily="18" charset="0"/>
                            </a:rPr>
                            <m:t>𝜕</m:t>
                          </m:r>
                          <m:r>
                            <a:rPr lang="en-GB" i="1">
                              <a:latin typeface="Cambria Math" panose="02040503050406030204" pitchFamily="18" charset="0"/>
                              <a:ea typeface="Cambria Math" panose="02040503050406030204" pitchFamily="18" charset="0"/>
                            </a:rPr>
                            <m:t>𝜌</m:t>
                          </m:r>
                        </m:num>
                        <m:den>
                          <m:r>
                            <a:rPr lang="en-GB" i="1">
                              <a:latin typeface="Cambria Math" panose="02040503050406030204" pitchFamily="18" charset="0"/>
                            </a:rPr>
                            <m:t>𝜕</m:t>
                          </m:r>
                          <m:r>
                            <a:rPr lang="en-GB" b="0" i="1" smtClean="0">
                              <a:latin typeface="Cambria Math" panose="02040503050406030204" pitchFamily="18" charset="0"/>
                            </a:rPr>
                            <m:t>𝑡</m:t>
                          </m:r>
                        </m:den>
                      </m:f>
                      <m:r>
                        <a:rPr lang="en-GB" i="1">
                          <a:latin typeface="Cambria Math" panose="02040503050406030204" pitchFamily="18" charset="0"/>
                        </a:rPr>
                        <m:t>+</m:t>
                      </m:r>
                      <m:f>
                        <m:fPr>
                          <m:ctrlPr>
                            <a:rPr lang="en-GB" i="1" smtClean="0">
                              <a:latin typeface="Cambria Math" panose="02040503050406030204" pitchFamily="18" charset="0"/>
                            </a:rPr>
                          </m:ctrlPr>
                        </m:fPr>
                        <m:num>
                          <m:r>
                            <a:rPr lang="en-GB" i="1" smtClean="0">
                              <a:latin typeface="Cambria Math" panose="02040503050406030204" pitchFamily="18" charset="0"/>
                            </a:rPr>
                            <m:t>𝜕</m:t>
                          </m:r>
                        </m:num>
                        <m:den>
                          <m:r>
                            <a:rPr lang="en-GB" i="1" smtClean="0">
                              <a:latin typeface="Cambria Math" panose="02040503050406030204" pitchFamily="18" charset="0"/>
                            </a:rPr>
                            <m:t>𝜕</m:t>
                          </m:r>
                          <m:sSub>
                            <m:sSubPr>
                              <m:ctrlPr>
                                <a:rPr lang="en-GB"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𝑗</m:t>
                              </m:r>
                            </m:sub>
                          </m:sSub>
                        </m:den>
                      </m:f>
                      <m:d>
                        <m:dPr>
                          <m:ctrlPr>
                            <a:rPr lang="en-GB" i="1">
                              <a:latin typeface="Cambria Math" panose="02040503050406030204" pitchFamily="18" charset="0"/>
                              <a:ea typeface="Cambria Math" panose="02040503050406030204" pitchFamily="18" charset="0"/>
                            </a:rPr>
                          </m:ctrlPr>
                        </m:dPr>
                        <m:e>
                          <m:r>
                            <a:rPr lang="en-GB" i="1">
                              <a:latin typeface="Cambria Math" panose="02040503050406030204" pitchFamily="18" charset="0"/>
                              <a:ea typeface="Cambria Math" panose="02040503050406030204" pitchFamily="18" charset="0"/>
                            </a:rPr>
                            <m:t>𝜌</m:t>
                          </m:r>
                          <m:sSub>
                            <m:sSubPr>
                              <m:ctrlPr>
                                <a:rPr lang="en-GB"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𝑢</m:t>
                              </m:r>
                            </m:e>
                            <m:sub>
                              <m:r>
                                <a:rPr lang="en-GB" b="0" i="1" smtClean="0">
                                  <a:latin typeface="Cambria Math" panose="02040503050406030204" pitchFamily="18" charset="0"/>
                                  <a:ea typeface="Cambria Math" panose="02040503050406030204" pitchFamily="18" charset="0"/>
                                </a:rPr>
                                <m:t>𝑗</m:t>
                              </m:r>
                            </m:sub>
                          </m:sSub>
                        </m:e>
                      </m:d>
                      <m:r>
                        <m:rPr>
                          <m:nor/>
                        </m:rPr>
                        <a:rPr lang="en-GB" dirty="0"/>
                        <m:t>= 0</m:t>
                      </m:r>
                    </m:oMath>
                  </m:oMathPara>
                </a14:m>
                <a:endParaRPr lang="en-GB" dirty="0"/>
              </a:p>
              <a:p>
                <a:endParaRPr lang="en-GB" dirty="0"/>
              </a:p>
              <a:p>
                <a:endParaRPr lang="en-GB" dirty="0"/>
              </a:p>
              <a:p>
                <a:endParaRPr lang="en-GB" dirty="0"/>
              </a:p>
            </p:txBody>
          </p:sp>
        </mc:Choice>
        <mc:Fallback xmlns="">
          <p:sp>
            <p:nvSpPr>
              <p:cNvPr id="4" name="Content Placeholder 3">
                <a:extLst>
                  <a:ext uri="{FF2B5EF4-FFF2-40B4-BE49-F238E27FC236}">
                    <a16:creationId xmlns:a16="http://schemas.microsoft.com/office/drawing/2014/main" id="{532C8524-6B49-4D8E-BA9C-6A52B9ED6B4B}"/>
                  </a:ext>
                </a:extLst>
              </p:cNvPr>
              <p:cNvSpPr>
                <a:spLocks noGrp="1" noRot="1" noChangeAspect="1" noMove="1" noResize="1" noEditPoints="1" noAdjustHandles="1" noChangeArrowheads="1" noChangeShapeType="1" noTextEdit="1"/>
              </p:cNvSpPr>
              <p:nvPr>
                <p:ph sz="half" idx="2"/>
              </p:nvPr>
            </p:nvSpPr>
            <p:spPr>
              <a:blipFill>
                <a:blip r:embed="rId3"/>
                <a:stretch>
                  <a:fillRect l="-2118" t="-2241"/>
                </a:stretch>
              </a:blipFill>
            </p:spPr>
            <p:txBody>
              <a:bodyPr/>
              <a:lstStyle/>
              <a:p>
                <a:r>
                  <a:rPr lang="en-GB">
                    <a:noFill/>
                  </a:rPr>
                  <a:t> </a:t>
                </a:r>
              </a:p>
            </p:txBody>
          </p:sp>
        </mc:Fallback>
      </mc:AlternateContent>
    </p:spTree>
    <p:extLst>
      <p:ext uri="{BB962C8B-B14F-4D97-AF65-F5344CB8AC3E}">
        <p14:creationId xmlns:p14="http://schemas.microsoft.com/office/powerpoint/2010/main" val="29148825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Jets - 8</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GB" dirty="0"/>
                  <a:t>It is convenient now to work in a frame moving with the speed of the unperturbed jet.</a:t>
                </a:r>
              </a:p>
              <a:p>
                <a:r>
                  <a:rPr lang="en-GB" dirty="0"/>
                  <a:t>In this frame </a:t>
                </a:r>
                <a14:m>
                  <m:oMath xmlns:m="http://schemas.openxmlformats.org/officeDocument/2006/math">
                    <m:sSubSup>
                      <m:sSubSupPr>
                        <m:ctrlPr>
                          <a:rPr lang="en-GB" i="1" smtClean="0">
                            <a:latin typeface="Cambria Math" panose="02040503050406030204" pitchFamily="18" charset="0"/>
                          </a:rPr>
                        </m:ctrlPr>
                      </m:sSubSupPr>
                      <m:e>
                        <m:r>
                          <a:rPr lang="en-GB" b="0" i="1" smtClean="0">
                            <a:latin typeface="Cambria Math" panose="02040503050406030204" pitchFamily="18" charset="0"/>
                          </a:rPr>
                          <m:t>𝑢</m:t>
                        </m:r>
                      </m:e>
                      <m:sub>
                        <m:r>
                          <a:rPr lang="en-GB" b="0" i="1" smtClean="0">
                            <a:latin typeface="Cambria Math" panose="02040503050406030204" pitchFamily="18" charset="0"/>
                          </a:rPr>
                          <m:t>𝑧</m:t>
                        </m:r>
                      </m:sub>
                      <m:sup>
                        <m:d>
                          <m:dPr>
                            <m:ctrlPr>
                              <a:rPr lang="en-GB" i="1" smtClean="0">
                                <a:latin typeface="Cambria Math" panose="02040503050406030204" pitchFamily="18" charset="0"/>
                              </a:rPr>
                            </m:ctrlPr>
                          </m:dPr>
                          <m:e>
                            <m:r>
                              <a:rPr lang="en-GB" b="0" i="1" smtClean="0">
                                <a:latin typeface="Cambria Math" panose="02040503050406030204" pitchFamily="18" charset="0"/>
                              </a:rPr>
                              <m:t>0</m:t>
                            </m:r>
                          </m:e>
                        </m:d>
                      </m:sup>
                    </m:sSubSup>
                    <m:r>
                      <a:rPr lang="en-GB" b="0" i="1" smtClean="0">
                        <a:latin typeface="Cambria Math" panose="02040503050406030204" pitchFamily="18" charset="0"/>
                      </a:rPr>
                      <m:t>=0</m:t>
                    </m:r>
                  </m:oMath>
                </a14:m>
                <a:r>
                  <a:rPr lang="en-GB" dirty="0"/>
                  <a:t>.</a:t>
                </a:r>
              </a:p>
              <a:p>
                <a:r>
                  <a:rPr lang="en-GB" dirty="0"/>
                  <a:t>The pressure boundary condition and free surface condition are expanded about </a:t>
                </a:r>
                <a14:m>
                  <m:oMath xmlns:m="http://schemas.openxmlformats.org/officeDocument/2006/math">
                    <m:r>
                      <a:rPr lang="en-GB" b="0" i="1" smtClean="0">
                        <a:latin typeface="Cambria Math" panose="02040503050406030204" pitchFamily="18" charset="0"/>
                      </a:rPr>
                      <m:t>𝑟</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𝑅</m:t>
                        </m:r>
                      </m:e>
                      <m:sup>
                        <m:d>
                          <m:dPr>
                            <m:ctrlPr>
                              <a:rPr lang="en-GB" b="0" i="1" smtClean="0">
                                <a:latin typeface="Cambria Math" panose="02040503050406030204" pitchFamily="18" charset="0"/>
                              </a:rPr>
                            </m:ctrlPr>
                          </m:dPr>
                          <m:e>
                            <m:r>
                              <a:rPr lang="en-GB" b="0" i="1" smtClean="0">
                                <a:latin typeface="Cambria Math" panose="02040503050406030204" pitchFamily="18" charset="0"/>
                              </a:rPr>
                              <m:t>0</m:t>
                            </m:r>
                          </m:e>
                        </m:d>
                      </m:sup>
                    </m:sSup>
                  </m:oMath>
                </a14:m>
                <a:r>
                  <a:rPr lang="en-GB" dirty="0"/>
                  <a:t> using Taylor Series.</a:t>
                </a:r>
              </a:p>
              <a:p>
                <a:endParaRPr lang="en-GB" dirty="0"/>
              </a:p>
              <a:p>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3" t="-2241" r="-406"/>
                </a:stretch>
              </a:blipFill>
            </p:spPr>
            <p:txBody>
              <a:bodyPr/>
              <a:lstStyle/>
              <a:p>
                <a:r>
                  <a:rPr lang="en-GB">
                    <a:noFill/>
                  </a:rPr>
                  <a:t> </a:t>
                </a:r>
              </a:p>
            </p:txBody>
          </p:sp>
        </mc:Fallback>
      </mc:AlternateContent>
    </p:spTree>
    <p:extLst>
      <p:ext uri="{BB962C8B-B14F-4D97-AF65-F5344CB8AC3E}">
        <p14:creationId xmlns:p14="http://schemas.microsoft.com/office/powerpoint/2010/main" val="20995887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Jets – 9: Conservation of Mass and Momentum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a:bodyPr>
              <a:lstStyle/>
              <a:p>
                <a:r>
                  <a:rPr lang="en-GB" dirty="0"/>
                  <a:t>To first order mass conservation is</a:t>
                </a:r>
              </a:p>
              <a:p>
                <a:pPr marL="0" indent="0" algn="ctr">
                  <a:buNone/>
                </a:pPr>
                <a14:m>
                  <m:oMath xmlns:m="http://schemas.openxmlformats.org/officeDocument/2006/math">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m:t>
                    </m:r>
                    <m:sSup>
                      <m:sSupPr>
                        <m:ctrlPr>
                          <a:rPr lang="en-GB" i="1">
                            <a:latin typeface="Cambria Math" panose="02040503050406030204" pitchFamily="18" charset="0"/>
                            <a:ea typeface="Cambria Math" panose="02040503050406030204" pitchFamily="18" charset="0"/>
                          </a:rPr>
                        </m:ctrlPr>
                      </m:sSupPr>
                      <m:e>
                        <m:bar>
                          <m:barPr>
                            <m:ctrlPr>
                              <a:rPr lang="en-GB" i="1">
                                <a:latin typeface="Cambria Math" panose="02040503050406030204" pitchFamily="18" charset="0"/>
                                <a:ea typeface="Cambria Math" panose="02040503050406030204" pitchFamily="18" charset="0"/>
                              </a:rPr>
                            </m:ctrlPr>
                          </m:barPr>
                          <m:e>
                            <m:r>
                              <a:rPr lang="en-GB" i="1">
                                <a:latin typeface="Cambria Math" panose="02040503050406030204" pitchFamily="18" charset="0"/>
                                <a:ea typeface="Cambria Math" panose="02040503050406030204" pitchFamily="18" charset="0"/>
                              </a:rPr>
                              <m:t>𝑢</m:t>
                            </m:r>
                          </m:e>
                        </m:bar>
                      </m:e>
                      <m:sup>
                        <m:d>
                          <m:dPr>
                            <m:ctrlPr>
                              <a:rPr lang="en-GB" i="1">
                                <a:latin typeface="Cambria Math" panose="02040503050406030204" pitchFamily="18" charset="0"/>
                                <a:ea typeface="Cambria Math" panose="02040503050406030204" pitchFamily="18" charset="0"/>
                              </a:rPr>
                            </m:ctrlPr>
                          </m:dPr>
                          <m:e>
                            <m:r>
                              <a:rPr lang="en-GB" i="1">
                                <a:latin typeface="Cambria Math" panose="02040503050406030204" pitchFamily="18" charset="0"/>
                                <a:ea typeface="Cambria Math" panose="02040503050406030204" pitchFamily="18" charset="0"/>
                              </a:rPr>
                              <m:t>1</m:t>
                            </m:r>
                          </m:e>
                        </m:d>
                      </m:sup>
                    </m:sSup>
                    <m:r>
                      <a:rPr lang="en-GB" i="1">
                        <a:latin typeface="Cambria Math" panose="02040503050406030204" pitchFamily="18" charset="0"/>
                        <a:ea typeface="Cambria Math" panose="02040503050406030204" pitchFamily="18" charset="0"/>
                      </a:rPr>
                      <m:t>=</m:t>
                    </m:r>
                    <m:sSup>
                      <m:sSupPr>
                        <m:ctrlPr>
                          <a:rPr lang="en-GB" i="1">
                            <a:latin typeface="Cambria Math" panose="02040503050406030204" pitchFamily="18" charset="0"/>
                            <a:ea typeface="Cambria Math" panose="02040503050406030204" pitchFamily="18" charset="0"/>
                          </a:rPr>
                        </m:ctrlPr>
                      </m:sSupPr>
                      <m:e>
                        <m:r>
                          <a:rPr lang="en-GB" i="1">
                            <a:latin typeface="Cambria Math" panose="02040503050406030204" pitchFamily="18" charset="0"/>
                            <a:ea typeface="Cambria Math" panose="02040503050406030204" pitchFamily="18" charset="0"/>
                          </a:rPr>
                          <m:t>𝛻</m:t>
                        </m:r>
                      </m:e>
                      <m:sup>
                        <m:r>
                          <a:rPr lang="en-GB" i="1">
                            <a:latin typeface="Cambria Math" panose="02040503050406030204" pitchFamily="18" charset="0"/>
                            <a:ea typeface="Cambria Math" panose="02040503050406030204" pitchFamily="18" charset="0"/>
                          </a:rPr>
                          <m:t>2</m:t>
                        </m:r>
                      </m:sup>
                    </m:sSup>
                    <m:sSup>
                      <m:sSupPr>
                        <m:ctrlPr>
                          <a:rPr lang="en-GB" i="1">
                            <a:latin typeface="Cambria Math" panose="02040503050406030204" pitchFamily="18" charset="0"/>
                            <a:ea typeface="Cambria Math" panose="02040503050406030204" pitchFamily="18" charset="0"/>
                          </a:rPr>
                        </m:ctrlPr>
                      </m:sSupPr>
                      <m:e>
                        <m:r>
                          <a:rPr lang="en-GB" i="1">
                            <a:latin typeface="Cambria Math" panose="02040503050406030204" pitchFamily="18" charset="0"/>
                            <a:ea typeface="Cambria Math" panose="02040503050406030204" pitchFamily="18" charset="0"/>
                          </a:rPr>
                          <m:t>𝜙</m:t>
                        </m:r>
                      </m:e>
                      <m:sup>
                        <m:d>
                          <m:dPr>
                            <m:ctrlPr>
                              <a:rPr lang="en-GB" i="1">
                                <a:latin typeface="Cambria Math" panose="02040503050406030204" pitchFamily="18" charset="0"/>
                                <a:ea typeface="Cambria Math" panose="02040503050406030204" pitchFamily="18" charset="0"/>
                              </a:rPr>
                            </m:ctrlPr>
                          </m:dPr>
                          <m:e>
                            <m:r>
                              <a:rPr lang="en-GB" i="1">
                                <a:latin typeface="Cambria Math" panose="02040503050406030204" pitchFamily="18" charset="0"/>
                                <a:ea typeface="Cambria Math" panose="02040503050406030204" pitchFamily="18" charset="0"/>
                              </a:rPr>
                              <m:t>1</m:t>
                            </m:r>
                          </m:e>
                        </m:d>
                      </m:sup>
                    </m:sSup>
                    <m:r>
                      <a:rPr lang="en-GB" i="1">
                        <a:latin typeface="Cambria Math" panose="02040503050406030204" pitchFamily="18" charset="0"/>
                        <a:ea typeface="Cambria Math" panose="02040503050406030204" pitchFamily="18" charset="0"/>
                      </a:rPr>
                      <m:t>=0</m:t>
                    </m:r>
                  </m:oMath>
                </a14:m>
                <a:r>
                  <a:rPr lang="en-GB" dirty="0"/>
                  <a:t>.</a:t>
                </a:r>
              </a:p>
              <a:p>
                <a:pPr marL="0" indent="0" algn="ctr">
                  <a:buNone/>
                </a:pPr>
                <a14:m>
                  <m:oMathPara xmlns:m="http://schemas.openxmlformats.org/officeDocument/2006/math">
                    <m:oMathParaPr>
                      <m:jc m:val="centerGroup"/>
                    </m:oMathParaPr>
                    <m:oMath xmlns:m="http://schemas.openxmlformats.org/officeDocument/2006/math">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𝑟</m:t>
                          </m:r>
                        </m:den>
                      </m:f>
                      <m:f>
                        <m:fPr>
                          <m:ctrlPr>
                            <a:rPr lang="en-GB" i="1">
                              <a:latin typeface="Cambria Math" panose="02040503050406030204" pitchFamily="18" charset="0"/>
                            </a:rPr>
                          </m:ctrlPr>
                        </m:fPr>
                        <m:num>
                          <m:r>
                            <a:rPr lang="en-GB" i="1">
                              <a:latin typeface="Cambria Math" panose="02040503050406030204" pitchFamily="18" charset="0"/>
                            </a:rPr>
                            <m:t>𝜕</m:t>
                          </m:r>
                        </m:num>
                        <m:den>
                          <m:r>
                            <a:rPr lang="en-GB" i="1">
                              <a:latin typeface="Cambria Math" panose="02040503050406030204" pitchFamily="18" charset="0"/>
                            </a:rPr>
                            <m:t>𝜕</m:t>
                          </m:r>
                          <m:r>
                            <a:rPr lang="en-GB" i="1">
                              <a:latin typeface="Cambria Math" panose="02040503050406030204" pitchFamily="18" charset="0"/>
                            </a:rPr>
                            <m:t>𝑟</m:t>
                          </m:r>
                        </m:den>
                      </m:f>
                      <m:d>
                        <m:dPr>
                          <m:ctrlPr>
                            <a:rPr lang="en-GB" i="1">
                              <a:latin typeface="Cambria Math" panose="02040503050406030204" pitchFamily="18" charset="0"/>
                            </a:rPr>
                          </m:ctrlPr>
                        </m:dPr>
                        <m:e>
                          <m:r>
                            <a:rPr lang="en-GB" i="1">
                              <a:latin typeface="Cambria Math" panose="02040503050406030204" pitchFamily="18" charset="0"/>
                            </a:rPr>
                            <m:t>𝑟</m:t>
                          </m:r>
                          <m:sSubSup>
                            <m:sSubSupPr>
                              <m:ctrlPr>
                                <a:rPr lang="en-GB" i="1">
                                  <a:latin typeface="Cambria Math" panose="02040503050406030204" pitchFamily="18" charset="0"/>
                                </a:rPr>
                              </m:ctrlPr>
                            </m:sSubSupPr>
                            <m:e>
                              <m:r>
                                <a:rPr lang="en-GB" i="1">
                                  <a:latin typeface="Cambria Math" panose="02040503050406030204" pitchFamily="18" charset="0"/>
                                </a:rPr>
                                <m:t>𝑢</m:t>
                              </m:r>
                            </m:e>
                            <m:sub>
                              <m:r>
                                <a:rPr lang="en-GB" i="1">
                                  <a:latin typeface="Cambria Math" panose="02040503050406030204" pitchFamily="18" charset="0"/>
                                </a:rPr>
                                <m:t>𝑟</m:t>
                              </m:r>
                            </m:sub>
                            <m:sup>
                              <m:d>
                                <m:dPr>
                                  <m:ctrlPr>
                                    <a:rPr lang="en-GB" i="1">
                                      <a:latin typeface="Cambria Math" panose="02040503050406030204" pitchFamily="18" charset="0"/>
                                    </a:rPr>
                                  </m:ctrlPr>
                                </m:dPr>
                                <m:e>
                                  <m:r>
                                    <a:rPr lang="en-GB" i="1">
                                      <a:latin typeface="Cambria Math" panose="02040503050406030204" pitchFamily="18" charset="0"/>
                                    </a:rPr>
                                    <m:t>1</m:t>
                                  </m:r>
                                </m:e>
                              </m:d>
                            </m:sup>
                          </m:sSubSup>
                        </m:e>
                      </m:d>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m:t>
                          </m:r>
                          <m:sSubSup>
                            <m:sSubSupPr>
                              <m:ctrlPr>
                                <a:rPr lang="en-GB" i="1">
                                  <a:latin typeface="Cambria Math" panose="02040503050406030204" pitchFamily="18" charset="0"/>
                                </a:rPr>
                              </m:ctrlPr>
                            </m:sSubSupPr>
                            <m:e>
                              <m:r>
                                <a:rPr lang="en-GB" i="1">
                                  <a:latin typeface="Cambria Math" panose="02040503050406030204" pitchFamily="18" charset="0"/>
                                </a:rPr>
                                <m:t>𝑢</m:t>
                              </m:r>
                            </m:e>
                            <m:sub>
                              <m:r>
                                <a:rPr lang="en-GB" i="1">
                                  <a:latin typeface="Cambria Math" panose="02040503050406030204" pitchFamily="18" charset="0"/>
                                </a:rPr>
                                <m:t>𝑧</m:t>
                              </m:r>
                            </m:sub>
                            <m:sup>
                              <m:d>
                                <m:dPr>
                                  <m:ctrlPr>
                                    <a:rPr lang="en-GB" i="1">
                                      <a:latin typeface="Cambria Math" panose="02040503050406030204" pitchFamily="18" charset="0"/>
                                    </a:rPr>
                                  </m:ctrlPr>
                                </m:dPr>
                                <m:e>
                                  <m:r>
                                    <a:rPr lang="en-GB" i="1">
                                      <a:latin typeface="Cambria Math" panose="02040503050406030204" pitchFamily="18" charset="0"/>
                                    </a:rPr>
                                    <m:t>1</m:t>
                                  </m:r>
                                </m:e>
                              </m:d>
                            </m:sup>
                          </m:sSubSup>
                        </m:num>
                        <m:den>
                          <m:r>
                            <a:rPr lang="en-GB" i="1">
                              <a:latin typeface="Cambria Math" panose="02040503050406030204" pitchFamily="18" charset="0"/>
                            </a:rPr>
                            <m:t>𝜕</m:t>
                          </m:r>
                          <m:r>
                            <a:rPr lang="en-GB" i="1">
                              <a:latin typeface="Cambria Math" panose="02040503050406030204" pitchFamily="18" charset="0"/>
                            </a:rPr>
                            <m:t>𝑧</m:t>
                          </m:r>
                        </m:den>
                      </m:f>
                      <m:r>
                        <a:rPr lang="en-GB" i="1">
                          <a:latin typeface="Cambria Math" panose="02040503050406030204" pitchFamily="18" charset="0"/>
                        </a:rPr>
                        <m:t>=0</m:t>
                      </m:r>
                    </m:oMath>
                  </m:oMathPara>
                </a14:m>
                <a:endParaRPr lang="en-GB" dirty="0"/>
              </a:p>
              <a:p>
                <a:r>
                  <a:rPr lang="en-GB" dirty="0"/>
                  <a:t>The momentum conservation equations are </a:t>
                </a:r>
              </a:p>
              <a:p>
                <a:pPr marL="0" indent="0">
                  <a:buNone/>
                </a:pPr>
                <a14:m>
                  <m:oMathPara xmlns:m="http://schemas.openxmlformats.org/officeDocument/2006/math">
                    <m:oMathParaPr>
                      <m:jc m:val="centerGroup"/>
                    </m:oMathParaPr>
                    <m:oMath xmlns:m="http://schemas.openxmlformats.org/officeDocument/2006/math">
                      <m:f>
                        <m:fPr>
                          <m:ctrlPr>
                            <a:rPr lang="en-GB" i="1">
                              <a:latin typeface="Cambria Math" panose="02040503050406030204" pitchFamily="18" charset="0"/>
                            </a:rPr>
                          </m:ctrlPr>
                        </m:fPr>
                        <m:num>
                          <m:r>
                            <a:rPr lang="en-GB" i="1">
                              <a:latin typeface="Cambria Math" panose="02040503050406030204" pitchFamily="18" charset="0"/>
                            </a:rPr>
                            <m:t>𝜕</m:t>
                          </m:r>
                          <m:sSubSup>
                            <m:sSubSupPr>
                              <m:ctrlPr>
                                <a:rPr lang="en-GB" i="1">
                                  <a:latin typeface="Cambria Math" panose="02040503050406030204" pitchFamily="18" charset="0"/>
                                </a:rPr>
                              </m:ctrlPr>
                            </m:sSubSupPr>
                            <m:e>
                              <m:r>
                                <a:rPr lang="en-GB" i="1">
                                  <a:latin typeface="Cambria Math" panose="02040503050406030204" pitchFamily="18" charset="0"/>
                                </a:rPr>
                                <m:t>𝑢</m:t>
                              </m:r>
                            </m:e>
                            <m:sub>
                              <m:r>
                                <a:rPr lang="en-GB" i="1">
                                  <a:latin typeface="Cambria Math" panose="02040503050406030204" pitchFamily="18" charset="0"/>
                                </a:rPr>
                                <m:t>𝑟</m:t>
                              </m:r>
                            </m:sub>
                            <m:sup>
                              <m:d>
                                <m:dPr>
                                  <m:ctrlPr>
                                    <a:rPr lang="en-GB" i="1">
                                      <a:latin typeface="Cambria Math" panose="02040503050406030204" pitchFamily="18" charset="0"/>
                                    </a:rPr>
                                  </m:ctrlPr>
                                </m:dPr>
                                <m:e>
                                  <m:r>
                                    <a:rPr lang="en-GB" i="1">
                                      <a:latin typeface="Cambria Math" panose="02040503050406030204" pitchFamily="18" charset="0"/>
                                    </a:rPr>
                                    <m:t>1</m:t>
                                  </m:r>
                                </m:e>
                              </m:d>
                            </m:sup>
                          </m:sSubSup>
                        </m:num>
                        <m:den>
                          <m:r>
                            <a:rPr lang="en-GB" i="1">
                              <a:latin typeface="Cambria Math" panose="02040503050406030204" pitchFamily="18" charset="0"/>
                            </a:rPr>
                            <m:t>𝜕</m:t>
                          </m:r>
                          <m:r>
                            <a:rPr lang="en-GB" i="1">
                              <a:latin typeface="Cambria Math" panose="02040503050406030204" pitchFamily="18" charset="0"/>
                            </a:rPr>
                            <m:t>𝑡</m:t>
                          </m:r>
                        </m:den>
                      </m:f>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𝑝</m:t>
                              </m:r>
                            </m:e>
                            <m:sup>
                              <m:d>
                                <m:dPr>
                                  <m:ctrlPr>
                                    <a:rPr lang="en-GB" i="1">
                                      <a:latin typeface="Cambria Math" panose="02040503050406030204" pitchFamily="18" charset="0"/>
                                    </a:rPr>
                                  </m:ctrlPr>
                                </m:dPr>
                                <m:e>
                                  <m:r>
                                    <a:rPr lang="en-GB" i="1">
                                      <a:latin typeface="Cambria Math" panose="02040503050406030204" pitchFamily="18" charset="0"/>
                                    </a:rPr>
                                    <m:t>1</m:t>
                                  </m:r>
                                </m:e>
                              </m:d>
                            </m:sup>
                          </m:sSup>
                        </m:num>
                        <m:den>
                          <m:r>
                            <a:rPr lang="en-GB" i="1">
                              <a:latin typeface="Cambria Math" panose="02040503050406030204" pitchFamily="18" charset="0"/>
                            </a:rPr>
                            <m:t>𝜕</m:t>
                          </m:r>
                          <m:r>
                            <a:rPr lang="en-GB" i="1">
                              <a:latin typeface="Cambria Math" panose="02040503050406030204" pitchFamily="18" charset="0"/>
                            </a:rPr>
                            <m:t>𝑟</m:t>
                          </m:r>
                        </m:den>
                      </m:f>
                      <m:r>
                        <a:rPr lang="en-GB">
                          <a:latin typeface="Cambria Math" panose="02040503050406030204" pitchFamily="18" charset="0"/>
                        </a:rPr>
                        <m:t>,</m:t>
                      </m:r>
                    </m:oMath>
                  </m:oMathPara>
                </a14:m>
                <a:endParaRPr lang="en-GB" dirty="0"/>
              </a:p>
              <a:p>
                <a:pPr marL="0" indent="0">
                  <a:buNone/>
                </a:pPr>
                <a:endParaRPr lang="en-GB" dirty="0"/>
              </a:p>
              <a:p>
                <a:pPr marL="0" indent="0">
                  <a:buNone/>
                </a:pPr>
                <a14:m>
                  <m:oMathPara xmlns:m="http://schemas.openxmlformats.org/officeDocument/2006/math">
                    <m:oMathParaPr>
                      <m:jc m:val="centerGroup"/>
                    </m:oMathParaPr>
                    <m:oMath xmlns:m="http://schemas.openxmlformats.org/officeDocument/2006/math">
                      <m:f>
                        <m:fPr>
                          <m:ctrlPr>
                            <a:rPr lang="en-GB" i="1">
                              <a:latin typeface="Cambria Math" panose="02040503050406030204" pitchFamily="18" charset="0"/>
                            </a:rPr>
                          </m:ctrlPr>
                        </m:fPr>
                        <m:num>
                          <m:r>
                            <a:rPr lang="en-GB" i="1">
                              <a:latin typeface="Cambria Math" panose="02040503050406030204" pitchFamily="18" charset="0"/>
                            </a:rPr>
                            <m:t>𝜕</m:t>
                          </m:r>
                          <m:sSubSup>
                            <m:sSubSupPr>
                              <m:ctrlPr>
                                <a:rPr lang="en-GB" i="1">
                                  <a:latin typeface="Cambria Math" panose="02040503050406030204" pitchFamily="18" charset="0"/>
                                </a:rPr>
                              </m:ctrlPr>
                            </m:sSubSupPr>
                            <m:e>
                              <m:r>
                                <a:rPr lang="en-GB" i="1">
                                  <a:latin typeface="Cambria Math" panose="02040503050406030204" pitchFamily="18" charset="0"/>
                                </a:rPr>
                                <m:t>𝑢</m:t>
                              </m:r>
                            </m:e>
                            <m:sub>
                              <m:r>
                                <a:rPr lang="en-GB" i="1">
                                  <a:latin typeface="Cambria Math" panose="02040503050406030204" pitchFamily="18" charset="0"/>
                                </a:rPr>
                                <m:t>𝑧</m:t>
                              </m:r>
                            </m:sub>
                            <m:sup>
                              <m:d>
                                <m:dPr>
                                  <m:ctrlPr>
                                    <a:rPr lang="en-GB" i="1">
                                      <a:latin typeface="Cambria Math" panose="02040503050406030204" pitchFamily="18" charset="0"/>
                                    </a:rPr>
                                  </m:ctrlPr>
                                </m:dPr>
                                <m:e>
                                  <m:r>
                                    <a:rPr lang="en-GB" i="1">
                                      <a:latin typeface="Cambria Math" panose="02040503050406030204" pitchFamily="18" charset="0"/>
                                    </a:rPr>
                                    <m:t>1</m:t>
                                  </m:r>
                                </m:e>
                              </m:d>
                            </m:sup>
                          </m:sSubSup>
                        </m:num>
                        <m:den>
                          <m:r>
                            <a:rPr lang="en-GB" i="1">
                              <a:latin typeface="Cambria Math" panose="02040503050406030204" pitchFamily="18" charset="0"/>
                            </a:rPr>
                            <m:t>𝜕</m:t>
                          </m:r>
                          <m:r>
                            <a:rPr lang="en-GB" i="1">
                              <a:latin typeface="Cambria Math" panose="02040503050406030204" pitchFamily="18" charset="0"/>
                            </a:rPr>
                            <m:t>𝑡</m:t>
                          </m:r>
                        </m:den>
                      </m:f>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𝑝</m:t>
                              </m:r>
                            </m:e>
                            <m:sup>
                              <m:d>
                                <m:dPr>
                                  <m:ctrlPr>
                                    <a:rPr lang="en-GB" i="1">
                                      <a:latin typeface="Cambria Math" panose="02040503050406030204" pitchFamily="18" charset="0"/>
                                    </a:rPr>
                                  </m:ctrlPr>
                                </m:dPr>
                                <m:e>
                                  <m:r>
                                    <a:rPr lang="en-GB" i="1">
                                      <a:latin typeface="Cambria Math" panose="02040503050406030204" pitchFamily="18" charset="0"/>
                                    </a:rPr>
                                    <m:t>1</m:t>
                                  </m:r>
                                </m:e>
                              </m:d>
                            </m:sup>
                          </m:sSup>
                        </m:num>
                        <m:den>
                          <m:r>
                            <a:rPr lang="en-GB" i="1">
                              <a:latin typeface="Cambria Math" panose="02040503050406030204" pitchFamily="18" charset="0"/>
                            </a:rPr>
                            <m:t>𝜕</m:t>
                          </m:r>
                          <m:r>
                            <a:rPr lang="en-GB" i="1">
                              <a:latin typeface="Cambria Math" panose="02040503050406030204" pitchFamily="18" charset="0"/>
                            </a:rPr>
                            <m:t>𝑧</m:t>
                          </m:r>
                        </m:den>
                      </m:f>
                      <m:r>
                        <a:rPr lang="en-GB">
                          <a:latin typeface="Cambria Math" panose="02040503050406030204" pitchFamily="18" charset="0"/>
                        </a:rPr>
                        <m:t>.</m:t>
                      </m:r>
                    </m:oMath>
                  </m:oMathPara>
                </a14:m>
                <a:endParaRPr lang="en-GB" dirty="0"/>
              </a:p>
              <a:p>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928" t="-2101"/>
                </a:stretch>
              </a:blipFill>
            </p:spPr>
            <p:txBody>
              <a:bodyPr/>
              <a:lstStyle/>
              <a:p>
                <a:r>
                  <a:rPr lang="en-GB">
                    <a:noFill/>
                  </a:rPr>
                  <a:t> </a:t>
                </a:r>
              </a:p>
            </p:txBody>
          </p:sp>
        </mc:Fallback>
      </mc:AlternateContent>
    </p:spTree>
    <p:extLst>
      <p:ext uri="{BB962C8B-B14F-4D97-AF65-F5344CB8AC3E}">
        <p14:creationId xmlns:p14="http://schemas.microsoft.com/office/powerpoint/2010/main" val="912819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Jet – 10: Pressure Boundary Condition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GB" dirty="0"/>
                  <a:t>We have</a:t>
                </a:r>
              </a:p>
              <a:p>
                <a14:m>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sSub>
                          <m:sSubPr>
                            <m:ctrlPr>
                              <a:rPr lang="en-GB" i="1" smtClean="0">
                                <a:latin typeface="Cambria Math" panose="02040503050406030204" pitchFamily="18" charset="0"/>
                              </a:rPr>
                            </m:ctrlPr>
                          </m:sSubPr>
                          <m:e>
                            <m:r>
                              <a:rPr lang="en-GB" b="0" i="1" smtClean="0">
                                <a:latin typeface="Cambria Math" panose="02040503050406030204" pitchFamily="18" charset="0"/>
                              </a:rPr>
                              <m:t>𝑅</m:t>
                            </m:r>
                          </m:e>
                          <m:sub>
                            <m:r>
                              <a:rPr lang="en-GB" b="0" i="1" smtClean="0">
                                <a:latin typeface="Cambria Math" panose="02040503050406030204" pitchFamily="18" charset="0"/>
                              </a:rPr>
                              <m:t>1</m:t>
                            </m:r>
                          </m:sub>
                        </m:sSub>
                      </m:den>
                    </m:f>
                    <m:r>
                      <a:rPr lang="en-GB" b="0" i="1" smtClean="0">
                        <a:latin typeface="Cambria Math" panose="02040503050406030204" pitchFamily="18" charset="0"/>
                      </a:rPr>
                      <m:t>=</m:t>
                    </m:r>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𝑅</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sSup>
                          <m:sSupPr>
                            <m:ctrlPr>
                              <a:rPr lang="en-GB" b="0" i="1" smtClean="0">
                                <a:latin typeface="Cambria Math" panose="02040503050406030204" pitchFamily="18" charset="0"/>
                              </a:rPr>
                            </m:ctrlPr>
                          </m:sSupPr>
                          <m:e>
                            <m:r>
                              <a:rPr lang="en-GB" b="0" i="1" smtClean="0">
                                <a:latin typeface="Cambria Math" panose="02040503050406030204" pitchFamily="18" charset="0"/>
                              </a:rPr>
                              <m:t>𝑅</m:t>
                            </m:r>
                          </m:e>
                          <m:sup>
                            <m:d>
                              <m:dPr>
                                <m:ctrlPr>
                                  <a:rPr lang="en-GB" b="0" i="1" smtClean="0">
                                    <a:latin typeface="Cambria Math" panose="02040503050406030204" pitchFamily="18" charset="0"/>
                                  </a:rPr>
                                </m:ctrlPr>
                              </m:dPr>
                              <m:e>
                                <m:r>
                                  <a:rPr lang="en-GB" b="0" i="1" smtClean="0">
                                    <a:latin typeface="Cambria Math" panose="02040503050406030204" pitchFamily="18" charset="0"/>
                                  </a:rPr>
                                  <m:t>0</m:t>
                                </m:r>
                              </m:e>
                            </m:d>
                          </m:sup>
                        </m:sSup>
                        <m:r>
                          <a:rPr lang="en-GB" b="0" i="1" smtClean="0">
                            <a:latin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𝜀</m:t>
                        </m:r>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𝑅</m:t>
                            </m:r>
                          </m:e>
                          <m:sup>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1</m:t>
                                </m:r>
                              </m:e>
                            </m:d>
                          </m:sup>
                        </m:sSup>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𝑜</m:t>
                        </m:r>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𝜀</m:t>
                            </m:r>
                          </m:e>
                        </m:d>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sSup>
                          <m:sSupPr>
                            <m:ctrlPr>
                              <a:rPr lang="en-GB" b="0" i="1" smtClean="0">
                                <a:latin typeface="Cambria Math" panose="02040503050406030204" pitchFamily="18" charset="0"/>
                              </a:rPr>
                            </m:ctrlPr>
                          </m:sSupPr>
                          <m:e>
                            <m:r>
                              <a:rPr lang="en-GB" b="0" i="1" smtClean="0">
                                <a:latin typeface="Cambria Math" panose="02040503050406030204" pitchFamily="18" charset="0"/>
                              </a:rPr>
                              <m:t>𝑅</m:t>
                            </m:r>
                          </m:e>
                          <m:sup>
                            <m:d>
                              <m:dPr>
                                <m:ctrlPr>
                                  <a:rPr lang="en-GB" b="0" i="1" smtClean="0">
                                    <a:latin typeface="Cambria Math" panose="02040503050406030204" pitchFamily="18" charset="0"/>
                                  </a:rPr>
                                </m:ctrlPr>
                              </m:dPr>
                              <m:e>
                                <m:r>
                                  <a:rPr lang="en-GB" b="0" i="1" smtClean="0">
                                    <a:latin typeface="Cambria Math" panose="02040503050406030204" pitchFamily="18" charset="0"/>
                                  </a:rPr>
                                  <m:t>0</m:t>
                                </m:r>
                              </m:e>
                            </m:d>
                          </m:sup>
                        </m:sSup>
                      </m:den>
                    </m:f>
                    <m:d>
                      <m:dPr>
                        <m:ctrlPr>
                          <a:rPr lang="en-GB" b="0" i="1" smtClean="0">
                            <a:latin typeface="Cambria Math" panose="02040503050406030204" pitchFamily="18" charset="0"/>
                          </a:rPr>
                        </m:ctrlPr>
                      </m:dPr>
                      <m:e>
                        <m:r>
                          <a:rPr lang="en-GB" b="0" i="1" smtClean="0">
                            <a:latin typeface="Cambria Math" panose="02040503050406030204" pitchFamily="18" charset="0"/>
                          </a:rPr>
                          <m:t>1−</m:t>
                        </m:r>
                        <m:r>
                          <a:rPr lang="en-GB" b="0" i="1" smtClean="0">
                            <a:latin typeface="Cambria Math" panose="02040503050406030204" pitchFamily="18" charset="0"/>
                            <a:ea typeface="Cambria Math" panose="02040503050406030204" pitchFamily="18" charset="0"/>
                          </a:rPr>
                          <m:t>𝜀</m:t>
                        </m:r>
                        <m:f>
                          <m:fPr>
                            <m:ctrlPr>
                              <a:rPr lang="en-GB" b="0" i="1" smtClean="0">
                                <a:latin typeface="Cambria Math" panose="02040503050406030204" pitchFamily="18" charset="0"/>
                                <a:ea typeface="Cambria Math" panose="02040503050406030204" pitchFamily="18" charset="0"/>
                              </a:rPr>
                            </m:ctrlPr>
                          </m:fPr>
                          <m:num>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𝑅</m:t>
                                </m:r>
                              </m:e>
                              <m:sup>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1</m:t>
                                    </m:r>
                                  </m:e>
                                </m:d>
                              </m:sup>
                            </m:sSup>
                          </m:num>
                          <m:den>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𝑅</m:t>
                                </m:r>
                              </m:e>
                              <m:sup>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0</m:t>
                                    </m:r>
                                  </m:e>
                                </m:d>
                              </m:sup>
                            </m:sSup>
                          </m:den>
                        </m:f>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𝑜</m:t>
                        </m:r>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𝜀</m:t>
                            </m:r>
                          </m:e>
                        </m:d>
                      </m:e>
                    </m:d>
                    <m:r>
                      <a:rPr lang="en-GB" b="0" i="1" smtClean="0">
                        <a:latin typeface="Cambria Math" panose="02040503050406030204" pitchFamily="18" charset="0"/>
                      </a:rPr>
                      <m:t>;   </m:t>
                    </m:r>
                  </m:oMath>
                </a14:m>
                <a:endParaRPr lang="en-GB" dirty="0"/>
              </a:p>
              <a:p>
                <a14:m>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sSub>
                          <m:sSubPr>
                            <m:ctrlPr>
                              <a:rPr lang="en-GB" i="1" smtClean="0">
                                <a:latin typeface="Cambria Math" panose="02040503050406030204" pitchFamily="18" charset="0"/>
                              </a:rPr>
                            </m:ctrlPr>
                          </m:sSubPr>
                          <m:e>
                            <m:r>
                              <a:rPr lang="en-GB" b="0" i="1" smtClean="0">
                                <a:latin typeface="Cambria Math" panose="02040503050406030204" pitchFamily="18" charset="0"/>
                              </a:rPr>
                              <m:t>𝑅</m:t>
                            </m:r>
                          </m:e>
                          <m:sub>
                            <m:r>
                              <a:rPr lang="en-GB" b="0" i="1" smtClean="0">
                                <a:latin typeface="Cambria Math" panose="02040503050406030204" pitchFamily="18" charset="0"/>
                              </a:rPr>
                              <m:t>2</m:t>
                            </m:r>
                          </m:sub>
                        </m:sSub>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m:t>
                                </m:r>
                              </m:e>
                              <m:sup>
                                <m:r>
                                  <a:rPr lang="en-GB" b="0" i="1" smtClean="0">
                                    <a:latin typeface="Cambria Math" panose="02040503050406030204" pitchFamily="18" charset="0"/>
                                  </a:rPr>
                                  <m:t>2</m:t>
                                </m:r>
                              </m:sup>
                            </m:sSup>
                            <m:r>
                              <a:rPr lang="en-GB" b="0" i="1" smtClean="0">
                                <a:latin typeface="Cambria Math" panose="02040503050406030204" pitchFamily="18" charset="0"/>
                              </a:rPr>
                              <m:t>𝑅</m:t>
                            </m:r>
                          </m:num>
                          <m:den>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𝑧</m:t>
                                </m:r>
                              </m:e>
                              <m:sup>
                                <m:r>
                                  <a:rPr lang="en-GB" b="0" i="1" smtClean="0">
                                    <a:latin typeface="Cambria Math" panose="02040503050406030204" pitchFamily="18" charset="0"/>
                                  </a:rPr>
                                  <m:t>2</m:t>
                                </m:r>
                              </m:sup>
                            </m:sSup>
                          </m:den>
                        </m:f>
                      </m:num>
                      <m:den>
                        <m:d>
                          <m:dPr>
                            <m:ctrlPr>
                              <a:rPr lang="en-GB" b="0" i="1" smtClean="0">
                                <a:latin typeface="Cambria Math" panose="02040503050406030204" pitchFamily="18" charset="0"/>
                              </a:rPr>
                            </m:ctrlPr>
                          </m:dPr>
                          <m:e>
                            <m:r>
                              <a:rPr lang="en-GB" b="0" i="1" smtClean="0">
                                <a:latin typeface="Cambria Math" panose="02040503050406030204" pitchFamily="18" charset="0"/>
                              </a:rPr>
                              <m:t>1+</m:t>
                            </m:r>
                            <m:sSup>
                              <m:sSupPr>
                                <m:ctrlPr>
                                  <a:rPr lang="en-GB" b="0" i="1" smtClean="0">
                                    <a:latin typeface="Cambria Math" panose="02040503050406030204" pitchFamily="18" charset="0"/>
                                  </a:rPr>
                                </m:ctrlPr>
                              </m:sSupPr>
                              <m:e>
                                <m:d>
                                  <m:dPr>
                                    <m:begChr m:val="{"/>
                                    <m:endChr m:val="}"/>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r>
                                          <a:rPr lang="en-GB" b="0" i="1" smtClean="0">
                                            <a:latin typeface="Cambria Math" panose="02040503050406030204" pitchFamily="18" charset="0"/>
                                          </a:rPr>
                                          <m:t>𝜕</m:t>
                                        </m:r>
                                        <m:r>
                                          <a:rPr lang="en-GB" b="0" i="1" smtClean="0">
                                            <a:latin typeface="Cambria Math" panose="02040503050406030204" pitchFamily="18" charset="0"/>
                                          </a:rPr>
                                          <m:t>𝑅</m:t>
                                        </m:r>
                                      </m:num>
                                      <m:den>
                                        <m:r>
                                          <a:rPr lang="en-GB" b="0" i="1" smtClean="0">
                                            <a:latin typeface="Cambria Math" panose="02040503050406030204" pitchFamily="18" charset="0"/>
                                          </a:rPr>
                                          <m:t>𝜕</m:t>
                                        </m:r>
                                        <m:r>
                                          <a:rPr lang="en-GB" b="0" i="1" smtClean="0">
                                            <a:latin typeface="Cambria Math" panose="02040503050406030204" pitchFamily="18" charset="0"/>
                                          </a:rPr>
                                          <m:t>𝑧</m:t>
                                        </m:r>
                                      </m:den>
                                    </m:f>
                                  </m:e>
                                </m:d>
                              </m:e>
                              <m:sup>
                                <m:r>
                                  <a:rPr lang="en-GB" b="0" i="1" smtClean="0">
                                    <a:latin typeface="Cambria Math" panose="02040503050406030204" pitchFamily="18" charset="0"/>
                                  </a:rPr>
                                  <m:t>2</m:t>
                                </m:r>
                              </m:sup>
                            </m:sSup>
                          </m:e>
                        </m:d>
                      </m:den>
                    </m:f>
                    <m:r>
                      <a:rPr lang="en-GB" b="0" i="1" smtClean="0">
                        <a:latin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𝜀</m:t>
                    </m:r>
                    <m:f>
                      <m:fPr>
                        <m:ctrlPr>
                          <a:rPr lang="en-GB" i="1">
                            <a:latin typeface="Cambria Math" panose="02040503050406030204" pitchFamily="18" charset="0"/>
                            <a:ea typeface="Cambria Math" panose="02040503050406030204" pitchFamily="18" charset="0"/>
                          </a:rPr>
                        </m:ctrlPr>
                      </m:fPr>
                      <m:num>
                        <m:sSup>
                          <m:sSupPr>
                            <m:ctrlPr>
                              <a:rPr lang="en-GB" i="1">
                                <a:latin typeface="Cambria Math" panose="02040503050406030204" pitchFamily="18" charset="0"/>
                                <a:ea typeface="Cambria Math" panose="02040503050406030204" pitchFamily="18" charset="0"/>
                              </a:rPr>
                            </m:ctrlPr>
                          </m:sSupPr>
                          <m:e>
                            <m:r>
                              <a:rPr lang="en-GB" i="1">
                                <a:latin typeface="Cambria Math" panose="02040503050406030204" pitchFamily="18" charset="0"/>
                                <a:ea typeface="Cambria Math" panose="02040503050406030204" pitchFamily="18" charset="0"/>
                              </a:rPr>
                              <m:t>𝜕</m:t>
                            </m:r>
                          </m:e>
                          <m:sup>
                            <m:r>
                              <a:rPr lang="en-GB" i="1">
                                <a:latin typeface="Cambria Math" panose="02040503050406030204" pitchFamily="18" charset="0"/>
                                <a:ea typeface="Cambria Math" panose="02040503050406030204" pitchFamily="18" charset="0"/>
                              </a:rPr>
                              <m:t>2</m:t>
                            </m:r>
                          </m:sup>
                        </m:sSup>
                        <m:sSup>
                          <m:sSupPr>
                            <m:ctrlPr>
                              <a:rPr lang="en-GB" i="1">
                                <a:latin typeface="Cambria Math" panose="02040503050406030204" pitchFamily="18" charset="0"/>
                                <a:ea typeface="Cambria Math" panose="02040503050406030204" pitchFamily="18" charset="0"/>
                              </a:rPr>
                            </m:ctrlPr>
                          </m:sSupPr>
                          <m:e>
                            <m:r>
                              <a:rPr lang="en-GB" i="1">
                                <a:latin typeface="Cambria Math" panose="02040503050406030204" pitchFamily="18" charset="0"/>
                                <a:ea typeface="Cambria Math" panose="02040503050406030204" pitchFamily="18" charset="0"/>
                              </a:rPr>
                              <m:t>𝑅</m:t>
                            </m:r>
                          </m:e>
                          <m:sup>
                            <m:d>
                              <m:dPr>
                                <m:ctrlPr>
                                  <a:rPr lang="en-GB" i="1">
                                    <a:latin typeface="Cambria Math" panose="02040503050406030204" pitchFamily="18" charset="0"/>
                                    <a:ea typeface="Cambria Math" panose="02040503050406030204" pitchFamily="18" charset="0"/>
                                  </a:rPr>
                                </m:ctrlPr>
                              </m:dPr>
                              <m:e>
                                <m:r>
                                  <a:rPr lang="en-GB" i="1">
                                    <a:latin typeface="Cambria Math" panose="02040503050406030204" pitchFamily="18" charset="0"/>
                                    <a:ea typeface="Cambria Math" panose="02040503050406030204" pitchFamily="18" charset="0"/>
                                  </a:rPr>
                                  <m:t>1</m:t>
                                </m:r>
                              </m:e>
                            </m:d>
                          </m:sup>
                        </m:sSup>
                      </m:num>
                      <m:den>
                        <m:r>
                          <a:rPr lang="en-GB" i="1">
                            <a:latin typeface="Cambria Math" panose="02040503050406030204" pitchFamily="18" charset="0"/>
                            <a:ea typeface="Cambria Math" panose="02040503050406030204" pitchFamily="18" charset="0"/>
                          </a:rPr>
                          <m:t>𝜕</m:t>
                        </m:r>
                        <m:sSup>
                          <m:sSupPr>
                            <m:ctrlPr>
                              <a:rPr lang="en-GB" i="1">
                                <a:latin typeface="Cambria Math" panose="02040503050406030204" pitchFamily="18" charset="0"/>
                                <a:ea typeface="Cambria Math" panose="02040503050406030204" pitchFamily="18" charset="0"/>
                              </a:rPr>
                            </m:ctrlPr>
                          </m:sSupPr>
                          <m:e>
                            <m:r>
                              <a:rPr lang="en-GB" i="1">
                                <a:latin typeface="Cambria Math" panose="02040503050406030204" pitchFamily="18" charset="0"/>
                                <a:ea typeface="Cambria Math" panose="02040503050406030204" pitchFamily="18" charset="0"/>
                              </a:rPr>
                              <m:t>𝑧</m:t>
                            </m:r>
                          </m:e>
                          <m:sup>
                            <m:r>
                              <a:rPr lang="en-GB" i="1">
                                <a:latin typeface="Cambria Math" panose="02040503050406030204" pitchFamily="18" charset="0"/>
                                <a:ea typeface="Cambria Math" panose="02040503050406030204" pitchFamily="18" charset="0"/>
                              </a:rPr>
                              <m:t>2</m:t>
                            </m:r>
                          </m:sup>
                        </m:sSup>
                      </m:den>
                    </m:f>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𝑜</m:t>
                    </m:r>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𝜀</m:t>
                        </m:r>
                      </m:e>
                    </m:d>
                  </m:oMath>
                </a14:m>
                <a:r>
                  <a:rPr lang="en-GB" dirty="0"/>
                  <a:t>.</a:t>
                </a:r>
              </a:p>
              <a:p>
                <a:r>
                  <a:rPr lang="en-GB" dirty="0"/>
                  <a:t>To first order the pressure boundary condition is therefore:</a:t>
                </a:r>
              </a:p>
              <a:p>
                <a:pPr marL="0" indent="0">
                  <a:buNone/>
                </a:pPr>
                <a14:m>
                  <m:oMathPara xmlns:m="http://schemas.openxmlformats.org/officeDocument/2006/math">
                    <m:oMathParaPr>
                      <m:jc m:val="centerGroup"/>
                    </m:oMathParaPr>
                    <m:oMath xmlns:m="http://schemas.openxmlformats.org/officeDocument/2006/math">
                      <m:sSup>
                        <m:sSupPr>
                          <m:ctrlPr>
                            <a:rPr lang="en-GB" i="1" smtClean="0">
                              <a:latin typeface="Cambria Math" panose="02040503050406030204" pitchFamily="18" charset="0"/>
                            </a:rPr>
                          </m:ctrlPr>
                        </m:sSupPr>
                        <m:e>
                          <m:r>
                            <a:rPr lang="en-GB" b="0" i="1" smtClean="0">
                              <a:latin typeface="Cambria Math" panose="02040503050406030204" pitchFamily="18" charset="0"/>
                            </a:rPr>
                            <m:t>𝑝</m:t>
                          </m:r>
                        </m:e>
                        <m:sup>
                          <m:d>
                            <m:dPr>
                              <m:ctrlPr>
                                <a:rPr lang="en-GB" i="1" smtClean="0">
                                  <a:latin typeface="Cambria Math" panose="02040503050406030204" pitchFamily="18" charset="0"/>
                                </a:rPr>
                              </m:ctrlPr>
                            </m:dPr>
                            <m:e>
                              <m:r>
                                <a:rPr lang="en-GB" b="0" i="1" smtClean="0">
                                  <a:latin typeface="Cambria Math" panose="02040503050406030204" pitchFamily="18" charset="0"/>
                                </a:rPr>
                                <m:t>1</m:t>
                              </m:r>
                            </m:e>
                          </m:d>
                        </m:sup>
                      </m:sSup>
                      <m:r>
                        <a:rPr lang="en-GB" b="0" i="1" smtClean="0">
                          <a:latin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𝛾</m:t>
                      </m:r>
                      <m:d>
                        <m:dPr>
                          <m:begChr m:val="{"/>
                          <m:endChr m:val="}"/>
                          <m:ctrlPr>
                            <a:rPr lang="en-GB" b="0" i="1" smtClean="0">
                              <a:latin typeface="Cambria Math" panose="02040503050406030204" pitchFamily="18" charset="0"/>
                              <a:ea typeface="Cambria Math" panose="02040503050406030204" pitchFamily="18" charset="0"/>
                            </a:rPr>
                          </m:ctrlPr>
                        </m:dPr>
                        <m:e>
                          <m:f>
                            <m:fPr>
                              <m:ctrlPr>
                                <a:rPr lang="en-GB" b="0" i="1" smtClean="0">
                                  <a:latin typeface="Cambria Math" panose="02040503050406030204" pitchFamily="18" charset="0"/>
                                  <a:ea typeface="Cambria Math" panose="02040503050406030204" pitchFamily="18" charset="0"/>
                                </a:rPr>
                              </m:ctrlPr>
                            </m:fPr>
                            <m:num>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𝑅</m:t>
                                  </m:r>
                                </m:e>
                                <m:sup>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1</m:t>
                                      </m:r>
                                    </m:e>
                                  </m:d>
                                </m:sup>
                              </m:sSup>
                            </m:num>
                            <m:den>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𝑅</m:t>
                                  </m:r>
                                </m:e>
                                <m:sup>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0</m:t>
                                      </m:r>
                                    </m:e>
                                  </m:d>
                                  <m:r>
                                    <a:rPr lang="en-GB" b="0" i="1" smtClean="0">
                                      <a:latin typeface="Cambria Math" panose="02040503050406030204" pitchFamily="18" charset="0"/>
                                      <a:ea typeface="Cambria Math" panose="02040503050406030204" pitchFamily="18" charset="0"/>
                                    </a:rPr>
                                    <m:t>2</m:t>
                                  </m:r>
                                </m:sup>
                              </m:sSup>
                            </m:den>
                          </m:f>
                          <m:r>
                            <a:rPr lang="en-GB" b="0" i="1" smtClean="0">
                              <a:latin typeface="Cambria Math" panose="02040503050406030204" pitchFamily="18" charset="0"/>
                              <a:ea typeface="Cambria Math" panose="02040503050406030204" pitchFamily="18" charset="0"/>
                            </a:rPr>
                            <m:t>+</m:t>
                          </m:r>
                          <m:f>
                            <m:fPr>
                              <m:ctrlPr>
                                <a:rPr lang="en-GB" b="0" i="1" smtClean="0">
                                  <a:latin typeface="Cambria Math" panose="02040503050406030204" pitchFamily="18" charset="0"/>
                                  <a:ea typeface="Cambria Math" panose="02040503050406030204" pitchFamily="18" charset="0"/>
                                </a:rPr>
                              </m:ctrlPr>
                            </m:fPr>
                            <m:num>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m:t>
                                  </m:r>
                                </m:e>
                                <m:sup>
                                  <m:r>
                                    <a:rPr lang="en-GB" b="0" i="1" smtClean="0">
                                      <a:latin typeface="Cambria Math" panose="02040503050406030204" pitchFamily="18" charset="0"/>
                                      <a:ea typeface="Cambria Math" panose="02040503050406030204" pitchFamily="18" charset="0"/>
                                    </a:rPr>
                                    <m:t>2</m:t>
                                  </m:r>
                                </m:sup>
                              </m:sSup>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𝑅</m:t>
                                  </m:r>
                                </m:e>
                                <m:sup>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1</m:t>
                                      </m:r>
                                    </m:e>
                                  </m:d>
                                </m:sup>
                              </m:sSup>
                            </m:num>
                            <m:den>
                              <m:r>
                                <a:rPr lang="en-GB" b="0" i="1" smtClean="0">
                                  <a:latin typeface="Cambria Math" panose="02040503050406030204" pitchFamily="18" charset="0"/>
                                  <a:ea typeface="Cambria Math" panose="02040503050406030204" pitchFamily="18" charset="0"/>
                                </a:rPr>
                                <m:t>𝜕</m:t>
                              </m:r>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𝑧</m:t>
                                  </m:r>
                                </m:e>
                                <m:sup>
                                  <m:r>
                                    <a:rPr lang="en-GB" b="0" i="1" smtClean="0">
                                      <a:latin typeface="Cambria Math" panose="02040503050406030204" pitchFamily="18" charset="0"/>
                                      <a:ea typeface="Cambria Math" panose="02040503050406030204" pitchFamily="18" charset="0"/>
                                    </a:rPr>
                                    <m:t>2</m:t>
                                  </m:r>
                                </m:sup>
                              </m:sSup>
                            </m:den>
                          </m:f>
                        </m:e>
                      </m:d>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𝑜𝑛</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𝑟</m:t>
                      </m:r>
                      <m:r>
                        <a:rPr lang="en-GB" b="0" i="1" smtClean="0">
                          <a:latin typeface="Cambria Math" panose="02040503050406030204" pitchFamily="18" charset="0"/>
                          <a:ea typeface="Cambria Math" panose="02040503050406030204" pitchFamily="18" charset="0"/>
                        </a:rPr>
                        <m:t>=</m:t>
                      </m:r>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𝑅</m:t>
                          </m:r>
                        </m:e>
                        <m:sup>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0</m:t>
                              </m:r>
                            </m:e>
                          </m:d>
                        </m:sup>
                      </m:sSup>
                      <m:r>
                        <a:rPr lang="en-GB" b="0" i="1" smtClean="0">
                          <a:latin typeface="Cambria Math" panose="02040503050406030204" pitchFamily="18" charset="0"/>
                          <a:ea typeface="Cambria Math" panose="02040503050406030204" pitchFamily="18" charset="0"/>
                        </a:rPr>
                        <m:t>=</m:t>
                      </m:r>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𝑅</m:t>
                          </m:r>
                        </m:e>
                        <m:sub>
                          <m:r>
                            <a:rPr lang="en-GB" b="0" i="1" smtClean="0">
                              <a:latin typeface="Cambria Math" panose="02040503050406030204" pitchFamily="18" charset="0"/>
                              <a:ea typeface="Cambria Math" panose="02040503050406030204" pitchFamily="18" charset="0"/>
                            </a:rPr>
                            <m:t>0</m:t>
                          </m:r>
                        </m:sub>
                      </m:sSub>
                      <m:r>
                        <a:rPr lang="en-GB" b="0" i="1" smtClean="0">
                          <a:latin typeface="Cambria Math" panose="02040503050406030204" pitchFamily="18" charset="0"/>
                          <a:ea typeface="Cambria Math" panose="02040503050406030204" pitchFamily="18" charset="0"/>
                        </a:rPr>
                        <m:t>.</m:t>
                      </m:r>
                    </m:oMath>
                  </m:oMathPara>
                </a14:m>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3" t="-2241"/>
                </a:stretch>
              </a:blipFill>
            </p:spPr>
            <p:txBody>
              <a:bodyPr/>
              <a:lstStyle/>
              <a:p>
                <a:r>
                  <a:rPr lang="en-GB">
                    <a:noFill/>
                  </a:rPr>
                  <a:t> </a:t>
                </a:r>
              </a:p>
            </p:txBody>
          </p:sp>
        </mc:Fallback>
      </mc:AlternateContent>
    </p:spTree>
    <p:extLst>
      <p:ext uri="{BB962C8B-B14F-4D97-AF65-F5344CB8AC3E}">
        <p14:creationId xmlns:p14="http://schemas.microsoft.com/office/powerpoint/2010/main" val="31397084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Jets - 11</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GB" dirty="0"/>
                  <a:t>The first-order free surface condition is</a:t>
                </a:r>
              </a:p>
              <a:p>
                <a:pPr marL="0" indent="0" algn="ctr">
                  <a:buNone/>
                </a:pPr>
                <a14:m>
                  <m:oMath xmlns:m="http://schemas.openxmlformats.org/officeDocument/2006/math">
                    <m:sSup>
                      <m:sSupPr>
                        <m:ctrlPr>
                          <a:rPr lang="en-GB" i="1" smtClean="0">
                            <a:latin typeface="Cambria Math" panose="02040503050406030204" pitchFamily="18" charset="0"/>
                          </a:rPr>
                        </m:ctrlPr>
                      </m:sSupPr>
                      <m:e>
                        <m:r>
                          <a:rPr lang="en-GB" b="0" i="1" smtClean="0">
                            <a:latin typeface="Cambria Math" panose="02040503050406030204" pitchFamily="18" charset="0"/>
                          </a:rPr>
                          <m:t>𝑢</m:t>
                        </m:r>
                      </m:e>
                      <m:sup>
                        <m:d>
                          <m:dPr>
                            <m:ctrlPr>
                              <a:rPr lang="en-GB" i="1" smtClean="0">
                                <a:latin typeface="Cambria Math" panose="02040503050406030204" pitchFamily="18" charset="0"/>
                              </a:rPr>
                            </m:ctrlPr>
                          </m:dPr>
                          <m:e>
                            <m:r>
                              <a:rPr lang="en-GB" b="0" i="1" smtClean="0">
                                <a:latin typeface="Cambria Math" panose="02040503050406030204" pitchFamily="18" charset="0"/>
                              </a:rPr>
                              <m:t>1</m:t>
                            </m:r>
                          </m:e>
                        </m:d>
                      </m:sup>
                    </m:sSup>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𝑅</m:t>
                            </m:r>
                          </m:e>
                          <m:sup>
                            <m:d>
                              <m:dPr>
                                <m:ctrlPr>
                                  <a:rPr lang="en-GB" b="0" i="1" smtClean="0">
                                    <a:latin typeface="Cambria Math" panose="02040503050406030204" pitchFamily="18" charset="0"/>
                                  </a:rPr>
                                </m:ctrlPr>
                              </m:dPr>
                              <m:e>
                                <m:r>
                                  <a:rPr lang="en-GB" b="0" i="1" smtClean="0">
                                    <a:latin typeface="Cambria Math" panose="02040503050406030204" pitchFamily="18" charset="0"/>
                                  </a:rPr>
                                  <m:t>1</m:t>
                                </m:r>
                              </m:e>
                            </m:d>
                          </m:sup>
                        </m:sSup>
                      </m:num>
                      <m:den>
                        <m:r>
                          <a:rPr lang="en-GB" b="0" i="1" smtClean="0">
                            <a:latin typeface="Cambria Math" panose="02040503050406030204" pitchFamily="18" charset="0"/>
                          </a:rPr>
                          <m:t>𝜕</m:t>
                        </m:r>
                        <m:r>
                          <a:rPr lang="en-GB" b="0" i="1" smtClean="0">
                            <a:latin typeface="Cambria Math" panose="02040503050406030204" pitchFamily="18" charset="0"/>
                          </a:rPr>
                          <m:t>𝑡</m:t>
                        </m:r>
                      </m:den>
                    </m:f>
                    <m:r>
                      <a:rPr lang="en-GB" b="0" i="1" smtClean="0">
                        <a:latin typeface="Cambria Math" panose="02040503050406030204" pitchFamily="18" charset="0"/>
                      </a:rPr>
                      <m:t>=0</m:t>
                    </m:r>
                  </m:oMath>
                </a14:m>
                <a:r>
                  <a:rPr lang="en-GB" dirty="0"/>
                  <a:t> on </a:t>
                </a:r>
                <a14:m>
                  <m:oMath xmlns:m="http://schemas.openxmlformats.org/officeDocument/2006/math">
                    <m:r>
                      <a:rPr lang="en-GB" b="0" i="1" smtClean="0">
                        <a:latin typeface="Cambria Math" panose="02040503050406030204" pitchFamily="18" charset="0"/>
                      </a:rPr>
                      <m:t>𝑟</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𝑅</m:t>
                        </m:r>
                      </m:e>
                      <m:sup>
                        <m:d>
                          <m:dPr>
                            <m:ctrlPr>
                              <a:rPr lang="en-GB" b="0" i="1" smtClean="0">
                                <a:latin typeface="Cambria Math" panose="02040503050406030204" pitchFamily="18" charset="0"/>
                              </a:rPr>
                            </m:ctrlPr>
                          </m:dPr>
                          <m:e>
                            <m:r>
                              <a:rPr lang="en-GB" b="0" i="1" smtClean="0">
                                <a:latin typeface="Cambria Math" panose="02040503050406030204" pitchFamily="18" charset="0"/>
                              </a:rPr>
                              <m:t>0</m:t>
                            </m:r>
                          </m:e>
                        </m:d>
                      </m:sup>
                    </m:sSup>
                  </m:oMath>
                </a14:m>
                <a:endParaRPr lang="en-GB" dirty="0"/>
              </a:p>
              <a:p>
                <a:r>
                  <a:rPr lang="en-GB" dirty="0"/>
                  <a:t>We now seek a sinusoidal perturbation of the undisturbed jet by writing:</a:t>
                </a:r>
              </a:p>
              <a:p>
                <a:pPr marL="0" indent="0">
                  <a:buNone/>
                </a:pPr>
                <a14:m>
                  <m:oMathPara xmlns:m="http://schemas.openxmlformats.org/officeDocument/2006/math">
                    <m:oMathParaPr>
                      <m:jc m:val="centerGroup"/>
                    </m:oMathParaPr>
                    <m:oMath xmlns:m="http://schemas.openxmlformats.org/officeDocument/2006/math">
                      <m:sSup>
                        <m:sSupPr>
                          <m:ctrlPr>
                            <a:rPr lang="en-GB" i="1" smtClean="0">
                              <a:latin typeface="Cambria Math" panose="02040503050406030204" pitchFamily="18" charset="0"/>
                            </a:rPr>
                          </m:ctrlPr>
                        </m:sSupPr>
                        <m:e>
                          <m:r>
                            <a:rPr lang="en-GB" i="1" smtClean="0">
                              <a:latin typeface="Cambria Math" panose="02040503050406030204" pitchFamily="18" charset="0"/>
                              <a:ea typeface="Cambria Math" panose="02040503050406030204" pitchFamily="18" charset="0"/>
                            </a:rPr>
                            <m:t>𝜙</m:t>
                          </m:r>
                        </m:e>
                        <m:sup>
                          <m:d>
                            <m:dPr>
                              <m:ctrlPr>
                                <a:rPr lang="en-GB" i="1" smtClean="0">
                                  <a:latin typeface="Cambria Math" panose="02040503050406030204" pitchFamily="18" charset="0"/>
                                </a:rPr>
                              </m:ctrlPr>
                            </m:dPr>
                            <m:e>
                              <m:r>
                                <a:rPr lang="en-GB" b="0" i="1" smtClean="0">
                                  <a:latin typeface="Cambria Math" panose="02040503050406030204" pitchFamily="18" charset="0"/>
                                </a:rPr>
                                <m:t>1</m:t>
                              </m:r>
                            </m:e>
                          </m:d>
                        </m:sup>
                      </m:sSup>
                      <m:r>
                        <a:rPr lang="en-GB" b="0" i="1" smtClean="0">
                          <a:latin typeface="Cambria Math" panose="02040503050406030204" pitchFamily="18" charset="0"/>
                        </a:rPr>
                        <m:t>=</m:t>
                      </m:r>
                      <m:r>
                        <m:rPr>
                          <m:sty m:val="p"/>
                        </m:rPr>
                        <a:rPr lang="el-GR" b="0" i="1" smtClean="0">
                          <a:latin typeface="Cambria Math" panose="02040503050406030204" pitchFamily="18" charset="0"/>
                          <a:ea typeface="Cambria Math" panose="02040503050406030204" pitchFamily="18" charset="0"/>
                        </a:rPr>
                        <m:t>Φ</m:t>
                      </m:r>
                      <m:d>
                        <m:dPr>
                          <m:ctrlPr>
                            <a:rPr lang="el-GR"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𝑟</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𝑡</m:t>
                          </m:r>
                        </m:e>
                      </m:d>
                      <m:func>
                        <m:funcPr>
                          <m:ctrlPr>
                            <a:rPr lang="en-GB" b="0" i="1" smtClean="0">
                              <a:latin typeface="Cambria Math" panose="02040503050406030204" pitchFamily="18" charset="0"/>
                              <a:ea typeface="Cambria Math" panose="02040503050406030204" pitchFamily="18" charset="0"/>
                            </a:rPr>
                          </m:ctrlPr>
                        </m:funcPr>
                        <m:fName>
                          <m:r>
                            <m:rPr>
                              <m:sty m:val="p"/>
                            </m:rPr>
                            <a:rPr lang="en-GB" b="0" i="0" smtClean="0">
                              <a:latin typeface="Cambria Math" panose="02040503050406030204" pitchFamily="18" charset="0"/>
                              <a:ea typeface="Cambria Math" panose="02040503050406030204" pitchFamily="18" charset="0"/>
                            </a:rPr>
                            <m:t>cos</m:t>
                          </m:r>
                        </m:fName>
                        <m:e>
                          <m:r>
                            <a:rPr lang="en-GB" b="0" i="1" smtClean="0">
                              <a:latin typeface="Cambria Math" panose="02040503050406030204" pitchFamily="18" charset="0"/>
                              <a:ea typeface="Cambria Math" panose="02040503050406030204" pitchFamily="18" charset="0"/>
                            </a:rPr>
                            <m:t>𝜔</m:t>
                          </m:r>
                          <m:r>
                            <a:rPr lang="en-GB" b="0" i="1" smtClean="0">
                              <a:latin typeface="Cambria Math" panose="02040503050406030204" pitchFamily="18" charset="0"/>
                              <a:ea typeface="Cambria Math" panose="02040503050406030204" pitchFamily="18" charset="0"/>
                            </a:rPr>
                            <m:t>𝑧</m:t>
                          </m:r>
                        </m:e>
                      </m:func>
                      <m:r>
                        <a:rPr lang="en-GB" b="0" i="1" smtClean="0">
                          <a:latin typeface="Cambria Math" panose="02040503050406030204" pitchFamily="18" charset="0"/>
                          <a:ea typeface="Cambria Math" panose="02040503050406030204" pitchFamily="18" charset="0"/>
                        </a:rPr>
                        <m:t>,</m:t>
                      </m:r>
                    </m:oMath>
                  </m:oMathPara>
                </a14:m>
                <a:endParaRPr lang="en-GB" dirty="0"/>
              </a:p>
              <a:p>
                <a:pPr marL="0" indent="0" algn="ctr">
                  <a:buNone/>
                </a:pPr>
                <a14:m>
                  <m:oMathPara xmlns:m="http://schemas.openxmlformats.org/officeDocument/2006/math">
                    <m:oMathParaPr>
                      <m:jc m:val="centerGroup"/>
                    </m:oMathParaPr>
                    <m:oMath xmlns:m="http://schemas.openxmlformats.org/officeDocument/2006/math">
                      <m:sSup>
                        <m:sSupPr>
                          <m:ctrlPr>
                            <a:rPr lang="en-GB" i="1" smtClean="0">
                              <a:latin typeface="Cambria Math" panose="02040503050406030204" pitchFamily="18" charset="0"/>
                            </a:rPr>
                          </m:ctrlPr>
                        </m:sSupPr>
                        <m:e>
                          <m:r>
                            <a:rPr lang="en-GB" b="0" i="1" smtClean="0">
                              <a:latin typeface="Cambria Math" panose="02040503050406030204" pitchFamily="18" charset="0"/>
                            </a:rPr>
                            <m:t>𝑝</m:t>
                          </m:r>
                        </m:e>
                        <m:sup>
                          <m:d>
                            <m:dPr>
                              <m:ctrlPr>
                                <a:rPr lang="en-GB" i="1" smtClean="0">
                                  <a:latin typeface="Cambria Math" panose="02040503050406030204" pitchFamily="18" charset="0"/>
                                </a:rPr>
                              </m:ctrlPr>
                            </m:dPr>
                            <m:e>
                              <m:r>
                                <a:rPr lang="en-GB" b="0" i="1" smtClean="0">
                                  <a:latin typeface="Cambria Math" panose="02040503050406030204" pitchFamily="18" charset="0"/>
                                </a:rPr>
                                <m:t>1</m:t>
                              </m:r>
                            </m:e>
                          </m:d>
                        </m:sup>
                      </m:sSup>
                      <m:r>
                        <a:rPr lang="en-GB" b="0" i="1" smtClean="0">
                          <a:latin typeface="Cambria Math" panose="02040503050406030204" pitchFamily="18" charset="0"/>
                        </a:rPr>
                        <m:t>=</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𝑟</m:t>
                          </m:r>
                          <m:r>
                            <a:rPr lang="en-GB" b="0" i="1" smtClean="0">
                              <a:latin typeface="Cambria Math" panose="02040503050406030204" pitchFamily="18" charset="0"/>
                            </a:rPr>
                            <m:t>,</m:t>
                          </m:r>
                          <m:r>
                            <a:rPr lang="en-GB" b="0" i="1" smtClean="0">
                              <a:latin typeface="Cambria Math" panose="02040503050406030204" pitchFamily="18" charset="0"/>
                            </a:rPr>
                            <m:t>𝑡</m:t>
                          </m:r>
                        </m:e>
                      </m:d>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ea typeface="Cambria Math" panose="02040503050406030204" pitchFamily="18" charset="0"/>
                            </a:rPr>
                            <m:t>𝜔</m:t>
                          </m:r>
                          <m:r>
                            <a:rPr lang="en-GB" b="0" i="1" smtClean="0">
                              <a:latin typeface="Cambria Math" panose="02040503050406030204" pitchFamily="18" charset="0"/>
                              <a:ea typeface="Cambria Math" panose="02040503050406030204" pitchFamily="18" charset="0"/>
                            </a:rPr>
                            <m:t>𝑧</m:t>
                          </m:r>
                        </m:e>
                      </m:func>
                      <m:r>
                        <a:rPr lang="en-GB" b="0" i="1" smtClean="0">
                          <a:latin typeface="Cambria Math" panose="02040503050406030204" pitchFamily="18" charset="0"/>
                        </a:rPr>
                        <m:t>,</m:t>
                      </m:r>
                    </m:oMath>
                  </m:oMathPara>
                </a14:m>
                <a:endParaRPr lang="en-GB" b="0" dirty="0"/>
              </a:p>
              <a:p>
                <a:pPr marL="0" indent="0">
                  <a:buNone/>
                </a:pPr>
                <a14:m>
                  <m:oMathPara xmlns:m="http://schemas.openxmlformats.org/officeDocument/2006/math">
                    <m:oMathParaPr>
                      <m:jc m:val="centerGroup"/>
                    </m:oMathParaPr>
                    <m:oMath xmlns:m="http://schemas.openxmlformats.org/officeDocument/2006/math">
                      <m:sSup>
                        <m:sSupPr>
                          <m:ctrlPr>
                            <a:rPr lang="en-GB" i="1" smtClean="0">
                              <a:latin typeface="Cambria Math" panose="02040503050406030204" pitchFamily="18" charset="0"/>
                            </a:rPr>
                          </m:ctrlPr>
                        </m:sSupPr>
                        <m:e>
                          <m:r>
                            <a:rPr lang="en-GB" b="0" i="1" smtClean="0">
                              <a:latin typeface="Cambria Math" panose="02040503050406030204" pitchFamily="18" charset="0"/>
                            </a:rPr>
                            <m:t>𝑅</m:t>
                          </m:r>
                        </m:e>
                        <m:sup>
                          <m:d>
                            <m:dPr>
                              <m:ctrlPr>
                                <a:rPr lang="en-GB" i="1" smtClean="0">
                                  <a:latin typeface="Cambria Math" panose="02040503050406030204" pitchFamily="18" charset="0"/>
                                </a:rPr>
                              </m:ctrlPr>
                            </m:dPr>
                            <m:e>
                              <m:r>
                                <a:rPr lang="en-GB" b="0" i="1" smtClean="0">
                                  <a:latin typeface="Cambria Math" panose="02040503050406030204" pitchFamily="18" charset="0"/>
                                </a:rPr>
                                <m:t>1</m:t>
                              </m:r>
                            </m:e>
                          </m:d>
                        </m:sup>
                      </m:sSup>
                      <m:r>
                        <a:rPr lang="en-GB" b="0" i="1" smtClean="0">
                          <a:latin typeface="Cambria Math" panose="02040503050406030204" pitchFamily="18" charset="0"/>
                        </a:rPr>
                        <m:t>=</m:t>
                      </m:r>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𝑡</m:t>
                          </m:r>
                        </m:e>
                      </m:d>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ea typeface="Cambria Math" panose="02040503050406030204" pitchFamily="18" charset="0"/>
                            </a:rPr>
                            <m:t>𝜔</m:t>
                          </m:r>
                          <m:r>
                            <a:rPr lang="en-GB" b="0" i="1" smtClean="0">
                              <a:latin typeface="Cambria Math" panose="02040503050406030204" pitchFamily="18" charset="0"/>
                              <a:ea typeface="Cambria Math" panose="02040503050406030204" pitchFamily="18" charset="0"/>
                            </a:rPr>
                            <m:t>𝑧</m:t>
                          </m:r>
                        </m:e>
                      </m:func>
                      <m:r>
                        <a:rPr lang="en-GB" b="0" i="1" smtClean="0">
                          <a:latin typeface="Cambria Math" panose="02040503050406030204" pitchFamily="18" charset="0"/>
                        </a:rPr>
                        <m:t>,</m:t>
                      </m:r>
                    </m:oMath>
                  </m:oMathPara>
                </a14:m>
                <a:endParaRPr lang="en-GB" b="0" dirty="0"/>
              </a:p>
              <a:p>
                <a:pPr marL="0" indent="0">
                  <a:buNone/>
                </a:pPr>
                <a14:m>
                  <m:oMathPara xmlns:m="http://schemas.openxmlformats.org/officeDocument/2006/math">
                    <m:oMathParaPr>
                      <m:jc m:val="centerGroup"/>
                    </m:oMathParaPr>
                    <m:oMath xmlns:m="http://schemas.openxmlformats.org/officeDocument/2006/math">
                      <m:sSup>
                        <m:sSupPr>
                          <m:ctrlPr>
                            <a:rPr lang="en-GB" i="1" smtClean="0">
                              <a:latin typeface="Cambria Math" panose="02040503050406030204" pitchFamily="18" charset="0"/>
                            </a:rPr>
                          </m:ctrlPr>
                        </m:sSupPr>
                        <m:e>
                          <m:r>
                            <a:rPr lang="en-GB" b="0" i="1" smtClean="0">
                              <a:latin typeface="Cambria Math" panose="02040503050406030204" pitchFamily="18" charset="0"/>
                            </a:rPr>
                            <m:t>𝑢</m:t>
                          </m:r>
                        </m:e>
                        <m:sup>
                          <m:d>
                            <m:dPr>
                              <m:ctrlPr>
                                <a:rPr lang="en-GB" i="1" smtClean="0">
                                  <a:latin typeface="Cambria Math" panose="02040503050406030204" pitchFamily="18" charset="0"/>
                                </a:rPr>
                              </m:ctrlPr>
                            </m:dPr>
                            <m:e>
                              <m:r>
                                <a:rPr lang="en-GB" b="0" i="1" smtClean="0">
                                  <a:latin typeface="Cambria Math" panose="02040503050406030204" pitchFamily="18" charset="0"/>
                                </a:rPr>
                                <m:t>1</m:t>
                              </m:r>
                            </m:e>
                          </m:d>
                        </m:sup>
                      </m:sSup>
                      <m:r>
                        <a:rPr lang="en-GB" b="0" i="1" smtClean="0">
                          <a:latin typeface="Cambria Math" panose="02040503050406030204" pitchFamily="18" charset="0"/>
                        </a:rPr>
                        <m:t>=</m:t>
                      </m:r>
                      <m:r>
                        <a:rPr lang="en-GB" b="0" i="1" smtClean="0">
                          <a:latin typeface="Cambria Math" panose="02040503050406030204" pitchFamily="18" charset="0"/>
                        </a:rPr>
                        <m:t>h</m:t>
                      </m:r>
                      <m:d>
                        <m:dPr>
                          <m:ctrlPr>
                            <a:rPr lang="en-GB" b="0" i="1" smtClean="0">
                              <a:latin typeface="Cambria Math" panose="02040503050406030204" pitchFamily="18" charset="0"/>
                            </a:rPr>
                          </m:ctrlPr>
                        </m:dPr>
                        <m:e>
                          <m:r>
                            <a:rPr lang="en-GB" b="0" i="1" smtClean="0">
                              <a:latin typeface="Cambria Math" panose="02040503050406030204" pitchFamily="18" charset="0"/>
                            </a:rPr>
                            <m:t>𝑟</m:t>
                          </m:r>
                          <m:r>
                            <a:rPr lang="en-GB" b="0" i="1" smtClean="0">
                              <a:latin typeface="Cambria Math" panose="02040503050406030204" pitchFamily="18" charset="0"/>
                            </a:rPr>
                            <m:t>,</m:t>
                          </m:r>
                          <m:r>
                            <a:rPr lang="en-GB" b="0" i="1" smtClean="0">
                              <a:latin typeface="Cambria Math" panose="02040503050406030204" pitchFamily="18" charset="0"/>
                            </a:rPr>
                            <m:t>𝑡</m:t>
                          </m:r>
                        </m:e>
                      </m:d>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ea typeface="Cambria Math" panose="02040503050406030204" pitchFamily="18" charset="0"/>
                            </a:rPr>
                            <m:t>𝜔</m:t>
                          </m:r>
                          <m:r>
                            <a:rPr lang="en-GB" b="0" i="1" smtClean="0">
                              <a:latin typeface="Cambria Math" panose="02040503050406030204" pitchFamily="18" charset="0"/>
                              <a:ea typeface="Cambria Math" panose="02040503050406030204" pitchFamily="18" charset="0"/>
                            </a:rPr>
                            <m:t>𝑧</m:t>
                          </m:r>
                        </m:e>
                      </m:func>
                      <m:r>
                        <a:rPr lang="en-GB" b="0" i="1" smtClean="0">
                          <a:latin typeface="Cambria Math" panose="02040503050406030204" pitchFamily="18" charset="0"/>
                        </a:rPr>
                        <m:t>,</m:t>
                      </m:r>
                    </m:oMath>
                  </m:oMathPara>
                </a14:m>
                <a:endParaRPr lang="en-GB" dirty="0"/>
              </a:p>
              <a:p>
                <a:pPr marL="0" indent="0" algn="ctr">
                  <a:buNone/>
                </a:pPr>
                <a14:m>
                  <m:oMath xmlns:m="http://schemas.openxmlformats.org/officeDocument/2006/math">
                    <m:sSup>
                      <m:sSupPr>
                        <m:ctrlPr>
                          <a:rPr lang="en-GB" i="1" smtClean="0">
                            <a:latin typeface="Cambria Math" panose="02040503050406030204" pitchFamily="18" charset="0"/>
                          </a:rPr>
                        </m:ctrlPr>
                      </m:sSupPr>
                      <m:e>
                        <m:r>
                          <a:rPr lang="en-GB" b="0" i="1" smtClean="0">
                            <a:latin typeface="Cambria Math" panose="02040503050406030204" pitchFamily="18" charset="0"/>
                          </a:rPr>
                          <m:t>𝑣</m:t>
                        </m:r>
                      </m:e>
                      <m:sup>
                        <m:d>
                          <m:dPr>
                            <m:ctrlPr>
                              <a:rPr lang="en-GB" i="1" smtClean="0">
                                <a:latin typeface="Cambria Math" panose="02040503050406030204" pitchFamily="18" charset="0"/>
                              </a:rPr>
                            </m:ctrlPr>
                          </m:dPr>
                          <m:e>
                            <m:r>
                              <a:rPr lang="en-GB" b="0" i="1" smtClean="0">
                                <a:latin typeface="Cambria Math" panose="02040503050406030204" pitchFamily="18" charset="0"/>
                              </a:rPr>
                              <m:t>1</m:t>
                            </m:r>
                          </m:e>
                        </m:d>
                      </m:sup>
                    </m:sSup>
                    <m:r>
                      <a:rPr lang="en-GB" b="0" i="1" smtClean="0">
                        <a:latin typeface="Cambria Math" panose="02040503050406030204" pitchFamily="18" charset="0"/>
                      </a:rPr>
                      <m:t>=</m:t>
                    </m:r>
                    <m:r>
                      <a:rPr lang="en-GB" b="0" i="1" smtClean="0">
                        <a:latin typeface="Cambria Math" panose="02040503050406030204" pitchFamily="18" charset="0"/>
                      </a:rPr>
                      <m:t>𝑔</m:t>
                    </m:r>
                    <m:d>
                      <m:dPr>
                        <m:ctrlPr>
                          <a:rPr lang="en-GB" b="0" i="1" smtClean="0">
                            <a:latin typeface="Cambria Math" panose="02040503050406030204" pitchFamily="18" charset="0"/>
                          </a:rPr>
                        </m:ctrlPr>
                      </m:dPr>
                      <m:e>
                        <m:r>
                          <a:rPr lang="en-GB" b="0" i="1" smtClean="0">
                            <a:latin typeface="Cambria Math" panose="02040503050406030204" pitchFamily="18" charset="0"/>
                          </a:rPr>
                          <m:t>𝑟</m:t>
                        </m:r>
                        <m:r>
                          <a:rPr lang="en-GB" b="0" i="1" smtClean="0">
                            <a:latin typeface="Cambria Math" panose="02040503050406030204" pitchFamily="18" charset="0"/>
                          </a:rPr>
                          <m:t>,</m:t>
                        </m:r>
                        <m:r>
                          <a:rPr lang="en-GB" b="0" i="1" smtClean="0">
                            <a:latin typeface="Cambria Math" panose="02040503050406030204" pitchFamily="18" charset="0"/>
                          </a:rPr>
                          <m:t>𝑡</m:t>
                        </m:r>
                      </m:e>
                    </m:d>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ea typeface="Cambria Math" panose="02040503050406030204" pitchFamily="18" charset="0"/>
                          </a:rPr>
                          <m:t>𝜔</m:t>
                        </m:r>
                        <m:r>
                          <a:rPr lang="en-GB" b="0" i="1" smtClean="0">
                            <a:latin typeface="Cambria Math" panose="02040503050406030204" pitchFamily="18" charset="0"/>
                            <a:ea typeface="Cambria Math" panose="02040503050406030204" pitchFamily="18" charset="0"/>
                          </a:rPr>
                          <m:t>𝑧</m:t>
                        </m:r>
                      </m:e>
                    </m:func>
                  </m:oMath>
                </a14:m>
                <a:r>
                  <a:rPr lang="en-GB" dirty="0"/>
                  <a:t>.</a:t>
                </a:r>
              </a:p>
              <a:p>
                <a:r>
                  <a:rPr lang="en-GB" dirty="0"/>
                  <a:t>Here we save time by picking the phases of the perturbations so as to be consistent.</a:t>
                </a:r>
              </a:p>
              <a:p>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928" t="-2801" b="-1541"/>
                </a:stretch>
              </a:blipFill>
            </p:spPr>
            <p:txBody>
              <a:bodyPr/>
              <a:lstStyle/>
              <a:p>
                <a:r>
                  <a:rPr lang="en-GB">
                    <a:noFill/>
                  </a:rPr>
                  <a:t> </a:t>
                </a:r>
              </a:p>
            </p:txBody>
          </p:sp>
        </mc:Fallback>
      </mc:AlternateContent>
    </p:spTree>
    <p:extLst>
      <p:ext uri="{BB962C8B-B14F-4D97-AF65-F5344CB8AC3E}">
        <p14:creationId xmlns:p14="http://schemas.microsoft.com/office/powerpoint/2010/main" val="4537876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Jets - 12</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GB" dirty="0"/>
                  <a:t>To first order </a:t>
                </a:r>
                <a14:m>
                  <m:oMath xmlns:m="http://schemas.openxmlformats.org/officeDocument/2006/math">
                    <m:sSup>
                      <m:sSupPr>
                        <m:ctrlPr>
                          <a:rPr lang="en-GB" i="1" smtClean="0">
                            <a:latin typeface="Cambria Math" panose="02040503050406030204" pitchFamily="18" charset="0"/>
                          </a:rPr>
                        </m:ctrlPr>
                      </m:sSupPr>
                      <m:e>
                        <m:r>
                          <a:rPr lang="en-GB" i="1" smtClean="0">
                            <a:latin typeface="Cambria Math" panose="02040503050406030204" pitchFamily="18" charset="0"/>
                            <a:ea typeface="Cambria Math" panose="02040503050406030204" pitchFamily="18" charset="0"/>
                          </a:rPr>
                          <m:t>𝜙</m:t>
                        </m:r>
                      </m:e>
                      <m:sup>
                        <m:d>
                          <m:dPr>
                            <m:ctrlPr>
                              <a:rPr lang="en-GB" i="1" smtClean="0">
                                <a:latin typeface="Cambria Math" panose="02040503050406030204" pitchFamily="18" charset="0"/>
                              </a:rPr>
                            </m:ctrlPr>
                          </m:dPr>
                          <m:e>
                            <m:r>
                              <a:rPr lang="en-GB" b="0" i="1" smtClean="0">
                                <a:latin typeface="Cambria Math" panose="02040503050406030204" pitchFamily="18" charset="0"/>
                              </a:rPr>
                              <m:t>1</m:t>
                            </m:r>
                          </m:e>
                        </m:d>
                      </m:sup>
                    </m:sSup>
                  </m:oMath>
                </a14:m>
                <a:r>
                  <a:rPr lang="en-GB" dirty="0"/>
                  <a:t> must satisfy</a:t>
                </a:r>
              </a:p>
              <a:p>
                <a:pPr marL="0" indent="0" algn="ctr">
                  <a:buNone/>
                </a:pPr>
                <a14:m>
                  <m:oMath xmlns:m="http://schemas.openxmlformats.org/officeDocument/2006/math">
                    <m:sSup>
                      <m:sSupPr>
                        <m:ctrlPr>
                          <a:rPr lang="en-GB" i="1" smtClean="0">
                            <a:latin typeface="Cambria Math" panose="02040503050406030204" pitchFamily="18" charset="0"/>
                          </a:rPr>
                        </m:ctrlPr>
                      </m:sSupPr>
                      <m:e>
                        <m:r>
                          <a:rPr lang="en-GB" i="1" smtClean="0">
                            <a:latin typeface="Cambria Math" panose="02040503050406030204" pitchFamily="18" charset="0"/>
                            <a:ea typeface="Cambria Math" panose="02040503050406030204" pitchFamily="18" charset="0"/>
                          </a:rPr>
                          <m:t>𝛻</m:t>
                        </m:r>
                      </m:e>
                      <m:sup>
                        <m:r>
                          <a:rPr lang="en-GB" b="0" i="1" smtClean="0">
                            <a:latin typeface="Cambria Math" panose="02040503050406030204" pitchFamily="18" charset="0"/>
                          </a:rPr>
                          <m:t>2</m:t>
                        </m:r>
                      </m:sup>
                    </m:sSup>
                    <m:sSup>
                      <m:sSupPr>
                        <m:ctrlPr>
                          <a:rPr lang="en-GB" i="1" smtClean="0">
                            <a:latin typeface="Cambria Math" panose="02040503050406030204" pitchFamily="18" charset="0"/>
                          </a:rPr>
                        </m:ctrlPr>
                      </m:sSupPr>
                      <m:e>
                        <m:r>
                          <a:rPr lang="en-GB" i="1" smtClean="0">
                            <a:latin typeface="Cambria Math" panose="02040503050406030204" pitchFamily="18" charset="0"/>
                            <a:ea typeface="Cambria Math" panose="02040503050406030204" pitchFamily="18" charset="0"/>
                          </a:rPr>
                          <m:t>𝜙</m:t>
                        </m:r>
                      </m:e>
                      <m:sup>
                        <m:d>
                          <m:dPr>
                            <m:ctrlPr>
                              <a:rPr lang="en-GB" i="1" smtClean="0">
                                <a:latin typeface="Cambria Math" panose="02040503050406030204" pitchFamily="18" charset="0"/>
                              </a:rPr>
                            </m:ctrlPr>
                          </m:dPr>
                          <m:e>
                            <m:r>
                              <a:rPr lang="en-GB" b="0" i="1" smtClean="0">
                                <a:latin typeface="Cambria Math" panose="02040503050406030204" pitchFamily="18" charset="0"/>
                              </a:rPr>
                              <m:t>1</m:t>
                            </m:r>
                          </m:e>
                        </m:d>
                      </m:sup>
                    </m:sSup>
                    <m:r>
                      <a:rPr lang="en-GB" b="0" i="1" smtClean="0">
                        <a:latin typeface="Cambria Math" panose="02040503050406030204" pitchFamily="18" charset="0"/>
                      </a:rPr>
                      <m:t>=0</m:t>
                    </m:r>
                  </m:oMath>
                </a14:m>
                <a:r>
                  <a:rPr lang="en-GB" dirty="0"/>
                  <a:t>.</a:t>
                </a:r>
              </a:p>
              <a:p>
                <a:r>
                  <a:rPr lang="en-GB" dirty="0"/>
                  <a:t>This is </a:t>
                </a:r>
              </a:p>
              <a:p>
                <a:pPr marL="0" indent="0">
                  <a:buNone/>
                </a:pPr>
                <a14:m>
                  <m:oMathPara xmlns:m="http://schemas.openxmlformats.org/officeDocument/2006/math">
                    <m:oMathParaPr>
                      <m:jc m:val="centerGroup"/>
                    </m:oMathParaPr>
                    <m:oMath xmlns:m="http://schemas.openxmlformats.org/officeDocument/2006/math">
                      <m:d>
                        <m:dPr>
                          <m:begChr m:val="{"/>
                          <m:endChr m:val="}"/>
                          <m:ctrlPr>
                            <a:rPr lang="en-GB" i="1" smtClean="0">
                              <a:latin typeface="Cambria Math" panose="02040503050406030204" pitchFamily="18" charset="0"/>
                            </a:rPr>
                          </m:ctrlPr>
                        </m:dPr>
                        <m:e>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𝑟</m:t>
                              </m:r>
                            </m:den>
                          </m:f>
                          <m:f>
                            <m:fPr>
                              <m:ctrlPr>
                                <a:rPr lang="en-GB" i="1">
                                  <a:latin typeface="Cambria Math" panose="02040503050406030204" pitchFamily="18" charset="0"/>
                                </a:rPr>
                              </m:ctrlPr>
                            </m:fPr>
                            <m:num>
                              <m:r>
                                <a:rPr lang="en-GB" i="1">
                                  <a:latin typeface="Cambria Math" panose="02040503050406030204" pitchFamily="18" charset="0"/>
                                </a:rPr>
                                <m:t>𝜕</m:t>
                              </m:r>
                            </m:num>
                            <m:den>
                              <m:r>
                                <a:rPr lang="en-GB" i="1">
                                  <a:latin typeface="Cambria Math" panose="02040503050406030204" pitchFamily="18" charset="0"/>
                                </a:rPr>
                                <m:t>𝜕</m:t>
                              </m:r>
                              <m:r>
                                <a:rPr lang="en-GB" i="1">
                                  <a:latin typeface="Cambria Math" panose="02040503050406030204" pitchFamily="18" charset="0"/>
                                </a:rPr>
                                <m:t>𝑟</m:t>
                              </m:r>
                            </m:den>
                          </m:f>
                          <m:d>
                            <m:dPr>
                              <m:ctrlPr>
                                <a:rPr lang="en-GB" i="1">
                                  <a:latin typeface="Cambria Math" panose="02040503050406030204" pitchFamily="18" charset="0"/>
                                </a:rPr>
                              </m:ctrlPr>
                            </m:dPr>
                            <m:e>
                              <m:r>
                                <a:rPr lang="en-GB" i="1">
                                  <a:latin typeface="Cambria Math" panose="02040503050406030204" pitchFamily="18" charset="0"/>
                                </a:rPr>
                                <m:t>𝑟</m:t>
                              </m:r>
                              <m:f>
                                <m:fPr>
                                  <m:ctrlPr>
                                    <a:rPr lang="en-GB" i="1">
                                      <a:latin typeface="Cambria Math" panose="02040503050406030204" pitchFamily="18" charset="0"/>
                                    </a:rPr>
                                  </m:ctrlPr>
                                </m:fPr>
                                <m:num>
                                  <m:r>
                                    <a:rPr lang="en-GB" i="1">
                                      <a:latin typeface="Cambria Math" panose="02040503050406030204" pitchFamily="18" charset="0"/>
                                    </a:rPr>
                                    <m:t>𝜕</m:t>
                                  </m:r>
                                  <m:r>
                                    <m:rPr>
                                      <m:sty m:val="p"/>
                                    </m:rPr>
                                    <a:rPr lang="el-GR" i="1">
                                      <a:latin typeface="Cambria Math" panose="02040503050406030204" pitchFamily="18" charset="0"/>
                                      <a:ea typeface="Cambria Math" panose="02040503050406030204" pitchFamily="18" charset="0"/>
                                    </a:rPr>
                                    <m:t>Φ</m:t>
                                  </m:r>
                                </m:num>
                                <m:den>
                                  <m:r>
                                    <a:rPr lang="en-GB" i="1">
                                      <a:latin typeface="Cambria Math" panose="02040503050406030204" pitchFamily="18" charset="0"/>
                                    </a:rPr>
                                    <m:t>𝜕</m:t>
                                  </m:r>
                                  <m:r>
                                    <a:rPr lang="en-GB" i="1">
                                      <a:latin typeface="Cambria Math" panose="02040503050406030204" pitchFamily="18" charset="0"/>
                                    </a:rPr>
                                    <m:t>𝑟</m:t>
                                  </m:r>
                                </m:den>
                              </m:f>
                            </m:e>
                          </m:d>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ea typeface="Cambria Math" panose="02040503050406030204" pitchFamily="18" charset="0"/>
                                </a:rPr>
                                <m:t>𝜔</m:t>
                              </m:r>
                            </m:e>
                            <m:sup>
                              <m:r>
                                <a:rPr lang="en-GB" i="1">
                                  <a:latin typeface="Cambria Math" panose="02040503050406030204" pitchFamily="18" charset="0"/>
                                </a:rPr>
                                <m:t>2</m:t>
                              </m:r>
                            </m:sup>
                          </m:sSup>
                          <m:r>
                            <m:rPr>
                              <m:sty m:val="p"/>
                            </m:rPr>
                            <a:rPr lang="el-GR" i="1">
                              <a:latin typeface="Cambria Math" panose="02040503050406030204" pitchFamily="18" charset="0"/>
                              <a:ea typeface="Cambria Math" panose="02040503050406030204" pitchFamily="18" charset="0"/>
                            </a:rPr>
                            <m:t>Φ</m:t>
                          </m:r>
                        </m:e>
                      </m:d>
                      <m:func>
                        <m:funcPr>
                          <m:ctrlPr>
                            <a:rPr lang="en-GB" i="1" smtClean="0">
                              <a:latin typeface="Cambria Math" panose="02040503050406030204" pitchFamily="18" charset="0"/>
                            </a:rPr>
                          </m:ctrlPr>
                        </m:funcPr>
                        <m:fName>
                          <m:r>
                            <m:rPr>
                              <m:sty m:val="p"/>
                            </m:rPr>
                            <a:rPr lang="en-GB" i="0" smtClean="0">
                              <a:latin typeface="Cambria Math" panose="02040503050406030204" pitchFamily="18" charset="0"/>
                            </a:rPr>
                            <m:t>cos</m:t>
                          </m:r>
                        </m:fName>
                        <m:e>
                          <m:r>
                            <a:rPr lang="en-GB" i="1" smtClean="0">
                              <a:latin typeface="Cambria Math" panose="02040503050406030204" pitchFamily="18" charset="0"/>
                              <a:ea typeface="Cambria Math" panose="02040503050406030204" pitchFamily="18" charset="0"/>
                            </a:rPr>
                            <m:t>𝜔</m:t>
                          </m:r>
                          <m:r>
                            <a:rPr lang="en-GB" b="0" i="1" smtClean="0">
                              <a:latin typeface="Cambria Math" panose="02040503050406030204" pitchFamily="18" charset="0"/>
                              <a:ea typeface="Cambria Math" panose="02040503050406030204" pitchFamily="18" charset="0"/>
                            </a:rPr>
                            <m:t>𝑧</m:t>
                          </m:r>
                        </m:e>
                      </m:func>
                      <m:r>
                        <a:rPr lang="en-GB" b="0" i="1" smtClean="0">
                          <a:latin typeface="Cambria Math" panose="02040503050406030204" pitchFamily="18" charset="0"/>
                          <a:ea typeface="Cambria Math" panose="02040503050406030204" pitchFamily="18" charset="0"/>
                        </a:rPr>
                        <m:t>=0,</m:t>
                      </m:r>
                    </m:oMath>
                  </m:oMathPara>
                </a14:m>
                <a:endParaRPr lang="en-GB" b="0" dirty="0">
                  <a:ea typeface="Cambria Math" panose="02040503050406030204" pitchFamily="18" charset="0"/>
                </a:endParaRPr>
              </a:p>
              <a:p>
                <a:r>
                  <a:rPr lang="en-GB" dirty="0"/>
                  <a:t>with general solution:</a:t>
                </a:r>
              </a:p>
              <a:p>
                <a:pPr marL="0" indent="0" algn="ctr">
                  <a:buNone/>
                </a:pPr>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Φ</m:t>
                    </m:r>
                    <m:d>
                      <m:dPr>
                        <m:ctrlPr>
                          <a:rPr lang="el-GR"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𝑟</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𝑡</m:t>
                        </m:r>
                      </m:e>
                    </m:d>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𝜆</m:t>
                    </m:r>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𝑡</m:t>
                        </m:r>
                      </m:e>
                    </m:d>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𝐼</m:t>
                        </m:r>
                      </m:e>
                      <m:sub>
                        <m:r>
                          <a:rPr lang="en-GB" b="0" i="1" smtClean="0">
                            <a:latin typeface="Cambria Math" panose="02040503050406030204" pitchFamily="18" charset="0"/>
                            <a:ea typeface="Cambria Math" panose="02040503050406030204" pitchFamily="18" charset="0"/>
                          </a:rPr>
                          <m:t>0</m:t>
                        </m:r>
                      </m:sub>
                    </m:sSub>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𝜔</m:t>
                        </m:r>
                        <m:r>
                          <a:rPr lang="en-GB" b="0" i="1" smtClean="0">
                            <a:latin typeface="Cambria Math" panose="02040503050406030204" pitchFamily="18" charset="0"/>
                            <a:ea typeface="Cambria Math" panose="02040503050406030204" pitchFamily="18" charset="0"/>
                          </a:rPr>
                          <m:t>𝑟</m:t>
                        </m:r>
                      </m:e>
                    </m:d>
                  </m:oMath>
                </a14:m>
                <a:r>
                  <a:rPr lang="en-GB" dirty="0"/>
                  <a:t>,</a:t>
                </a:r>
              </a:p>
              <a:p>
                <a:r>
                  <a:rPr lang="en-GB" dirty="0"/>
                  <a:t>where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𝐼</m:t>
                        </m:r>
                      </m:e>
                      <m:sub>
                        <m:r>
                          <a:rPr lang="en-GB" b="0" i="1" smtClean="0">
                            <a:latin typeface="Cambria Math" panose="02040503050406030204" pitchFamily="18" charset="0"/>
                          </a:rPr>
                          <m:t>0</m:t>
                        </m:r>
                      </m:sub>
                    </m:sSub>
                  </m:oMath>
                </a14:m>
                <a:r>
                  <a:rPr lang="en-GB" dirty="0"/>
                  <a:t> is a Bessel Function of the second kind and </a:t>
                </a:r>
                <a14:m>
                  <m:oMath xmlns:m="http://schemas.openxmlformats.org/officeDocument/2006/math">
                    <m:r>
                      <a:rPr lang="en-GB" i="1" smtClean="0">
                        <a:latin typeface="Cambria Math" panose="02040503050406030204" pitchFamily="18" charset="0"/>
                        <a:ea typeface="Cambria Math" panose="02040503050406030204" pitchFamily="18" charset="0"/>
                      </a:rPr>
                      <m:t>𝜆</m:t>
                    </m:r>
                    <m:d>
                      <m:dPr>
                        <m:ctrlPr>
                          <a:rPr lang="en-GB"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𝑡</m:t>
                        </m:r>
                      </m:e>
                    </m:d>
                  </m:oMath>
                </a14:m>
                <a:r>
                  <a:rPr lang="en-GB" dirty="0"/>
                  <a:t> is an as yet arbitrary function of time.</a:t>
                </a:r>
              </a:p>
              <a:p>
                <a:r>
                  <a:rPr lang="en-GB" dirty="0"/>
                  <a:t>Recall in potential flow</a:t>
                </a:r>
              </a:p>
              <a:p>
                <a:pPr marL="0" indent="0">
                  <a:buNone/>
                </a:pPr>
                <a14:m>
                  <m:oMathPara xmlns:m="http://schemas.openxmlformats.org/officeDocument/2006/math">
                    <m:oMathParaPr>
                      <m:jc m:val="centerGroup"/>
                    </m:oMathParaPr>
                    <m:oMath xmlns:m="http://schemas.openxmlformats.org/officeDocument/2006/math">
                      <m:bar>
                        <m:barPr>
                          <m:ctrlPr>
                            <a:rPr lang="en-GB" i="1" smtClean="0">
                              <a:latin typeface="Cambria Math" panose="02040503050406030204" pitchFamily="18" charset="0"/>
                            </a:rPr>
                          </m:ctrlPr>
                        </m:barPr>
                        <m:e>
                          <m:r>
                            <a:rPr lang="en-GB" b="0" i="1" smtClean="0">
                              <a:latin typeface="Cambria Math" panose="02040503050406030204" pitchFamily="18" charset="0"/>
                            </a:rPr>
                            <m:t>𝑢</m:t>
                          </m:r>
                        </m:e>
                      </m:bar>
                      <m:r>
                        <a:rPr lang="en-GB" b="0" i="1" smtClean="0">
                          <a:latin typeface="Cambria Math" panose="02040503050406030204" pitchFamily="18" charset="0"/>
                        </a:rPr>
                        <m:t>=</m:t>
                      </m:r>
                      <m:r>
                        <a:rPr lang="en-GB" i="1">
                          <a:latin typeface="Cambria Math" panose="02040503050406030204" pitchFamily="18" charset="0"/>
                          <a:ea typeface="Cambria Math" panose="02040503050406030204" pitchFamily="18" charset="0"/>
                        </a:rPr>
                        <m:t>𝛻𝜙</m:t>
                      </m:r>
                      <m:r>
                        <a:rPr lang="en-GB" b="0" i="0" smtClean="0">
                          <a:latin typeface="Cambria Math" panose="02040503050406030204" pitchFamily="18" charset="0"/>
                          <a:ea typeface="Cambria Math" panose="02040503050406030204" pitchFamily="18" charset="0"/>
                        </a:rPr>
                        <m:t>.</m:t>
                      </m:r>
                    </m:oMath>
                  </m:oMathPara>
                </a14:m>
                <a:endParaRPr lang="en-GB" dirty="0"/>
              </a:p>
              <a:p>
                <a:pPr marL="0" indent="0">
                  <a:buNone/>
                </a:pP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928" t="-3221" b="-280"/>
                </a:stretch>
              </a:blipFill>
            </p:spPr>
            <p:txBody>
              <a:bodyPr/>
              <a:lstStyle/>
              <a:p>
                <a:r>
                  <a:rPr lang="en-GB">
                    <a:noFill/>
                  </a:rPr>
                  <a:t> </a:t>
                </a:r>
              </a:p>
            </p:txBody>
          </p:sp>
        </mc:Fallback>
      </mc:AlternateContent>
    </p:spTree>
    <p:extLst>
      <p:ext uri="{BB962C8B-B14F-4D97-AF65-F5344CB8AC3E}">
        <p14:creationId xmlns:p14="http://schemas.microsoft.com/office/powerpoint/2010/main" val="17022472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Jets – 13</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GB" dirty="0"/>
                  <a:t>Hence</a:t>
                </a:r>
              </a:p>
              <a:p>
                <a:pPr marL="0" indent="0" algn="ctr">
                  <a:buNone/>
                </a:pPr>
                <a14:m>
                  <m:oMathPara xmlns:m="http://schemas.openxmlformats.org/officeDocument/2006/math">
                    <m:oMathParaPr>
                      <m:jc m:val="centerGroup"/>
                    </m:oMathParaPr>
                    <m:oMath xmlns:m="http://schemas.openxmlformats.org/officeDocument/2006/math">
                      <m:sSubSup>
                        <m:sSubSupPr>
                          <m:ctrlPr>
                            <a:rPr lang="en-GB" i="1" smtClean="0">
                              <a:latin typeface="Cambria Math" panose="02040503050406030204" pitchFamily="18" charset="0"/>
                            </a:rPr>
                          </m:ctrlPr>
                        </m:sSubSupPr>
                        <m:e>
                          <m:r>
                            <a:rPr lang="en-GB" b="0" i="1" smtClean="0">
                              <a:latin typeface="Cambria Math" panose="02040503050406030204" pitchFamily="18" charset="0"/>
                            </a:rPr>
                            <m:t>𝑢</m:t>
                          </m:r>
                        </m:e>
                        <m:sub>
                          <m:r>
                            <a:rPr lang="en-GB" b="0" i="1" smtClean="0">
                              <a:latin typeface="Cambria Math" panose="02040503050406030204" pitchFamily="18" charset="0"/>
                            </a:rPr>
                            <m:t>𝑟</m:t>
                          </m:r>
                        </m:sub>
                        <m:sup>
                          <m:d>
                            <m:dPr>
                              <m:ctrlPr>
                                <a:rPr lang="en-GB" i="1" smtClean="0">
                                  <a:latin typeface="Cambria Math" panose="02040503050406030204" pitchFamily="18" charset="0"/>
                                </a:rPr>
                              </m:ctrlPr>
                            </m:dPr>
                            <m:e>
                              <m:r>
                                <a:rPr lang="en-GB" b="0" i="1" smtClean="0">
                                  <a:latin typeface="Cambria Math" panose="02040503050406030204" pitchFamily="18" charset="0"/>
                                </a:rPr>
                                <m:t>1</m:t>
                              </m:r>
                            </m:e>
                          </m:d>
                        </m:sup>
                      </m:sSubSup>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m:t>
                          </m:r>
                        </m:num>
                        <m:den>
                          <m:r>
                            <a:rPr lang="en-GB" b="0" i="1" smtClean="0">
                              <a:latin typeface="Cambria Math" panose="02040503050406030204" pitchFamily="18" charset="0"/>
                            </a:rPr>
                            <m:t>𝜕</m:t>
                          </m:r>
                          <m:r>
                            <a:rPr lang="en-GB" b="0" i="1" smtClean="0">
                              <a:latin typeface="Cambria Math" panose="02040503050406030204" pitchFamily="18" charset="0"/>
                            </a:rPr>
                            <m:t>𝑟</m:t>
                          </m:r>
                        </m:den>
                      </m:f>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𝜆</m:t>
                          </m:r>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𝑡</m:t>
                              </m:r>
                            </m:e>
                          </m:d>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𝐼</m:t>
                              </m:r>
                            </m:e>
                            <m:sub>
                              <m:r>
                                <a:rPr lang="en-GB" i="1">
                                  <a:latin typeface="Cambria Math" panose="02040503050406030204" pitchFamily="18" charset="0"/>
                                  <a:ea typeface="Cambria Math" panose="02040503050406030204" pitchFamily="18" charset="0"/>
                                </a:rPr>
                                <m:t>0</m:t>
                              </m:r>
                            </m:sub>
                          </m:sSub>
                          <m:d>
                            <m:dPr>
                              <m:ctrlPr>
                                <a:rPr lang="en-GB" i="1">
                                  <a:latin typeface="Cambria Math" panose="02040503050406030204" pitchFamily="18" charset="0"/>
                                  <a:ea typeface="Cambria Math" panose="02040503050406030204" pitchFamily="18" charset="0"/>
                                </a:rPr>
                              </m:ctrlPr>
                            </m:dPr>
                            <m:e>
                              <m:r>
                                <a:rPr lang="en-GB" i="1">
                                  <a:latin typeface="Cambria Math" panose="02040503050406030204" pitchFamily="18" charset="0"/>
                                  <a:ea typeface="Cambria Math" panose="02040503050406030204" pitchFamily="18" charset="0"/>
                                </a:rPr>
                                <m:t>𝜔</m:t>
                              </m:r>
                              <m:r>
                                <a:rPr lang="en-GB" i="1">
                                  <a:latin typeface="Cambria Math" panose="02040503050406030204" pitchFamily="18" charset="0"/>
                                  <a:ea typeface="Cambria Math" panose="02040503050406030204" pitchFamily="18" charset="0"/>
                                </a:rPr>
                                <m:t>𝑟</m:t>
                              </m:r>
                            </m:e>
                          </m:d>
                          <m:func>
                            <m:funcPr>
                              <m:ctrlPr>
                                <a:rPr lang="en-GB" i="1" smtClean="0">
                                  <a:latin typeface="Cambria Math" panose="02040503050406030204" pitchFamily="18" charset="0"/>
                                  <a:ea typeface="Cambria Math" panose="02040503050406030204" pitchFamily="18" charset="0"/>
                                </a:rPr>
                              </m:ctrlPr>
                            </m:funcPr>
                            <m:fName>
                              <m:r>
                                <m:rPr>
                                  <m:sty m:val="p"/>
                                </m:rPr>
                                <a:rPr lang="en-GB" i="0" smtClean="0">
                                  <a:latin typeface="Cambria Math" panose="02040503050406030204" pitchFamily="18" charset="0"/>
                                  <a:ea typeface="Cambria Math" panose="02040503050406030204" pitchFamily="18" charset="0"/>
                                </a:rPr>
                                <m:t>cos</m:t>
                              </m:r>
                            </m:fName>
                            <m:e>
                              <m:r>
                                <a:rPr lang="en-GB" i="1" smtClean="0">
                                  <a:latin typeface="Cambria Math" panose="02040503050406030204" pitchFamily="18" charset="0"/>
                                  <a:ea typeface="Cambria Math" panose="02040503050406030204" pitchFamily="18" charset="0"/>
                                </a:rPr>
                                <m:t>𝜔</m:t>
                              </m:r>
                              <m:r>
                                <a:rPr lang="en-GB" b="0" i="1" smtClean="0">
                                  <a:latin typeface="Cambria Math" panose="02040503050406030204" pitchFamily="18" charset="0"/>
                                  <a:ea typeface="Cambria Math" panose="02040503050406030204" pitchFamily="18" charset="0"/>
                                </a:rPr>
                                <m:t>𝑧</m:t>
                              </m:r>
                            </m:e>
                          </m:func>
                        </m:e>
                      </m:d>
                    </m:oMath>
                  </m:oMathPara>
                </a14:m>
                <a:endParaRPr lang="en-GB" b="0" i="1" dirty="0">
                  <a:latin typeface="Cambria Math" panose="02040503050406030204" pitchFamily="18" charset="0"/>
                  <a:ea typeface="Cambria Math" panose="02040503050406030204" pitchFamily="18" charset="0"/>
                </a:endParaRPr>
              </a:p>
              <a:p>
                <a:pPr marL="0" indent="0" algn="ctr">
                  <a:buNone/>
                </a:pPr>
                <a:r>
                  <a:rPr lang="en-GB" b="0" dirty="0">
                    <a:ea typeface="Cambria Math" panose="02040503050406030204" pitchFamily="18" charset="0"/>
                  </a:rPr>
                  <a:t>			</a:t>
                </a:r>
                <a14:m>
                  <m:oMath xmlns:m="http://schemas.openxmlformats.org/officeDocument/2006/math">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rPr>
                      <m:t>h</m:t>
                    </m:r>
                    <m:d>
                      <m:dPr>
                        <m:ctrlPr>
                          <a:rPr lang="en-GB" b="0" i="1" smtClean="0">
                            <a:latin typeface="Cambria Math" panose="02040503050406030204" pitchFamily="18" charset="0"/>
                          </a:rPr>
                        </m:ctrlPr>
                      </m:dPr>
                      <m:e>
                        <m:r>
                          <a:rPr lang="en-GB" b="0" i="1" smtClean="0">
                            <a:latin typeface="Cambria Math" panose="02040503050406030204" pitchFamily="18" charset="0"/>
                          </a:rPr>
                          <m:t>𝑟</m:t>
                        </m:r>
                        <m:r>
                          <a:rPr lang="en-GB" b="0" i="1" smtClean="0">
                            <a:latin typeface="Cambria Math" panose="02040503050406030204" pitchFamily="18" charset="0"/>
                          </a:rPr>
                          <m:t>,</m:t>
                        </m:r>
                        <m:r>
                          <a:rPr lang="en-GB" b="0" i="1" smtClean="0">
                            <a:latin typeface="Cambria Math" panose="02040503050406030204" pitchFamily="18" charset="0"/>
                          </a:rPr>
                          <m:t>𝑡</m:t>
                        </m:r>
                      </m:e>
                    </m:d>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ea typeface="Cambria Math" panose="02040503050406030204" pitchFamily="18" charset="0"/>
                          </a:rPr>
                          <m:t>𝜔</m:t>
                        </m:r>
                        <m:r>
                          <a:rPr lang="en-GB" b="0" i="1" smtClean="0">
                            <a:latin typeface="Cambria Math" panose="02040503050406030204" pitchFamily="18" charset="0"/>
                            <a:ea typeface="Cambria Math" panose="02040503050406030204" pitchFamily="18" charset="0"/>
                          </a:rPr>
                          <m:t>𝑧</m:t>
                        </m:r>
                        <m:r>
                          <a:rPr lang="en-GB" b="0" i="1" smtClean="0">
                            <a:latin typeface="Cambria Math" panose="02040503050406030204" pitchFamily="18" charset="0"/>
                            <a:ea typeface="Cambria Math" panose="02040503050406030204" pitchFamily="18" charset="0"/>
                          </a:rPr>
                          <m:t>=</m:t>
                        </m:r>
                      </m:e>
                    </m:func>
                    <m:r>
                      <a:rPr lang="en-GB" i="1">
                        <a:latin typeface="Cambria Math" panose="02040503050406030204" pitchFamily="18" charset="0"/>
                        <a:ea typeface="Cambria Math" panose="02040503050406030204" pitchFamily="18" charset="0"/>
                      </a:rPr>
                      <m:t>𝜆</m:t>
                    </m:r>
                    <m:d>
                      <m:dPr>
                        <m:ctrlPr>
                          <a:rPr lang="en-GB" i="1">
                            <a:latin typeface="Cambria Math" panose="02040503050406030204" pitchFamily="18" charset="0"/>
                            <a:ea typeface="Cambria Math" panose="02040503050406030204" pitchFamily="18" charset="0"/>
                          </a:rPr>
                        </m:ctrlPr>
                      </m:dPr>
                      <m:e>
                        <m:r>
                          <a:rPr lang="en-GB" i="1">
                            <a:latin typeface="Cambria Math" panose="02040503050406030204" pitchFamily="18" charset="0"/>
                            <a:ea typeface="Cambria Math" panose="02040503050406030204" pitchFamily="18" charset="0"/>
                          </a:rPr>
                          <m:t>𝑡</m:t>
                        </m:r>
                      </m:e>
                    </m:d>
                    <m:r>
                      <a:rPr lang="en-GB" b="0" i="1" smtClean="0">
                        <a:latin typeface="Cambria Math" panose="02040503050406030204" pitchFamily="18" charset="0"/>
                        <a:ea typeface="Cambria Math" panose="02040503050406030204" pitchFamily="18" charset="0"/>
                      </a:rPr>
                      <m:t>𝜔</m:t>
                    </m:r>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𝐼</m:t>
                        </m:r>
                      </m:e>
                      <m:sub>
                        <m:r>
                          <a:rPr lang="en-GB" b="0" i="1" smtClean="0">
                            <a:latin typeface="Cambria Math" panose="02040503050406030204" pitchFamily="18" charset="0"/>
                            <a:ea typeface="Cambria Math" panose="02040503050406030204" pitchFamily="18" charset="0"/>
                          </a:rPr>
                          <m:t>1</m:t>
                        </m:r>
                      </m:sub>
                    </m:sSub>
                    <m:d>
                      <m:dPr>
                        <m:ctrlPr>
                          <a:rPr lang="en-GB" i="1">
                            <a:latin typeface="Cambria Math" panose="02040503050406030204" pitchFamily="18" charset="0"/>
                            <a:ea typeface="Cambria Math" panose="02040503050406030204" pitchFamily="18" charset="0"/>
                          </a:rPr>
                        </m:ctrlPr>
                      </m:dPr>
                      <m:e>
                        <m:r>
                          <a:rPr lang="en-GB" i="1">
                            <a:latin typeface="Cambria Math" panose="02040503050406030204" pitchFamily="18" charset="0"/>
                            <a:ea typeface="Cambria Math" panose="02040503050406030204" pitchFamily="18" charset="0"/>
                          </a:rPr>
                          <m:t>𝜔</m:t>
                        </m:r>
                        <m:r>
                          <a:rPr lang="en-GB" i="1">
                            <a:latin typeface="Cambria Math" panose="02040503050406030204" pitchFamily="18" charset="0"/>
                            <a:ea typeface="Cambria Math" panose="02040503050406030204" pitchFamily="18" charset="0"/>
                          </a:rPr>
                          <m:t>𝑟</m:t>
                        </m:r>
                      </m:e>
                    </m:d>
                    <m:func>
                      <m:funcPr>
                        <m:ctrlPr>
                          <a:rPr lang="en-GB" i="1">
                            <a:latin typeface="Cambria Math" panose="02040503050406030204" pitchFamily="18" charset="0"/>
                            <a:ea typeface="Cambria Math" panose="02040503050406030204" pitchFamily="18" charset="0"/>
                          </a:rPr>
                        </m:ctrlPr>
                      </m:funcPr>
                      <m:fName>
                        <m:r>
                          <m:rPr>
                            <m:sty m:val="p"/>
                          </m:rPr>
                          <a:rPr lang="en-GB">
                            <a:latin typeface="Cambria Math" panose="02040503050406030204" pitchFamily="18" charset="0"/>
                            <a:ea typeface="Cambria Math" panose="02040503050406030204" pitchFamily="18" charset="0"/>
                          </a:rPr>
                          <m:t>cos</m:t>
                        </m:r>
                      </m:fName>
                      <m:e>
                        <m:r>
                          <a:rPr lang="en-GB" i="1">
                            <a:latin typeface="Cambria Math" panose="02040503050406030204" pitchFamily="18" charset="0"/>
                            <a:ea typeface="Cambria Math" panose="02040503050406030204" pitchFamily="18" charset="0"/>
                          </a:rPr>
                          <m:t>𝜔</m:t>
                        </m:r>
                        <m:r>
                          <a:rPr lang="en-GB" i="1">
                            <a:latin typeface="Cambria Math" panose="02040503050406030204" pitchFamily="18" charset="0"/>
                            <a:ea typeface="Cambria Math" panose="02040503050406030204" pitchFamily="18" charset="0"/>
                          </a:rPr>
                          <m:t>𝑧</m:t>
                        </m:r>
                      </m:e>
                    </m:func>
                  </m:oMath>
                </a14:m>
                <a:r>
                  <a:rPr lang="en-GB" dirty="0"/>
                  <a:t>,</a:t>
                </a:r>
              </a:p>
              <a:p>
                <a:pPr marL="0" indent="0" algn="ctr">
                  <a:buNone/>
                </a:pPr>
                <a:r>
                  <a:rPr lang="en-GB" dirty="0"/>
                  <a:t>		        </a:t>
                </a:r>
                <a14:m>
                  <m:oMath xmlns:m="http://schemas.openxmlformats.org/officeDocument/2006/math">
                    <m:sSubSup>
                      <m:sSubSupPr>
                        <m:ctrlPr>
                          <a:rPr lang="en-GB" i="1">
                            <a:latin typeface="Cambria Math" panose="02040503050406030204" pitchFamily="18" charset="0"/>
                          </a:rPr>
                        </m:ctrlPr>
                      </m:sSubSupPr>
                      <m:e>
                        <m:r>
                          <a:rPr lang="en-GB" i="1">
                            <a:latin typeface="Cambria Math" panose="02040503050406030204" pitchFamily="18" charset="0"/>
                          </a:rPr>
                          <m:t>𝑢</m:t>
                        </m:r>
                      </m:e>
                      <m:sub>
                        <m:r>
                          <a:rPr lang="en-GB" b="0" i="1" smtClean="0">
                            <a:latin typeface="Cambria Math" panose="02040503050406030204" pitchFamily="18" charset="0"/>
                          </a:rPr>
                          <m:t>𝑧</m:t>
                        </m:r>
                      </m:sub>
                      <m:sup>
                        <m:d>
                          <m:dPr>
                            <m:ctrlPr>
                              <a:rPr lang="en-GB" i="1">
                                <a:latin typeface="Cambria Math" panose="02040503050406030204" pitchFamily="18" charset="0"/>
                              </a:rPr>
                            </m:ctrlPr>
                          </m:dPr>
                          <m:e>
                            <m:r>
                              <a:rPr lang="en-GB" i="1">
                                <a:latin typeface="Cambria Math" panose="02040503050406030204" pitchFamily="18" charset="0"/>
                              </a:rPr>
                              <m:t>1</m:t>
                            </m:r>
                          </m:e>
                        </m:d>
                      </m:sup>
                    </m:sSubSup>
                    <m:r>
                      <a:rPr lang="en-GB" i="1">
                        <a:latin typeface="Cambria Math" panose="02040503050406030204" pitchFamily="18" charset="0"/>
                      </a:rPr>
                      <m:t>=</m:t>
                    </m:r>
                    <m:r>
                      <a:rPr lang="en-GB" b="0" i="1" smtClean="0">
                        <a:latin typeface="Cambria Math" panose="02040503050406030204" pitchFamily="18" charset="0"/>
                      </a:rPr>
                      <m:t>𝑔</m:t>
                    </m:r>
                    <m:d>
                      <m:dPr>
                        <m:ctrlPr>
                          <a:rPr lang="en-GB" b="0" i="1" smtClean="0">
                            <a:latin typeface="Cambria Math" panose="02040503050406030204" pitchFamily="18" charset="0"/>
                          </a:rPr>
                        </m:ctrlPr>
                      </m:dPr>
                      <m:e>
                        <m:r>
                          <a:rPr lang="en-GB" b="0" i="1" smtClean="0">
                            <a:latin typeface="Cambria Math" panose="02040503050406030204" pitchFamily="18" charset="0"/>
                          </a:rPr>
                          <m:t>𝑟</m:t>
                        </m:r>
                        <m:r>
                          <a:rPr lang="en-GB" b="0" i="1" smtClean="0">
                            <a:latin typeface="Cambria Math" panose="02040503050406030204" pitchFamily="18" charset="0"/>
                          </a:rPr>
                          <m:t>,</m:t>
                        </m:r>
                        <m:r>
                          <a:rPr lang="en-GB" b="0" i="1" smtClean="0">
                            <a:latin typeface="Cambria Math" panose="02040503050406030204" pitchFamily="18" charset="0"/>
                          </a:rPr>
                          <m:t>𝑡</m:t>
                        </m:r>
                      </m:e>
                    </m:d>
                    <m:func>
                      <m:funcPr>
                        <m:ctrlPr>
                          <a:rPr lang="en-GB" i="1">
                            <a:latin typeface="Cambria Math" panose="02040503050406030204" pitchFamily="18" charset="0"/>
                            <a:ea typeface="Cambria Math" panose="02040503050406030204" pitchFamily="18" charset="0"/>
                          </a:rPr>
                        </m:ctrlPr>
                      </m:funcPr>
                      <m:fName>
                        <m:r>
                          <m:rPr>
                            <m:sty m:val="p"/>
                          </m:rPr>
                          <a:rPr lang="en-GB">
                            <a:latin typeface="Cambria Math" panose="02040503050406030204" pitchFamily="18" charset="0"/>
                            <a:ea typeface="Cambria Math" panose="02040503050406030204" pitchFamily="18" charset="0"/>
                          </a:rPr>
                          <m:t>sin</m:t>
                        </m:r>
                      </m:fName>
                      <m:e>
                        <m:r>
                          <a:rPr lang="en-GB" i="1">
                            <a:latin typeface="Cambria Math" panose="02040503050406030204" pitchFamily="18" charset="0"/>
                            <a:ea typeface="Cambria Math" panose="02040503050406030204" pitchFamily="18" charset="0"/>
                          </a:rPr>
                          <m:t>𝜔</m:t>
                        </m:r>
                        <m:r>
                          <a:rPr lang="en-GB" i="1">
                            <a:latin typeface="Cambria Math" panose="02040503050406030204" pitchFamily="18" charset="0"/>
                            <a:ea typeface="Cambria Math" panose="02040503050406030204" pitchFamily="18" charset="0"/>
                          </a:rPr>
                          <m:t>𝑧</m:t>
                        </m:r>
                      </m:e>
                    </m:func>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𝜔</m:t>
                    </m:r>
                    <m:r>
                      <a:rPr lang="en-GB" i="1">
                        <a:latin typeface="Cambria Math" panose="02040503050406030204" pitchFamily="18" charset="0"/>
                        <a:ea typeface="Cambria Math" panose="02040503050406030204" pitchFamily="18" charset="0"/>
                      </a:rPr>
                      <m:t>𝜆</m:t>
                    </m:r>
                    <m:d>
                      <m:dPr>
                        <m:ctrlPr>
                          <a:rPr lang="en-GB" i="1">
                            <a:latin typeface="Cambria Math" panose="02040503050406030204" pitchFamily="18" charset="0"/>
                            <a:ea typeface="Cambria Math" panose="02040503050406030204" pitchFamily="18" charset="0"/>
                          </a:rPr>
                        </m:ctrlPr>
                      </m:dPr>
                      <m:e>
                        <m:r>
                          <a:rPr lang="en-GB" i="1">
                            <a:latin typeface="Cambria Math" panose="02040503050406030204" pitchFamily="18" charset="0"/>
                            <a:ea typeface="Cambria Math" panose="02040503050406030204" pitchFamily="18" charset="0"/>
                          </a:rPr>
                          <m:t>𝑡</m:t>
                        </m:r>
                      </m:e>
                    </m:d>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𝐼</m:t>
                        </m:r>
                      </m:e>
                      <m:sub>
                        <m:r>
                          <a:rPr lang="en-GB" i="1">
                            <a:latin typeface="Cambria Math" panose="02040503050406030204" pitchFamily="18" charset="0"/>
                            <a:ea typeface="Cambria Math" panose="02040503050406030204" pitchFamily="18" charset="0"/>
                          </a:rPr>
                          <m:t>0</m:t>
                        </m:r>
                      </m:sub>
                    </m:sSub>
                    <m:d>
                      <m:dPr>
                        <m:ctrlPr>
                          <a:rPr lang="en-GB" i="1">
                            <a:latin typeface="Cambria Math" panose="02040503050406030204" pitchFamily="18" charset="0"/>
                            <a:ea typeface="Cambria Math" panose="02040503050406030204" pitchFamily="18" charset="0"/>
                          </a:rPr>
                        </m:ctrlPr>
                      </m:dPr>
                      <m:e>
                        <m:r>
                          <a:rPr lang="en-GB" i="1">
                            <a:latin typeface="Cambria Math" panose="02040503050406030204" pitchFamily="18" charset="0"/>
                            <a:ea typeface="Cambria Math" panose="02040503050406030204" pitchFamily="18" charset="0"/>
                          </a:rPr>
                          <m:t>𝜔</m:t>
                        </m:r>
                        <m:r>
                          <a:rPr lang="en-GB" i="1">
                            <a:latin typeface="Cambria Math" panose="02040503050406030204" pitchFamily="18" charset="0"/>
                            <a:ea typeface="Cambria Math" panose="02040503050406030204" pitchFamily="18" charset="0"/>
                          </a:rPr>
                          <m:t>𝑟</m:t>
                        </m:r>
                      </m:e>
                    </m:d>
                    <m:func>
                      <m:funcPr>
                        <m:ctrlPr>
                          <a:rPr lang="en-GB" i="1" smtClean="0">
                            <a:latin typeface="Cambria Math" panose="02040503050406030204" pitchFamily="18" charset="0"/>
                            <a:ea typeface="Cambria Math" panose="02040503050406030204" pitchFamily="18" charset="0"/>
                          </a:rPr>
                        </m:ctrlPr>
                      </m:funcPr>
                      <m:fName>
                        <m:r>
                          <m:rPr>
                            <m:sty m:val="p"/>
                          </m:rPr>
                          <a:rPr lang="en-GB" i="0" smtClean="0">
                            <a:latin typeface="Cambria Math" panose="02040503050406030204" pitchFamily="18" charset="0"/>
                            <a:ea typeface="Cambria Math" panose="02040503050406030204" pitchFamily="18" charset="0"/>
                          </a:rPr>
                          <m:t>sin</m:t>
                        </m:r>
                      </m:fName>
                      <m:e>
                        <m:r>
                          <a:rPr lang="en-GB" i="1" smtClean="0">
                            <a:latin typeface="Cambria Math" panose="02040503050406030204" pitchFamily="18" charset="0"/>
                            <a:ea typeface="Cambria Math" panose="02040503050406030204" pitchFamily="18" charset="0"/>
                          </a:rPr>
                          <m:t>𝜔</m:t>
                        </m:r>
                        <m:r>
                          <a:rPr lang="en-GB" b="0" i="1" smtClean="0">
                            <a:latin typeface="Cambria Math" panose="02040503050406030204" pitchFamily="18" charset="0"/>
                            <a:ea typeface="Cambria Math" panose="02040503050406030204" pitchFamily="18" charset="0"/>
                          </a:rPr>
                          <m:t>𝑧</m:t>
                        </m:r>
                      </m:e>
                    </m:func>
                  </m:oMath>
                </a14:m>
                <a:r>
                  <a:rPr lang="en-GB" dirty="0"/>
                  <a:t>.</a:t>
                </a:r>
              </a:p>
              <a:p>
                <a:r>
                  <a:rPr lang="en-GB" dirty="0"/>
                  <a:t>The free surface condition then yields:</a:t>
                </a:r>
              </a:p>
              <a:p>
                <a:pPr marL="0" indent="0">
                  <a:buNone/>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ea typeface="Cambria Math" panose="02040503050406030204" pitchFamily="18" charset="0"/>
                        </a:rPr>
                        <m:t>𝜆</m:t>
                      </m:r>
                      <m:d>
                        <m:dPr>
                          <m:ctrlPr>
                            <a:rPr lang="en-GB" i="1">
                              <a:latin typeface="Cambria Math" panose="02040503050406030204" pitchFamily="18" charset="0"/>
                              <a:ea typeface="Cambria Math" panose="02040503050406030204" pitchFamily="18" charset="0"/>
                            </a:rPr>
                          </m:ctrlPr>
                        </m:dPr>
                        <m:e>
                          <m:r>
                            <a:rPr lang="en-GB" i="1">
                              <a:latin typeface="Cambria Math" panose="02040503050406030204" pitchFamily="18" charset="0"/>
                              <a:ea typeface="Cambria Math" panose="02040503050406030204" pitchFamily="18" charset="0"/>
                            </a:rPr>
                            <m:t>𝑡</m:t>
                          </m:r>
                        </m:e>
                      </m:d>
                      <m:r>
                        <a:rPr lang="en-GB" i="1">
                          <a:latin typeface="Cambria Math" panose="02040503050406030204" pitchFamily="18" charset="0"/>
                          <a:ea typeface="Cambria Math" panose="02040503050406030204" pitchFamily="18" charset="0"/>
                        </a:rPr>
                        <m:t>𝜔</m:t>
                      </m:r>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𝐼</m:t>
                          </m:r>
                        </m:e>
                        <m:sub>
                          <m:r>
                            <a:rPr lang="en-GB" i="1">
                              <a:latin typeface="Cambria Math" panose="02040503050406030204" pitchFamily="18" charset="0"/>
                              <a:ea typeface="Cambria Math" panose="02040503050406030204" pitchFamily="18" charset="0"/>
                            </a:rPr>
                            <m:t>1</m:t>
                          </m:r>
                        </m:sub>
                      </m:sSub>
                      <m:d>
                        <m:dPr>
                          <m:ctrlPr>
                            <a:rPr lang="en-GB" i="1">
                              <a:latin typeface="Cambria Math" panose="02040503050406030204" pitchFamily="18" charset="0"/>
                              <a:ea typeface="Cambria Math" panose="02040503050406030204" pitchFamily="18" charset="0"/>
                            </a:rPr>
                          </m:ctrlPr>
                        </m:dPr>
                        <m:e>
                          <m:r>
                            <a:rPr lang="en-GB" i="1">
                              <a:latin typeface="Cambria Math" panose="02040503050406030204" pitchFamily="18" charset="0"/>
                              <a:ea typeface="Cambria Math" panose="02040503050406030204" pitchFamily="18" charset="0"/>
                            </a:rPr>
                            <m:t>𝜔</m:t>
                          </m:r>
                          <m:sSup>
                            <m:sSupPr>
                              <m:ctrlPr>
                                <a:rPr lang="en-GB"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𝑅</m:t>
                              </m:r>
                            </m:e>
                            <m:sup>
                              <m:d>
                                <m:dPr>
                                  <m:ctrlPr>
                                    <a:rPr lang="en-GB"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0</m:t>
                                  </m:r>
                                </m:e>
                              </m:d>
                            </m:sup>
                          </m:sSup>
                        </m:e>
                      </m:d>
                      <m:func>
                        <m:funcPr>
                          <m:ctrlPr>
                            <a:rPr lang="en-GB" i="1">
                              <a:latin typeface="Cambria Math" panose="02040503050406030204" pitchFamily="18" charset="0"/>
                              <a:ea typeface="Cambria Math" panose="02040503050406030204" pitchFamily="18" charset="0"/>
                            </a:rPr>
                          </m:ctrlPr>
                        </m:funcPr>
                        <m:fName>
                          <m:r>
                            <m:rPr>
                              <m:sty m:val="p"/>
                            </m:rPr>
                            <a:rPr lang="en-GB">
                              <a:latin typeface="Cambria Math" panose="02040503050406030204" pitchFamily="18" charset="0"/>
                              <a:ea typeface="Cambria Math" panose="02040503050406030204" pitchFamily="18" charset="0"/>
                            </a:rPr>
                            <m:t>cos</m:t>
                          </m:r>
                        </m:fName>
                        <m:e>
                          <m:r>
                            <a:rPr lang="en-GB" i="1">
                              <a:latin typeface="Cambria Math" panose="02040503050406030204" pitchFamily="18" charset="0"/>
                              <a:ea typeface="Cambria Math" panose="02040503050406030204" pitchFamily="18" charset="0"/>
                            </a:rPr>
                            <m:t>𝜔</m:t>
                          </m:r>
                          <m:r>
                            <a:rPr lang="en-GB" i="1">
                              <a:latin typeface="Cambria Math" panose="02040503050406030204" pitchFamily="18" charset="0"/>
                              <a:ea typeface="Cambria Math" panose="02040503050406030204" pitchFamily="18" charset="0"/>
                            </a:rPr>
                            <m:t>𝑧</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𝑓</m:t>
                          </m:r>
                          <m:r>
                            <a:rPr lang="en-GB" b="0" i="1" smtClean="0">
                              <a:latin typeface="Cambria Math" panose="02040503050406030204" pitchFamily="18" charset="0"/>
                              <a:ea typeface="Cambria Math" panose="02040503050406030204" pitchFamily="18" charset="0"/>
                            </a:rPr>
                            <m:t>′</m:t>
                          </m:r>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𝑡</m:t>
                              </m:r>
                            </m:e>
                          </m:d>
                          <m:func>
                            <m:funcPr>
                              <m:ctrlPr>
                                <a:rPr lang="en-GB" i="1">
                                  <a:latin typeface="Cambria Math" panose="02040503050406030204" pitchFamily="18" charset="0"/>
                                  <a:ea typeface="Cambria Math" panose="02040503050406030204" pitchFamily="18" charset="0"/>
                                </a:rPr>
                              </m:ctrlPr>
                            </m:funcPr>
                            <m:fName>
                              <m:r>
                                <m:rPr>
                                  <m:sty m:val="p"/>
                                </m:rPr>
                                <a:rPr lang="en-GB">
                                  <a:latin typeface="Cambria Math" panose="02040503050406030204" pitchFamily="18" charset="0"/>
                                  <a:ea typeface="Cambria Math" panose="02040503050406030204" pitchFamily="18" charset="0"/>
                                </a:rPr>
                                <m:t>cos</m:t>
                              </m:r>
                            </m:fName>
                            <m:e>
                              <m:r>
                                <a:rPr lang="en-GB" i="1">
                                  <a:latin typeface="Cambria Math" panose="02040503050406030204" pitchFamily="18" charset="0"/>
                                  <a:ea typeface="Cambria Math" panose="02040503050406030204" pitchFamily="18" charset="0"/>
                                </a:rPr>
                                <m:t>𝜔</m:t>
                              </m:r>
                              <m:r>
                                <a:rPr lang="en-GB" i="1">
                                  <a:latin typeface="Cambria Math" panose="02040503050406030204" pitchFamily="18" charset="0"/>
                                  <a:ea typeface="Cambria Math" panose="02040503050406030204" pitchFamily="18" charset="0"/>
                                </a:rPr>
                                <m:t>𝑧</m:t>
                              </m:r>
                            </m:e>
                          </m:func>
                        </m:e>
                      </m:func>
                    </m:oMath>
                  </m:oMathPara>
                </a14:m>
                <a:endParaRPr lang="en-GB" dirty="0">
                  <a:ea typeface="Cambria Math" panose="02040503050406030204" pitchFamily="18" charset="0"/>
                </a:endParaRPr>
              </a:p>
              <a:p>
                <a:r>
                  <a:rPr lang="en-GB" dirty="0">
                    <a:ea typeface="Cambria Math" panose="02040503050406030204" pitchFamily="18" charset="0"/>
                  </a:rPr>
                  <a:t>Thus </a:t>
                </a:r>
              </a:p>
              <a:p>
                <a:pPr marL="0" indent="0" algn="ctr">
                  <a:buNone/>
                </a:pPr>
                <a14:m>
                  <m:oMath xmlns:m="http://schemas.openxmlformats.org/officeDocument/2006/math">
                    <m:r>
                      <a:rPr lang="en-GB" i="1">
                        <a:latin typeface="Cambria Math" panose="02040503050406030204" pitchFamily="18" charset="0"/>
                        <a:ea typeface="Cambria Math" panose="02040503050406030204" pitchFamily="18" charset="0"/>
                      </a:rPr>
                      <m:t>𝜆</m:t>
                    </m:r>
                    <m:d>
                      <m:dPr>
                        <m:ctrlPr>
                          <a:rPr lang="en-GB" i="1">
                            <a:latin typeface="Cambria Math" panose="02040503050406030204" pitchFamily="18" charset="0"/>
                            <a:ea typeface="Cambria Math" panose="02040503050406030204" pitchFamily="18" charset="0"/>
                          </a:rPr>
                        </m:ctrlPr>
                      </m:dPr>
                      <m:e>
                        <m:r>
                          <a:rPr lang="en-GB" i="1">
                            <a:latin typeface="Cambria Math" panose="02040503050406030204" pitchFamily="18" charset="0"/>
                            <a:ea typeface="Cambria Math" panose="02040503050406030204" pitchFamily="18" charset="0"/>
                          </a:rPr>
                          <m:t>𝑡</m:t>
                        </m:r>
                      </m:e>
                    </m:d>
                    <m:r>
                      <a:rPr lang="en-GB" b="0" i="1" smtClean="0">
                        <a:latin typeface="Cambria Math" panose="02040503050406030204" pitchFamily="18" charset="0"/>
                        <a:ea typeface="Cambria Math" panose="02040503050406030204" pitchFamily="18" charset="0"/>
                      </a:rPr>
                      <m:t>=</m:t>
                    </m:r>
                    <m:f>
                      <m:fPr>
                        <m:ctrlPr>
                          <a:rPr lang="en-GB" i="1" smtClean="0">
                            <a:latin typeface="Cambria Math" panose="02040503050406030204" pitchFamily="18" charset="0"/>
                            <a:ea typeface="Cambria Math" panose="02040503050406030204" pitchFamily="18" charset="0"/>
                          </a:rPr>
                        </m:ctrlPr>
                      </m:fPr>
                      <m:num>
                        <m:sSup>
                          <m:sSupPr>
                            <m:ctrlPr>
                              <a:rPr lang="en-GB"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𝑓</m:t>
                            </m:r>
                          </m:e>
                          <m:sup>
                            <m:r>
                              <a:rPr lang="en-GB" b="0" i="1" smtClean="0">
                                <a:latin typeface="Cambria Math" panose="02040503050406030204" pitchFamily="18" charset="0"/>
                                <a:ea typeface="Cambria Math" panose="02040503050406030204" pitchFamily="18" charset="0"/>
                              </a:rPr>
                              <m:t>′</m:t>
                            </m:r>
                          </m:sup>
                        </m:sSup>
                        <m:d>
                          <m:dPr>
                            <m:ctrlPr>
                              <a:rPr lang="en-GB" i="1">
                                <a:latin typeface="Cambria Math" panose="02040503050406030204" pitchFamily="18" charset="0"/>
                                <a:ea typeface="Cambria Math" panose="02040503050406030204" pitchFamily="18" charset="0"/>
                              </a:rPr>
                            </m:ctrlPr>
                          </m:dPr>
                          <m:e>
                            <m:r>
                              <a:rPr lang="en-GB" i="1">
                                <a:latin typeface="Cambria Math" panose="02040503050406030204" pitchFamily="18" charset="0"/>
                                <a:ea typeface="Cambria Math" panose="02040503050406030204" pitchFamily="18" charset="0"/>
                              </a:rPr>
                              <m:t>𝑡</m:t>
                            </m:r>
                          </m:e>
                        </m:d>
                      </m:num>
                      <m:den>
                        <m:r>
                          <a:rPr lang="en-GB" i="1">
                            <a:latin typeface="Cambria Math" panose="02040503050406030204" pitchFamily="18" charset="0"/>
                            <a:ea typeface="Cambria Math" panose="02040503050406030204" pitchFamily="18" charset="0"/>
                          </a:rPr>
                          <m:t>𝜔</m:t>
                        </m:r>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𝐼</m:t>
                            </m:r>
                          </m:e>
                          <m:sub>
                            <m:r>
                              <a:rPr lang="en-GB" i="1">
                                <a:latin typeface="Cambria Math" panose="02040503050406030204" pitchFamily="18" charset="0"/>
                                <a:ea typeface="Cambria Math" panose="02040503050406030204" pitchFamily="18" charset="0"/>
                              </a:rPr>
                              <m:t>1</m:t>
                            </m:r>
                          </m:sub>
                        </m:sSub>
                        <m:d>
                          <m:dPr>
                            <m:ctrlPr>
                              <a:rPr lang="en-GB" i="1">
                                <a:latin typeface="Cambria Math" panose="02040503050406030204" pitchFamily="18" charset="0"/>
                                <a:ea typeface="Cambria Math" panose="02040503050406030204" pitchFamily="18" charset="0"/>
                              </a:rPr>
                            </m:ctrlPr>
                          </m:dPr>
                          <m:e>
                            <m:r>
                              <a:rPr lang="en-GB" i="1">
                                <a:latin typeface="Cambria Math" panose="02040503050406030204" pitchFamily="18" charset="0"/>
                                <a:ea typeface="Cambria Math" panose="02040503050406030204" pitchFamily="18" charset="0"/>
                              </a:rPr>
                              <m:t>𝜔</m:t>
                            </m:r>
                            <m:r>
                              <a:rPr lang="en-GB" i="1">
                                <a:latin typeface="Cambria Math" panose="02040503050406030204" pitchFamily="18" charset="0"/>
                                <a:ea typeface="Cambria Math" panose="02040503050406030204" pitchFamily="18" charset="0"/>
                              </a:rPr>
                              <m:t>𝑟</m:t>
                            </m:r>
                          </m:e>
                        </m:d>
                      </m:den>
                    </m:f>
                  </m:oMath>
                </a14:m>
                <a:r>
                  <a:rPr lang="en-GB" dirty="0">
                    <a:ea typeface="Cambria Math" panose="02040503050406030204" pitchFamily="18" charset="0"/>
                  </a:rPr>
                  <a:t>.</a:t>
                </a:r>
              </a:p>
              <a:p>
                <a:pPr marL="0" indent="0">
                  <a:buNone/>
                </a:pP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3" t="-3081"/>
                </a:stretch>
              </a:blipFill>
            </p:spPr>
            <p:txBody>
              <a:bodyPr/>
              <a:lstStyle/>
              <a:p>
                <a:r>
                  <a:rPr lang="en-GB">
                    <a:noFill/>
                  </a:rPr>
                  <a:t> </a:t>
                </a:r>
              </a:p>
            </p:txBody>
          </p:sp>
        </mc:Fallback>
      </mc:AlternateContent>
    </p:spTree>
    <p:extLst>
      <p:ext uri="{BB962C8B-B14F-4D97-AF65-F5344CB8AC3E}">
        <p14:creationId xmlns:p14="http://schemas.microsoft.com/office/powerpoint/2010/main" val="14771599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Jets - 14</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GB" dirty="0"/>
                  <a:t>The pressure boundary condition at first order becomes </a:t>
                </a:r>
              </a:p>
              <a:p>
                <a:pPr marL="0" indent="0" algn="ctr">
                  <a:buNone/>
                </a:pP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𝑅</m:t>
                            </m:r>
                          </m:e>
                          <m:sup>
                            <m:d>
                              <m:dPr>
                                <m:ctrlPr>
                                  <a:rPr lang="en-GB" b="0" i="1" smtClean="0">
                                    <a:latin typeface="Cambria Math" panose="02040503050406030204" pitchFamily="18" charset="0"/>
                                  </a:rPr>
                                </m:ctrlPr>
                              </m:dPr>
                              <m:e>
                                <m:r>
                                  <a:rPr lang="en-GB" b="0" i="1" smtClean="0">
                                    <a:latin typeface="Cambria Math" panose="02040503050406030204" pitchFamily="18" charset="0"/>
                                  </a:rPr>
                                  <m:t>0</m:t>
                                </m:r>
                              </m:e>
                            </m:d>
                          </m:sup>
                        </m:sSup>
                        <m:r>
                          <a:rPr lang="en-GB" b="0" i="1" smtClean="0">
                            <a:latin typeface="Cambria Math" panose="02040503050406030204" pitchFamily="18" charset="0"/>
                          </a:rPr>
                          <m:t>,</m:t>
                        </m:r>
                        <m:r>
                          <a:rPr lang="en-GB" b="0" i="1" smtClean="0">
                            <a:latin typeface="Cambria Math" panose="02040503050406030204" pitchFamily="18" charset="0"/>
                          </a:rPr>
                          <m:t>𝑡</m:t>
                        </m:r>
                      </m:e>
                    </m:d>
                    <m:r>
                      <a:rPr lang="en-GB" b="0" i="1" smtClean="0">
                        <a:latin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𝛾</m:t>
                    </m:r>
                    <m:d>
                      <m:dPr>
                        <m:ctrlPr>
                          <a:rPr lang="en-GB" b="0" i="1" smtClean="0">
                            <a:latin typeface="Cambria Math" panose="02040503050406030204" pitchFamily="18" charset="0"/>
                            <a:ea typeface="Cambria Math" panose="02040503050406030204" pitchFamily="18" charset="0"/>
                          </a:rPr>
                        </m:ctrlPr>
                      </m:dPr>
                      <m:e>
                        <m:f>
                          <m:fPr>
                            <m:ctrlPr>
                              <a:rPr lang="en-GB" b="0"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𝑓</m:t>
                            </m:r>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𝑡</m:t>
                                </m:r>
                              </m:e>
                            </m:d>
                          </m:num>
                          <m:den>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𝑅</m:t>
                                </m:r>
                              </m:e>
                              <m:sup>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0</m:t>
                                    </m:r>
                                  </m:e>
                                </m:d>
                                <m:r>
                                  <a:rPr lang="en-GB" b="0" i="1" smtClean="0">
                                    <a:latin typeface="Cambria Math" panose="02040503050406030204" pitchFamily="18" charset="0"/>
                                    <a:ea typeface="Cambria Math" panose="02040503050406030204" pitchFamily="18" charset="0"/>
                                  </a:rPr>
                                  <m:t>2</m:t>
                                </m:r>
                              </m:sup>
                            </m:sSup>
                          </m:den>
                        </m:f>
                        <m:r>
                          <a:rPr lang="en-GB" b="0" i="1" smtClean="0">
                            <a:latin typeface="Cambria Math" panose="02040503050406030204" pitchFamily="18" charset="0"/>
                            <a:ea typeface="Cambria Math" panose="02040503050406030204" pitchFamily="18" charset="0"/>
                          </a:rPr>
                          <m:t>−</m:t>
                        </m:r>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𝜔</m:t>
                            </m:r>
                          </m:e>
                          <m:sup>
                            <m:r>
                              <a:rPr lang="en-GB" b="0" i="1" smtClean="0">
                                <a:latin typeface="Cambria Math" panose="02040503050406030204" pitchFamily="18" charset="0"/>
                                <a:ea typeface="Cambria Math" panose="02040503050406030204" pitchFamily="18" charset="0"/>
                              </a:rPr>
                              <m:t>2</m:t>
                            </m:r>
                          </m:sup>
                        </m:sSup>
                        <m:r>
                          <a:rPr lang="en-GB" b="0" i="1" smtClean="0">
                            <a:latin typeface="Cambria Math" panose="02040503050406030204" pitchFamily="18" charset="0"/>
                            <a:ea typeface="Cambria Math" panose="02040503050406030204" pitchFamily="18" charset="0"/>
                          </a:rPr>
                          <m:t>𝑓</m:t>
                        </m:r>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𝑡</m:t>
                            </m:r>
                          </m:e>
                        </m:d>
                      </m:e>
                    </m:d>
                    <m:r>
                      <a:rPr lang="en-GB" b="0" i="1" smtClean="0">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𝛾</m:t>
                    </m:r>
                    <m:r>
                      <a:rPr lang="en-GB" i="1">
                        <a:latin typeface="Cambria Math" panose="02040503050406030204" pitchFamily="18" charset="0"/>
                        <a:ea typeface="Cambria Math" panose="02040503050406030204" pitchFamily="18" charset="0"/>
                      </a:rPr>
                      <m:t>𝑓</m:t>
                    </m:r>
                    <m:d>
                      <m:dPr>
                        <m:ctrlPr>
                          <a:rPr lang="en-GB" i="1">
                            <a:latin typeface="Cambria Math" panose="02040503050406030204" pitchFamily="18" charset="0"/>
                            <a:ea typeface="Cambria Math" panose="02040503050406030204" pitchFamily="18" charset="0"/>
                          </a:rPr>
                        </m:ctrlPr>
                      </m:dPr>
                      <m:e>
                        <m:r>
                          <a:rPr lang="en-GB" i="1">
                            <a:latin typeface="Cambria Math" panose="02040503050406030204" pitchFamily="18" charset="0"/>
                            <a:ea typeface="Cambria Math" panose="02040503050406030204" pitchFamily="18" charset="0"/>
                          </a:rPr>
                          <m:t>𝑡</m:t>
                        </m:r>
                      </m:e>
                    </m:d>
                    <m:d>
                      <m:dPr>
                        <m:ctrlPr>
                          <a:rPr lang="en-GB" i="1" smtClean="0">
                            <a:latin typeface="Cambria Math" panose="02040503050406030204" pitchFamily="18" charset="0"/>
                            <a:ea typeface="Cambria Math" panose="02040503050406030204" pitchFamily="18" charset="0"/>
                          </a:rPr>
                        </m:ctrlPr>
                      </m:dPr>
                      <m:e>
                        <m:f>
                          <m:fPr>
                            <m:ctrlPr>
                              <a:rPr lang="en-GB"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1</m:t>
                            </m:r>
                          </m:num>
                          <m:den>
                            <m:sSup>
                              <m:sSupPr>
                                <m:ctrlPr>
                                  <a:rPr lang="en-GB"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𝑅</m:t>
                                </m:r>
                              </m:e>
                              <m:sup>
                                <m:d>
                                  <m:dPr>
                                    <m:ctrlPr>
                                      <a:rPr lang="en-GB"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0</m:t>
                                    </m:r>
                                  </m:e>
                                </m:d>
                                <m:r>
                                  <a:rPr lang="en-GB" b="0" i="1" smtClean="0">
                                    <a:latin typeface="Cambria Math" panose="02040503050406030204" pitchFamily="18" charset="0"/>
                                    <a:ea typeface="Cambria Math" panose="02040503050406030204" pitchFamily="18" charset="0"/>
                                  </a:rPr>
                                  <m:t>2</m:t>
                                </m:r>
                              </m:sup>
                            </m:sSup>
                          </m:den>
                        </m:f>
                        <m:r>
                          <a:rPr lang="en-GB" b="0" i="1" smtClean="0">
                            <a:latin typeface="Cambria Math" panose="02040503050406030204" pitchFamily="18" charset="0"/>
                            <a:ea typeface="Cambria Math" panose="02040503050406030204" pitchFamily="18" charset="0"/>
                          </a:rPr>
                          <m:t>−</m:t>
                        </m:r>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𝜔</m:t>
                            </m:r>
                          </m:e>
                          <m:sup>
                            <m:r>
                              <a:rPr lang="en-GB" b="0" i="1" smtClean="0">
                                <a:latin typeface="Cambria Math" panose="02040503050406030204" pitchFamily="18" charset="0"/>
                                <a:ea typeface="Cambria Math" panose="02040503050406030204" pitchFamily="18" charset="0"/>
                              </a:rPr>
                              <m:t>2</m:t>
                            </m:r>
                          </m:sup>
                        </m:sSup>
                      </m:e>
                    </m:d>
                  </m:oMath>
                </a14:m>
                <a:r>
                  <a:rPr lang="en-GB" dirty="0"/>
                  <a:t>.</a:t>
                </a:r>
              </a:p>
              <a:p>
                <a:r>
                  <a:rPr lang="en-GB" dirty="0"/>
                  <a:t>The z-component of the momentum equations reduces to </a:t>
                </a:r>
              </a:p>
              <a:p>
                <a:pPr marL="0" indent="0" algn="ctr">
                  <a:buNone/>
                </a:pPr>
                <a14:m>
                  <m:oMath xmlns:m="http://schemas.openxmlformats.org/officeDocument/2006/math">
                    <m:r>
                      <a:rPr lang="en-GB" i="1" smtClean="0">
                        <a:latin typeface="Cambria Math" panose="02040503050406030204" pitchFamily="18" charset="0"/>
                        <a:ea typeface="Cambria Math" panose="02040503050406030204" pitchFamily="18" charset="0"/>
                      </a:rPr>
                      <m:t>𝜌</m:t>
                    </m:r>
                    <m:f>
                      <m:fPr>
                        <m:ctrlPr>
                          <a:rPr lang="en-GB" i="1" smtClean="0">
                            <a:latin typeface="Cambria Math" panose="02040503050406030204" pitchFamily="18" charset="0"/>
                            <a:ea typeface="Cambria Math" panose="02040503050406030204" pitchFamily="18" charset="0"/>
                          </a:rPr>
                        </m:ctrlPr>
                      </m:fPr>
                      <m:num>
                        <m:r>
                          <a:rPr lang="en-GB"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𝑔</m:t>
                        </m:r>
                      </m:num>
                      <m:den>
                        <m:r>
                          <a:rPr lang="en-GB"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𝑡</m:t>
                        </m:r>
                      </m:den>
                    </m:f>
                    <m:func>
                      <m:funcPr>
                        <m:ctrlPr>
                          <a:rPr lang="en-GB" i="1" smtClean="0">
                            <a:latin typeface="Cambria Math" panose="02040503050406030204" pitchFamily="18" charset="0"/>
                            <a:ea typeface="Cambria Math" panose="02040503050406030204" pitchFamily="18" charset="0"/>
                          </a:rPr>
                        </m:ctrlPr>
                      </m:funcPr>
                      <m:fName>
                        <m:r>
                          <m:rPr>
                            <m:sty m:val="p"/>
                          </m:rPr>
                          <a:rPr lang="en-GB" i="0" smtClean="0">
                            <a:latin typeface="Cambria Math" panose="02040503050406030204" pitchFamily="18" charset="0"/>
                            <a:ea typeface="Cambria Math" panose="02040503050406030204" pitchFamily="18" charset="0"/>
                          </a:rPr>
                          <m:t>sin</m:t>
                        </m:r>
                      </m:fName>
                      <m:e>
                        <m:r>
                          <a:rPr lang="en-GB" i="1" smtClean="0">
                            <a:latin typeface="Cambria Math" panose="02040503050406030204" pitchFamily="18" charset="0"/>
                            <a:ea typeface="Cambria Math" panose="02040503050406030204" pitchFamily="18" charset="0"/>
                          </a:rPr>
                          <m:t>𝜔</m:t>
                        </m:r>
                        <m:r>
                          <a:rPr lang="en-GB" b="0" i="1" smtClean="0">
                            <a:latin typeface="Cambria Math" panose="02040503050406030204" pitchFamily="18" charset="0"/>
                            <a:ea typeface="Cambria Math" panose="02040503050406030204" pitchFamily="18" charset="0"/>
                          </a:rPr>
                          <m:t>𝑧</m:t>
                        </m:r>
                      </m:e>
                    </m:func>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𝜔</m:t>
                    </m:r>
                    <m:r>
                      <a:rPr lang="en-GB" b="0" i="1" smtClean="0">
                        <a:latin typeface="Cambria Math" panose="02040503050406030204" pitchFamily="18" charset="0"/>
                        <a:ea typeface="Cambria Math" panose="02040503050406030204" pitchFamily="18" charset="0"/>
                      </a:rPr>
                      <m:t>𝑃</m:t>
                    </m:r>
                    <m:func>
                      <m:funcPr>
                        <m:ctrlPr>
                          <a:rPr lang="en-GB" b="0" i="1" smtClean="0">
                            <a:latin typeface="Cambria Math" panose="02040503050406030204" pitchFamily="18" charset="0"/>
                            <a:ea typeface="Cambria Math" panose="02040503050406030204" pitchFamily="18" charset="0"/>
                          </a:rPr>
                        </m:ctrlPr>
                      </m:funcPr>
                      <m:fName>
                        <m:r>
                          <m:rPr>
                            <m:sty m:val="p"/>
                          </m:rPr>
                          <a:rPr lang="en-GB" b="0" i="0" smtClean="0">
                            <a:latin typeface="Cambria Math" panose="02040503050406030204" pitchFamily="18" charset="0"/>
                            <a:ea typeface="Cambria Math" panose="02040503050406030204" pitchFamily="18" charset="0"/>
                          </a:rPr>
                          <m:t>sin</m:t>
                        </m:r>
                      </m:fName>
                      <m:e>
                        <m:r>
                          <a:rPr lang="en-GB" b="0" i="1" smtClean="0">
                            <a:latin typeface="Cambria Math" panose="02040503050406030204" pitchFamily="18" charset="0"/>
                            <a:ea typeface="Cambria Math" panose="02040503050406030204" pitchFamily="18" charset="0"/>
                          </a:rPr>
                          <m:t>𝜔</m:t>
                        </m:r>
                        <m:r>
                          <a:rPr lang="en-GB" b="0" i="1" smtClean="0">
                            <a:latin typeface="Cambria Math" panose="02040503050406030204" pitchFamily="18" charset="0"/>
                            <a:ea typeface="Cambria Math" panose="02040503050406030204" pitchFamily="18" charset="0"/>
                          </a:rPr>
                          <m:t>𝑧</m:t>
                        </m:r>
                      </m:e>
                    </m:func>
                  </m:oMath>
                </a14:m>
                <a:r>
                  <a:rPr lang="en-GB" dirty="0"/>
                  <a:t>.</a:t>
                </a:r>
              </a:p>
              <a:p>
                <a:r>
                  <a:rPr lang="en-GB" dirty="0"/>
                  <a:t>And hence </a:t>
                </a:r>
              </a:p>
              <a:p>
                <a:pPr marL="0" indent="0" algn="ctr">
                  <a:buNone/>
                </a:pPr>
                <a14:m>
                  <m:oMath xmlns:m="http://schemas.openxmlformats.org/officeDocument/2006/math">
                    <m:r>
                      <a:rPr lang="en-GB" b="0" i="1" smtClean="0">
                        <a:latin typeface="Cambria Math" panose="02040503050406030204" pitchFamily="18" charset="0"/>
                        <a:ea typeface="Cambria Math" panose="02040503050406030204" pitchFamily="18" charset="0"/>
                      </a:rPr>
                      <m:t>−</m:t>
                    </m:r>
                    <m:r>
                      <a:rPr lang="en-GB" i="1" smtClean="0">
                        <a:latin typeface="Cambria Math" panose="02040503050406030204" pitchFamily="18" charset="0"/>
                        <a:ea typeface="Cambria Math" panose="02040503050406030204" pitchFamily="18" charset="0"/>
                      </a:rPr>
                      <m:t>𝜌</m:t>
                    </m:r>
                    <m:r>
                      <a:rPr lang="en-GB" i="1">
                        <a:latin typeface="Cambria Math" panose="02040503050406030204" pitchFamily="18" charset="0"/>
                        <a:ea typeface="Cambria Math" panose="02040503050406030204" pitchFamily="18" charset="0"/>
                      </a:rPr>
                      <m:t>𝜔</m:t>
                    </m:r>
                    <m:f>
                      <m:fPr>
                        <m:ctrlPr>
                          <a:rPr lang="en-GB" i="1" smtClean="0">
                            <a:latin typeface="Cambria Math" panose="02040503050406030204" pitchFamily="18" charset="0"/>
                            <a:ea typeface="Cambria Math" panose="02040503050406030204" pitchFamily="18" charset="0"/>
                          </a:rPr>
                        </m:ctrlPr>
                      </m:fPr>
                      <m:num>
                        <m:r>
                          <a:rPr lang="en-GB" i="1" smtClean="0">
                            <a:latin typeface="Cambria Math" panose="02040503050406030204" pitchFamily="18" charset="0"/>
                            <a:ea typeface="Cambria Math" panose="02040503050406030204" pitchFamily="18" charset="0"/>
                          </a:rPr>
                          <m:t>𝑑</m:t>
                        </m:r>
                        <m:r>
                          <a:rPr lang="en-GB" i="1" smtClean="0">
                            <a:latin typeface="Cambria Math" panose="02040503050406030204" pitchFamily="18" charset="0"/>
                            <a:ea typeface="Cambria Math" panose="02040503050406030204" pitchFamily="18" charset="0"/>
                          </a:rPr>
                          <m:t>𝜆</m:t>
                        </m:r>
                      </m:num>
                      <m:den>
                        <m:r>
                          <a:rPr lang="en-GB" i="1" smtClean="0">
                            <a:latin typeface="Cambria Math" panose="02040503050406030204" pitchFamily="18" charset="0"/>
                            <a:ea typeface="Cambria Math" panose="02040503050406030204" pitchFamily="18" charset="0"/>
                          </a:rPr>
                          <m:t>𝑑</m:t>
                        </m:r>
                        <m:r>
                          <a:rPr lang="en-GB" b="0" i="1" smtClean="0">
                            <a:latin typeface="Cambria Math" panose="02040503050406030204" pitchFamily="18" charset="0"/>
                            <a:ea typeface="Cambria Math" panose="02040503050406030204" pitchFamily="18" charset="0"/>
                          </a:rPr>
                          <m:t>𝑡</m:t>
                        </m:r>
                      </m:den>
                    </m:f>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𝐼</m:t>
                        </m:r>
                      </m:e>
                      <m:sub>
                        <m:r>
                          <a:rPr lang="en-GB" i="1">
                            <a:latin typeface="Cambria Math" panose="02040503050406030204" pitchFamily="18" charset="0"/>
                            <a:ea typeface="Cambria Math" panose="02040503050406030204" pitchFamily="18" charset="0"/>
                          </a:rPr>
                          <m:t>0</m:t>
                        </m:r>
                      </m:sub>
                    </m:sSub>
                    <m:d>
                      <m:dPr>
                        <m:ctrlPr>
                          <a:rPr lang="en-GB" i="1">
                            <a:latin typeface="Cambria Math" panose="02040503050406030204" pitchFamily="18" charset="0"/>
                            <a:ea typeface="Cambria Math" panose="02040503050406030204" pitchFamily="18" charset="0"/>
                          </a:rPr>
                        </m:ctrlPr>
                      </m:dPr>
                      <m:e>
                        <m:r>
                          <a:rPr lang="en-GB" i="1">
                            <a:latin typeface="Cambria Math" panose="02040503050406030204" pitchFamily="18" charset="0"/>
                            <a:ea typeface="Cambria Math" panose="02040503050406030204" pitchFamily="18" charset="0"/>
                          </a:rPr>
                          <m:t>𝜔</m:t>
                        </m:r>
                        <m:r>
                          <a:rPr lang="en-GB" i="1">
                            <a:latin typeface="Cambria Math" panose="02040503050406030204" pitchFamily="18" charset="0"/>
                            <a:ea typeface="Cambria Math" panose="02040503050406030204" pitchFamily="18" charset="0"/>
                          </a:rPr>
                          <m:t>𝑟</m:t>
                        </m:r>
                      </m:e>
                    </m:d>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𝜔</m:t>
                    </m:r>
                    <m:r>
                      <a:rPr lang="en-GB" b="0" i="1" smtClean="0">
                        <a:latin typeface="Cambria Math" panose="02040503050406030204" pitchFamily="18" charset="0"/>
                        <a:ea typeface="Cambria Math" panose="02040503050406030204" pitchFamily="18" charset="0"/>
                      </a:rPr>
                      <m:t>𝑃</m:t>
                    </m:r>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𝑟</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𝑡</m:t>
                        </m:r>
                      </m:e>
                    </m:d>
                  </m:oMath>
                </a14:m>
                <a:r>
                  <a:rPr lang="en-GB" dirty="0"/>
                  <a:t>.</a:t>
                </a:r>
              </a:p>
              <a:p>
                <a:r>
                  <a:rPr lang="en-GB" dirty="0"/>
                  <a:t>Using the boundary condition for </a:t>
                </a:r>
                <a14:m>
                  <m:oMath xmlns:m="http://schemas.openxmlformats.org/officeDocument/2006/math">
                    <m:r>
                      <a:rPr lang="en-GB" b="0" i="1" smtClean="0">
                        <a:latin typeface="Cambria Math" panose="02040503050406030204" pitchFamily="18" charset="0"/>
                      </a:rPr>
                      <m:t>𝑃</m:t>
                    </m:r>
                  </m:oMath>
                </a14:m>
                <a:r>
                  <a:rPr lang="en-GB" dirty="0"/>
                  <a:t> above we have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3" t="-2241" b="-420"/>
                </a:stretch>
              </a:blipFill>
            </p:spPr>
            <p:txBody>
              <a:bodyPr/>
              <a:lstStyle/>
              <a:p>
                <a:r>
                  <a:rPr lang="en-GB">
                    <a:noFill/>
                  </a:rPr>
                  <a:t> </a:t>
                </a:r>
              </a:p>
            </p:txBody>
          </p:sp>
        </mc:Fallback>
      </mc:AlternateContent>
    </p:spTree>
    <p:extLst>
      <p:ext uri="{BB962C8B-B14F-4D97-AF65-F5344CB8AC3E}">
        <p14:creationId xmlns:p14="http://schemas.microsoft.com/office/powerpoint/2010/main" val="19687887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Jets - 15</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pPr marL="0" indent="0" algn="ctr">
                  <a:buNone/>
                </a:pPr>
                <a14:m>
                  <m:oMath xmlns:m="http://schemas.openxmlformats.org/officeDocument/2006/math">
                    <m:r>
                      <a:rPr lang="en-GB" i="1" smtClean="0">
                        <a:latin typeface="Cambria Math" panose="02040503050406030204" pitchFamily="18" charset="0"/>
                        <a:ea typeface="Cambria Math" panose="02040503050406030204" pitchFamily="18" charset="0"/>
                      </a:rPr>
                      <m:t>𝜌</m:t>
                    </m:r>
                    <m:f>
                      <m:fPr>
                        <m:ctrlPr>
                          <a:rPr lang="en-GB" i="1">
                            <a:latin typeface="Cambria Math" panose="02040503050406030204" pitchFamily="18" charset="0"/>
                            <a:ea typeface="Cambria Math" panose="02040503050406030204" pitchFamily="18" charset="0"/>
                          </a:rPr>
                        </m:ctrlPr>
                      </m:fPr>
                      <m:num>
                        <m:r>
                          <a:rPr lang="en-GB" i="1">
                            <a:latin typeface="Cambria Math" panose="02040503050406030204" pitchFamily="18" charset="0"/>
                            <a:ea typeface="Cambria Math" panose="02040503050406030204" pitchFamily="18" charset="0"/>
                          </a:rPr>
                          <m:t>𝑑</m:t>
                        </m:r>
                        <m:r>
                          <a:rPr lang="en-GB" i="1">
                            <a:latin typeface="Cambria Math" panose="02040503050406030204" pitchFamily="18" charset="0"/>
                            <a:ea typeface="Cambria Math" panose="02040503050406030204" pitchFamily="18" charset="0"/>
                          </a:rPr>
                          <m:t>𝜆</m:t>
                        </m:r>
                      </m:num>
                      <m:den>
                        <m:r>
                          <a:rPr lang="en-GB" i="1">
                            <a:latin typeface="Cambria Math" panose="02040503050406030204" pitchFamily="18" charset="0"/>
                            <a:ea typeface="Cambria Math" panose="02040503050406030204" pitchFamily="18" charset="0"/>
                          </a:rPr>
                          <m:t>𝑑𝑡</m:t>
                        </m:r>
                      </m:den>
                    </m:f>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𝐼</m:t>
                        </m:r>
                      </m:e>
                      <m:sub>
                        <m:r>
                          <a:rPr lang="en-GB" i="1">
                            <a:latin typeface="Cambria Math" panose="02040503050406030204" pitchFamily="18" charset="0"/>
                            <a:ea typeface="Cambria Math" panose="02040503050406030204" pitchFamily="18" charset="0"/>
                          </a:rPr>
                          <m:t>0</m:t>
                        </m:r>
                      </m:sub>
                    </m:sSub>
                    <m:d>
                      <m:dPr>
                        <m:ctrlPr>
                          <a:rPr lang="en-GB" i="1">
                            <a:latin typeface="Cambria Math" panose="02040503050406030204" pitchFamily="18" charset="0"/>
                            <a:ea typeface="Cambria Math" panose="02040503050406030204" pitchFamily="18" charset="0"/>
                          </a:rPr>
                        </m:ctrlPr>
                      </m:dPr>
                      <m:e>
                        <m:r>
                          <a:rPr lang="en-GB" i="1">
                            <a:latin typeface="Cambria Math" panose="02040503050406030204" pitchFamily="18" charset="0"/>
                            <a:ea typeface="Cambria Math" panose="02040503050406030204" pitchFamily="18" charset="0"/>
                          </a:rPr>
                          <m:t>𝜔</m:t>
                        </m:r>
                        <m:sSup>
                          <m:sSupPr>
                            <m:ctrlPr>
                              <a:rPr lang="en-GB"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𝑅</m:t>
                            </m:r>
                          </m:e>
                          <m:sup>
                            <m:d>
                              <m:dPr>
                                <m:ctrlPr>
                                  <a:rPr lang="en-GB"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0</m:t>
                                </m:r>
                              </m:e>
                            </m:d>
                          </m:sup>
                        </m:sSup>
                      </m:e>
                    </m:d>
                    <m:r>
                      <a:rPr lang="en-GB" b="0" i="1" smtClean="0">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𝛾</m:t>
                    </m:r>
                    <m:r>
                      <a:rPr lang="en-GB" i="1">
                        <a:latin typeface="Cambria Math" panose="02040503050406030204" pitchFamily="18" charset="0"/>
                        <a:ea typeface="Cambria Math" panose="02040503050406030204" pitchFamily="18" charset="0"/>
                      </a:rPr>
                      <m:t>𝑓</m:t>
                    </m:r>
                    <m:d>
                      <m:dPr>
                        <m:ctrlPr>
                          <a:rPr lang="en-GB" i="1">
                            <a:latin typeface="Cambria Math" panose="02040503050406030204" pitchFamily="18" charset="0"/>
                            <a:ea typeface="Cambria Math" panose="02040503050406030204" pitchFamily="18" charset="0"/>
                          </a:rPr>
                        </m:ctrlPr>
                      </m:dPr>
                      <m:e>
                        <m:r>
                          <a:rPr lang="en-GB" i="1">
                            <a:latin typeface="Cambria Math" panose="02040503050406030204" pitchFamily="18" charset="0"/>
                            <a:ea typeface="Cambria Math" panose="02040503050406030204" pitchFamily="18" charset="0"/>
                          </a:rPr>
                          <m:t>𝑡</m:t>
                        </m:r>
                      </m:e>
                    </m:d>
                    <m:d>
                      <m:dPr>
                        <m:ctrlPr>
                          <a:rPr lang="en-GB" i="1">
                            <a:latin typeface="Cambria Math" panose="02040503050406030204" pitchFamily="18" charset="0"/>
                            <a:ea typeface="Cambria Math" panose="02040503050406030204" pitchFamily="18" charset="0"/>
                          </a:rPr>
                        </m:ctrlPr>
                      </m:dPr>
                      <m:e>
                        <m:f>
                          <m:fPr>
                            <m:ctrlPr>
                              <a:rPr lang="en-GB" i="1">
                                <a:latin typeface="Cambria Math" panose="02040503050406030204" pitchFamily="18" charset="0"/>
                                <a:ea typeface="Cambria Math" panose="02040503050406030204" pitchFamily="18" charset="0"/>
                              </a:rPr>
                            </m:ctrlPr>
                          </m:fPr>
                          <m:num>
                            <m:r>
                              <a:rPr lang="en-GB" i="1">
                                <a:latin typeface="Cambria Math" panose="02040503050406030204" pitchFamily="18" charset="0"/>
                                <a:ea typeface="Cambria Math" panose="02040503050406030204" pitchFamily="18" charset="0"/>
                              </a:rPr>
                              <m:t>1</m:t>
                            </m:r>
                          </m:num>
                          <m:den>
                            <m:sSup>
                              <m:sSupPr>
                                <m:ctrlPr>
                                  <a:rPr lang="en-GB" i="1">
                                    <a:latin typeface="Cambria Math" panose="02040503050406030204" pitchFamily="18" charset="0"/>
                                    <a:ea typeface="Cambria Math" panose="02040503050406030204" pitchFamily="18" charset="0"/>
                                  </a:rPr>
                                </m:ctrlPr>
                              </m:sSupPr>
                              <m:e>
                                <m:r>
                                  <a:rPr lang="en-GB" i="1">
                                    <a:latin typeface="Cambria Math" panose="02040503050406030204" pitchFamily="18" charset="0"/>
                                    <a:ea typeface="Cambria Math" panose="02040503050406030204" pitchFamily="18" charset="0"/>
                                  </a:rPr>
                                  <m:t>𝑅</m:t>
                                </m:r>
                              </m:e>
                              <m:sup>
                                <m:d>
                                  <m:dPr>
                                    <m:ctrlPr>
                                      <a:rPr lang="en-GB" i="1">
                                        <a:latin typeface="Cambria Math" panose="02040503050406030204" pitchFamily="18" charset="0"/>
                                        <a:ea typeface="Cambria Math" panose="02040503050406030204" pitchFamily="18" charset="0"/>
                                      </a:rPr>
                                    </m:ctrlPr>
                                  </m:dPr>
                                  <m:e>
                                    <m:r>
                                      <a:rPr lang="en-GB" i="1">
                                        <a:latin typeface="Cambria Math" panose="02040503050406030204" pitchFamily="18" charset="0"/>
                                        <a:ea typeface="Cambria Math" panose="02040503050406030204" pitchFamily="18" charset="0"/>
                                      </a:rPr>
                                      <m:t>0</m:t>
                                    </m:r>
                                  </m:e>
                                </m:d>
                                <m:r>
                                  <a:rPr lang="en-GB" i="1">
                                    <a:latin typeface="Cambria Math" panose="02040503050406030204" pitchFamily="18" charset="0"/>
                                    <a:ea typeface="Cambria Math" panose="02040503050406030204" pitchFamily="18" charset="0"/>
                                  </a:rPr>
                                  <m:t>2</m:t>
                                </m:r>
                              </m:sup>
                            </m:sSup>
                          </m:den>
                        </m:f>
                        <m:r>
                          <a:rPr lang="en-GB" i="1">
                            <a:latin typeface="Cambria Math" panose="02040503050406030204" pitchFamily="18" charset="0"/>
                            <a:ea typeface="Cambria Math" panose="02040503050406030204" pitchFamily="18" charset="0"/>
                          </a:rPr>
                          <m:t>−</m:t>
                        </m:r>
                        <m:sSup>
                          <m:sSupPr>
                            <m:ctrlPr>
                              <a:rPr lang="en-GB" i="1">
                                <a:latin typeface="Cambria Math" panose="02040503050406030204" pitchFamily="18" charset="0"/>
                                <a:ea typeface="Cambria Math" panose="02040503050406030204" pitchFamily="18" charset="0"/>
                              </a:rPr>
                            </m:ctrlPr>
                          </m:sSupPr>
                          <m:e>
                            <m:r>
                              <a:rPr lang="en-GB" i="1">
                                <a:latin typeface="Cambria Math" panose="02040503050406030204" pitchFamily="18" charset="0"/>
                                <a:ea typeface="Cambria Math" panose="02040503050406030204" pitchFamily="18" charset="0"/>
                              </a:rPr>
                              <m:t>𝜔</m:t>
                            </m:r>
                          </m:e>
                          <m:sup>
                            <m:r>
                              <a:rPr lang="en-GB" i="1">
                                <a:latin typeface="Cambria Math" panose="02040503050406030204" pitchFamily="18" charset="0"/>
                                <a:ea typeface="Cambria Math" panose="02040503050406030204" pitchFamily="18" charset="0"/>
                              </a:rPr>
                              <m:t>2</m:t>
                            </m:r>
                          </m:sup>
                        </m:sSup>
                      </m:e>
                    </m:d>
                  </m:oMath>
                </a14:m>
                <a:r>
                  <a:rPr lang="en-GB" dirty="0"/>
                  <a:t>.</a:t>
                </a:r>
              </a:p>
              <a:p>
                <a:r>
                  <a:rPr lang="en-GB" dirty="0"/>
                  <a:t>Eliminating </a:t>
                </a:r>
                <a14:m>
                  <m:oMath xmlns:m="http://schemas.openxmlformats.org/officeDocument/2006/math">
                    <m:r>
                      <a:rPr lang="en-GB" i="1" smtClean="0">
                        <a:latin typeface="Cambria Math" panose="02040503050406030204" pitchFamily="18" charset="0"/>
                        <a:ea typeface="Cambria Math" panose="02040503050406030204" pitchFamily="18" charset="0"/>
                      </a:rPr>
                      <m:t>𝜆</m:t>
                    </m:r>
                    <m:d>
                      <m:dPr>
                        <m:ctrlPr>
                          <a:rPr lang="en-GB"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𝑡</m:t>
                        </m:r>
                      </m:e>
                    </m:d>
                  </m:oMath>
                </a14:m>
                <a:r>
                  <a:rPr lang="en-GB" dirty="0"/>
                  <a:t> in favour of </a:t>
                </a:r>
                <a14:m>
                  <m:oMath xmlns:m="http://schemas.openxmlformats.org/officeDocument/2006/math">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𝑡</m:t>
                        </m:r>
                      </m:e>
                    </m:d>
                  </m:oMath>
                </a14:m>
                <a:r>
                  <a:rPr lang="en-GB" dirty="0"/>
                  <a:t> we obtain after manipulation the equation governing the growth of the sinusoidal disturbance originally derived by Lord Rayleigh:</a:t>
                </a:r>
              </a:p>
              <a:p>
                <a:pPr marL="0" indent="0" algn="ctr">
                  <a:buNone/>
                </a:pPr>
                <a14:m>
                  <m:oMath xmlns:m="http://schemas.openxmlformats.org/officeDocument/2006/math">
                    <m:sSup>
                      <m:sSupPr>
                        <m:ctrlPr>
                          <a:rPr lang="en-GB" i="1" smtClean="0">
                            <a:latin typeface="Cambria Math" panose="02040503050406030204" pitchFamily="18" charset="0"/>
                          </a:rPr>
                        </m:ctrlPr>
                      </m:sSupPr>
                      <m:e>
                        <m:r>
                          <a:rPr lang="en-GB" b="0" i="1" smtClean="0">
                            <a:latin typeface="Cambria Math" panose="02040503050406030204" pitchFamily="18" charset="0"/>
                          </a:rPr>
                          <m:t>𝑓</m:t>
                        </m:r>
                      </m:e>
                      <m:sup>
                        <m:r>
                          <a:rPr lang="en-GB" b="0" i="1" smtClean="0">
                            <a:latin typeface="Cambria Math" panose="02040503050406030204" pitchFamily="18" charset="0"/>
                          </a:rPr>
                          <m:t>′′</m:t>
                        </m:r>
                      </m:sup>
                    </m:sSup>
                    <m:d>
                      <m:dPr>
                        <m:ctrlPr>
                          <a:rPr lang="en-GB" i="1" smtClean="0">
                            <a:latin typeface="Cambria Math" panose="02040503050406030204" pitchFamily="18" charset="0"/>
                          </a:rPr>
                        </m:ctrlPr>
                      </m:dPr>
                      <m:e>
                        <m:r>
                          <a:rPr lang="en-GB" b="0" i="1" smtClean="0">
                            <a:latin typeface="Cambria Math" panose="02040503050406030204" pitchFamily="18" charset="0"/>
                          </a:rPr>
                          <m:t>𝑡</m:t>
                        </m:r>
                      </m:e>
                    </m:d>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𝛾𝜔</m:t>
                        </m:r>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𝐼</m:t>
                            </m:r>
                          </m:e>
                          <m:sub>
                            <m:r>
                              <a:rPr lang="en-GB" b="0" i="1" smtClean="0">
                                <a:latin typeface="Cambria Math" panose="02040503050406030204" pitchFamily="18" charset="0"/>
                                <a:ea typeface="Cambria Math" panose="02040503050406030204" pitchFamily="18" charset="0"/>
                              </a:rPr>
                              <m:t>1</m:t>
                            </m:r>
                          </m:sub>
                        </m:sSub>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𝜔</m:t>
                            </m:r>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𝑅</m:t>
                                </m:r>
                              </m:e>
                              <m:sup>
                                <m:r>
                                  <a:rPr lang="en-GB" b="0" i="1" smtClean="0">
                                    <a:latin typeface="Cambria Math" panose="02040503050406030204" pitchFamily="18" charset="0"/>
                                    <a:ea typeface="Cambria Math" panose="02040503050406030204" pitchFamily="18" charset="0"/>
                                  </a:rPr>
                                  <m:t>0</m:t>
                                </m:r>
                              </m:sup>
                            </m:sSup>
                          </m:e>
                        </m:d>
                      </m:num>
                      <m:den>
                        <m:sSub>
                          <m:sSubPr>
                            <m:ctrlPr>
                              <a:rPr lang="en-GB" i="1">
                                <a:latin typeface="Cambria Math" panose="02040503050406030204" pitchFamily="18" charset="0"/>
                                <a:ea typeface="Cambria Math" panose="02040503050406030204" pitchFamily="18" charset="0"/>
                              </a:rPr>
                            </m:ctrlPr>
                          </m:sSubPr>
                          <m:e>
                            <m:r>
                              <a:rPr lang="en-GB" i="1" smtClean="0">
                                <a:latin typeface="Cambria Math" panose="02040503050406030204" pitchFamily="18" charset="0"/>
                                <a:ea typeface="Cambria Math" panose="02040503050406030204" pitchFamily="18" charset="0"/>
                              </a:rPr>
                              <m:t>𝜌</m:t>
                            </m:r>
                            <m:sSup>
                              <m:sSupPr>
                                <m:ctrlPr>
                                  <a:rPr lang="en-GB"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𝑅</m:t>
                                </m:r>
                              </m:e>
                              <m:sup>
                                <m:d>
                                  <m:dPr>
                                    <m:ctrlPr>
                                      <a:rPr lang="en-GB"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0</m:t>
                                    </m:r>
                                  </m:e>
                                </m:d>
                                <m:r>
                                  <a:rPr lang="en-GB" b="0" i="1" smtClean="0">
                                    <a:latin typeface="Cambria Math" panose="02040503050406030204" pitchFamily="18" charset="0"/>
                                    <a:ea typeface="Cambria Math" panose="02040503050406030204" pitchFamily="18" charset="0"/>
                                  </a:rPr>
                                  <m:t>2</m:t>
                                </m:r>
                              </m:sup>
                            </m:sSup>
                            <m:r>
                              <a:rPr lang="en-GB" i="1">
                                <a:latin typeface="Cambria Math" panose="02040503050406030204" pitchFamily="18" charset="0"/>
                                <a:ea typeface="Cambria Math" panose="02040503050406030204" pitchFamily="18" charset="0"/>
                              </a:rPr>
                              <m:t>𝐼</m:t>
                            </m:r>
                          </m:e>
                          <m:sub>
                            <m:r>
                              <a:rPr lang="en-GB" b="0" i="1" smtClean="0">
                                <a:latin typeface="Cambria Math" panose="02040503050406030204" pitchFamily="18" charset="0"/>
                                <a:ea typeface="Cambria Math" panose="02040503050406030204" pitchFamily="18" charset="0"/>
                              </a:rPr>
                              <m:t>0</m:t>
                            </m:r>
                          </m:sub>
                        </m:sSub>
                        <m:d>
                          <m:dPr>
                            <m:ctrlPr>
                              <a:rPr lang="en-GB" i="1">
                                <a:latin typeface="Cambria Math" panose="02040503050406030204" pitchFamily="18" charset="0"/>
                                <a:ea typeface="Cambria Math" panose="02040503050406030204" pitchFamily="18" charset="0"/>
                              </a:rPr>
                            </m:ctrlPr>
                          </m:dPr>
                          <m:e>
                            <m:r>
                              <a:rPr lang="en-GB" i="1">
                                <a:latin typeface="Cambria Math" panose="02040503050406030204" pitchFamily="18" charset="0"/>
                                <a:ea typeface="Cambria Math" panose="02040503050406030204" pitchFamily="18" charset="0"/>
                              </a:rPr>
                              <m:t>𝜔</m:t>
                            </m:r>
                            <m:sSup>
                              <m:sSupPr>
                                <m:ctrlPr>
                                  <a:rPr lang="en-GB" i="1">
                                    <a:latin typeface="Cambria Math" panose="02040503050406030204" pitchFamily="18" charset="0"/>
                                    <a:ea typeface="Cambria Math" panose="02040503050406030204" pitchFamily="18" charset="0"/>
                                  </a:rPr>
                                </m:ctrlPr>
                              </m:sSupPr>
                              <m:e>
                                <m:r>
                                  <a:rPr lang="en-GB" i="1">
                                    <a:latin typeface="Cambria Math" panose="02040503050406030204" pitchFamily="18" charset="0"/>
                                    <a:ea typeface="Cambria Math" panose="02040503050406030204" pitchFamily="18" charset="0"/>
                                  </a:rPr>
                                  <m:t>𝑅</m:t>
                                </m:r>
                              </m:e>
                              <m:sup>
                                <m:r>
                                  <a:rPr lang="en-GB" i="1">
                                    <a:latin typeface="Cambria Math" panose="02040503050406030204" pitchFamily="18" charset="0"/>
                                    <a:ea typeface="Cambria Math" panose="02040503050406030204" pitchFamily="18" charset="0"/>
                                  </a:rPr>
                                  <m:t>0</m:t>
                                </m:r>
                              </m:sup>
                            </m:sSup>
                          </m:e>
                        </m:d>
                      </m:den>
                    </m:f>
                    <m:d>
                      <m:dPr>
                        <m:ctrlPr>
                          <a:rPr lang="en-GB" b="0" i="1" smtClean="0">
                            <a:latin typeface="Cambria Math" panose="02040503050406030204" pitchFamily="18" charset="0"/>
                          </a:rPr>
                        </m:ctrlPr>
                      </m:dPr>
                      <m:e>
                        <m:r>
                          <a:rPr lang="en-GB" b="0" i="1" smtClean="0">
                            <a:latin typeface="Cambria Math" panose="02040503050406030204" pitchFamily="18" charset="0"/>
                          </a:rPr>
                          <m:t>1−</m:t>
                        </m:r>
                        <m:sSup>
                          <m:sSupPr>
                            <m:ctrlPr>
                              <a:rPr lang="en-GB" b="0" i="1" smtClean="0">
                                <a:latin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𝜔</m:t>
                            </m:r>
                          </m:e>
                          <m:sup>
                            <m:r>
                              <a:rPr lang="en-GB" b="0" i="1" smtClean="0">
                                <a:latin typeface="Cambria Math" panose="02040503050406030204" pitchFamily="18" charset="0"/>
                              </a:rPr>
                              <m:t>2</m:t>
                            </m:r>
                          </m:sup>
                        </m:sSup>
                        <m:sSup>
                          <m:sSupPr>
                            <m:ctrlPr>
                              <a:rPr lang="en-GB" b="0" i="1" smtClean="0">
                                <a:latin typeface="Cambria Math" panose="02040503050406030204" pitchFamily="18" charset="0"/>
                              </a:rPr>
                            </m:ctrlPr>
                          </m:sSupPr>
                          <m:e>
                            <m:r>
                              <a:rPr lang="en-GB" b="0" i="1" smtClean="0">
                                <a:latin typeface="Cambria Math" panose="02040503050406030204" pitchFamily="18" charset="0"/>
                              </a:rPr>
                              <m:t>𝑅</m:t>
                            </m:r>
                          </m:e>
                          <m:sup>
                            <m:d>
                              <m:dPr>
                                <m:ctrlPr>
                                  <a:rPr lang="en-GB" b="0" i="1" smtClean="0">
                                    <a:latin typeface="Cambria Math" panose="02040503050406030204" pitchFamily="18" charset="0"/>
                                  </a:rPr>
                                </m:ctrlPr>
                              </m:dPr>
                              <m:e>
                                <m:r>
                                  <a:rPr lang="en-GB" b="0" i="1" smtClean="0">
                                    <a:latin typeface="Cambria Math" panose="02040503050406030204" pitchFamily="18" charset="0"/>
                                  </a:rPr>
                                  <m:t>0</m:t>
                                </m:r>
                              </m:e>
                            </m:d>
                            <m:r>
                              <a:rPr lang="en-GB" b="0" i="1" smtClean="0">
                                <a:latin typeface="Cambria Math" panose="02040503050406030204" pitchFamily="18" charset="0"/>
                              </a:rPr>
                              <m:t>2</m:t>
                            </m:r>
                          </m:sup>
                        </m:sSup>
                      </m:e>
                    </m:d>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𝑡</m:t>
                        </m:r>
                      </m:e>
                    </m:d>
                  </m:oMath>
                </a14:m>
                <a:r>
                  <a:rPr lang="en-GB" dirty="0"/>
                  <a:t>.</a:t>
                </a:r>
              </a:p>
              <a:p>
                <a:r>
                  <a:rPr lang="en-GB" dirty="0"/>
                  <a:t>The fastest growing or dominant wavelength that eventually leads to droplet formation (as in printer ink jets) is found by maximising</a:t>
                </a:r>
              </a:p>
              <a:p>
                <a:pPr marL="0" indent="0">
                  <a:buNone/>
                </a:pPr>
                <a14:m>
                  <m:oMathPara xmlns:m="http://schemas.openxmlformats.org/officeDocument/2006/math">
                    <m:oMathParaPr>
                      <m:jc m:val="centerGroup"/>
                    </m:oMathParaPr>
                    <m:oMath xmlns:m="http://schemas.openxmlformats.org/officeDocument/2006/math">
                      <m:f>
                        <m:fPr>
                          <m:ctrlPr>
                            <a:rPr lang="en-GB" i="1">
                              <a:latin typeface="Cambria Math" panose="02040503050406030204" pitchFamily="18" charset="0"/>
                            </a:rPr>
                          </m:ctrlPr>
                        </m:fPr>
                        <m:num>
                          <m:r>
                            <a:rPr lang="en-GB" i="1">
                              <a:latin typeface="Cambria Math" panose="02040503050406030204" pitchFamily="18" charset="0"/>
                              <a:ea typeface="Cambria Math" panose="02040503050406030204" pitchFamily="18" charset="0"/>
                            </a:rPr>
                            <m:t>𝛾𝜔</m:t>
                          </m:r>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𝐼</m:t>
                              </m:r>
                            </m:e>
                            <m:sub>
                              <m:r>
                                <a:rPr lang="en-GB" i="1">
                                  <a:latin typeface="Cambria Math" panose="02040503050406030204" pitchFamily="18" charset="0"/>
                                  <a:ea typeface="Cambria Math" panose="02040503050406030204" pitchFamily="18" charset="0"/>
                                </a:rPr>
                                <m:t>1</m:t>
                              </m:r>
                            </m:sub>
                          </m:sSub>
                          <m:d>
                            <m:dPr>
                              <m:ctrlPr>
                                <a:rPr lang="en-GB" i="1">
                                  <a:latin typeface="Cambria Math" panose="02040503050406030204" pitchFamily="18" charset="0"/>
                                  <a:ea typeface="Cambria Math" panose="02040503050406030204" pitchFamily="18" charset="0"/>
                                </a:rPr>
                              </m:ctrlPr>
                            </m:dPr>
                            <m:e>
                              <m:r>
                                <a:rPr lang="en-GB" i="1">
                                  <a:latin typeface="Cambria Math" panose="02040503050406030204" pitchFamily="18" charset="0"/>
                                  <a:ea typeface="Cambria Math" panose="02040503050406030204" pitchFamily="18" charset="0"/>
                                </a:rPr>
                                <m:t>𝜔</m:t>
                              </m:r>
                              <m:sSup>
                                <m:sSupPr>
                                  <m:ctrlPr>
                                    <a:rPr lang="en-GB" i="1">
                                      <a:latin typeface="Cambria Math" panose="02040503050406030204" pitchFamily="18" charset="0"/>
                                      <a:ea typeface="Cambria Math" panose="02040503050406030204" pitchFamily="18" charset="0"/>
                                    </a:rPr>
                                  </m:ctrlPr>
                                </m:sSupPr>
                                <m:e>
                                  <m:r>
                                    <a:rPr lang="en-GB" i="1">
                                      <a:latin typeface="Cambria Math" panose="02040503050406030204" pitchFamily="18" charset="0"/>
                                      <a:ea typeface="Cambria Math" panose="02040503050406030204" pitchFamily="18" charset="0"/>
                                    </a:rPr>
                                    <m:t>𝑅</m:t>
                                  </m:r>
                                </m:e>
                                <m:sup>
                                  <m:r>
                                    <a:rPr lang="en-GB" i="1">
                                      <a:latin typeface="Cambria Math" panose="02040503050406030204" pitchFamily="18" charset="0"/>
                                      <a:ea typeface="Cambria Math" panose="02040503050406030204" pitchFamily="18" charset="0"/>
                                    </a:rPr>
                                    <m:t>0</m:t>
                                  </m:r>
                                </m:sup>
                              </m:sSup>
                            </m:e>
                          </m:d>
                        </m:num>
                        <m:den>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𝜌</m:t>
                              </m:r>
                              <m:sSup>
                                <m:sSupPr>
                                  <m:ctrlPr>
                                    <a:rPr lang="en-GB" i="1">
                                      <a:latin typeface="Cambria Math" panose="02040503050406030204" pitchFamily="18" charset="0"/>
                                      <a:ea typeface="Cambria Math" panose="02040503050406030204" pitchFamily="18" charset="0"/>
                                    </a:rPr>
                                  </m:ctrlPr>
                                </m:sSupPr>
                                <m:e>
                                  <m:r>
                                    <a:rPr lang="en-GB" i="1">
                                      <a:latin typeface="Cambria Math" panose="02040503050406030204" pitchFamily="18" charset="0"/>
                                      <a:ea typeface="Cambria Math" panose="02040503050406030204" pitchFamily="18" charset="0"/>
                                    </a:rPr>
                                    <m:t>𝑅</m:t>
                                  </m:r>
                                </m:e>
                                <m:sup>
                                  <m:d>
                                    <m:dPr>
                                      <m:ctrlPr>
                                        <a:rPr lang="en-GB" i="1">
                                          <a:latin typeface="Cambria Math" panose="02040503050406030204" pitchFamily="18" charset="0"/>
                                          <a:ea typeface="Cambria Math" panose="02040503050406030204" pitchFamily="18" charset="0"/>
                                        </a:rPr>
                                      </m:ctrlPr>
                                    </m:dPr>
                                    <m:e>
                                      <m:r>
                                        <a:rPr lang="en-GB" i="1">
                                          <a:latin typeface="Cambria Math" panose="02040503050406030204" pitchFamily="18" charset="0"/>
                                          <a:ea typeface="Cambria Math" panose="02040503050406030204" pitchFamily="18" charset="0"/>
                                        </a:rPr>
                                        <m:t>0</m:t>
                                      </m:r>
                                    </m:e>
                                  </m:d>
                                  <m:r>
                                    <a:rPr lang="en-GB" i="1">
                                      <a:latin typeface="Cambria Math" panose="02040503050406030204" pitchFamily="18" charset="0"/>
                                      <a:ea typeface="Cambria Math" panose="02040503050406030204" pitchFamily="18" charset="0"/>
                                    </a:rPr>
                                    <m:t>2</m:t>
                                  </m:r>
                                </m:sup>
                              </m:sSup>
                              <m:r>
                                <a:rPr lang="en-GB" i="1">
                                  <a:latin typeface="Cambria Math" panose="02040503050406030204" pitchFamily="18" charset="0"/>
                                  <a:ea typeface="Cambria Math" panose="02040503050406030204" pitchFamily="18" charset="0"/>
                                </a:rPr>
                                <m:t>𝐼</m:t>
                              </m:r>
                            </m:e>
                            <m:sub>
                              <m:r>
                                <a:rPr lang="en-GB" i="1">
                                  <a:latin typeface="Cambria Math" panose="02040503050406030204" pitchFamily="18" charset="0"/>
                                  <a:ea typeface="Cambria Math" panose="02040503050406030204" pitchFamily="18" charset="0"/>
                                </a:rPr>
                                <m:t>0</m:t>
                              </m:r>
                            </m:sub>
                          </m:sSub>
                          <m:d>
                            <m:dPr>
                              <m:ctrlPr>
                                <a:rPr lang="en-GB" i="1">
                                  <a:latin typeface="Cambria Math" panose="02040503050406030204" pitchFamily="18" charset="0"/>
                                  <a:ea typeface="Cambria Math" panose="02040503050406030204" pitchFamily="18" charset="0"/>
                                </a:rPr>
                              </m:ctrlPr>
                            </m:dPr>
                            <m:e>
                              <m:r>
                                <a:rPr lang="en-GB" i="1">
                                  <a:latin typeface="Cambria Math" panose="02040503050406030204" pitchFamily="18" charset="0"/>
                                  <a:ea typeface="Cambria Math" panose="02040503050406030204" pitchFamily="18" charset="0"/>
                                </a:rPr>
                                <m:t>𝜔</m:t>
                              </m:r>
                              <m:sSup>
                                <m:sSupPr>
                                  <m:ctrlPr>
                                    <a:rPr lang="en-GB" i="1">
                                      <a:latin typeface="Cambria Math" panose="02040503050406030204" pitchFamily="18" charset="0"/>
                                      <a:ea typeface="Cambria Math" panose="02040503050406030204" pitchFamily="18" charset="0"/>
                                    </a:rPr>
                                  </m:ctrlPr>
                                </m:sSupPr>
                                <m:e>
                                  <m:r>
                                    <a:rPr lang="en-GB" i="1">
                                      <a:latin typeface="Cambria Math" panose="02040503050406030204" pitchFamily="18" charset="0"/>
                                      <a:ea typeface="Cambria Math" panose="02040503050406030204" pitchFamily="18" charset="0"/>
                                    </a:rPr>
                                    <m:t>𝑅</m:t>
                                  </m:r>
                                </m:e>
                                <m:sup>
                                  <m:r>
                                    <a:rPr lang="en-GB" i="1">
                                      <a:latin typeface="Cambria Math" panose="02040503050406030204" pitchFamily="18" charset="0"/>
                                      <a:ea typeface="Cambria Math" panose="02040503050406030204" pitchFamily="18" charset="0"/>
                                    </a:rPr>
                                    <m:t>0</m:t>
                                  </m:r>
                                </m:sup>
                              </m:sSup>
                            </m:e>
                          </m:d>
                        </m:den>
                      </m:f>
                      <m:d>
                        <m:dPr>
                          <m:ctrlPr>
                            <a:rPr lang="en-GB" i="1">
                              <a:latin typeface="Cambria Math" panose="02040503050406030204" pitchFamily="18" charset="0"/>
                            </a:rPr>
                          </m:ctrlPr>
                        </m:dPr>
                        <m:e>
                          <m:r>
                            <a:rPr lang="en-GB" i="1">
                              <a:latin typeface="Cambria Math" panose="02040503050406030204" pitchFamily="18" charset="0"/>
                            </a:rPr>
                            <m:t>1−</m:t>
                          </m:r>
                          <m:sSup>
                            <m:sSupPr>
                              <m:ctrlPr>
                                <a:rPr lang="en-GB" i="1">
                                  <a:latin typeface="Cambria Math" panose="02040503050406030204" pitchFamily="18" charset="0"/>
                                </a:rPr>
                              </m:ctrlPr>
                            </m:sSupPr>
                            <m:e>
                              <m:r>
                                <a:rPr lang="en-GB" i="1">
                                  <a:latin typeface="Cambria Math" panose="02040503050406030204" pitchFamily="18" charset="0"/>
                                  <a:ea typeface="Cambria Math" panose="02040503050406030204" pitchFamily="18" charset="0"/>
                                </a:rPr>
                                <m:t>𝜔</m:t>
                              </m:r>
                            </m:e>
                            <m:sup>
                              <m:r>
                                <a:rPr lang="en-GB" i="1">
                                  <a:latin typeface="Cambria Math" panose="02040503050406030204" pitchFamily="18" charset="0"/>
                                </a:rPr>
                                <m:t>2</m:t>
                              </m:r>
                            </m:sup>
                          </m:sSup>
                          <m:sSup>
                            <m:sSupPr>
                              <m:ctrlPr>
                                <a:rPr lang="en-GB" i="1">
                                  <a:latin typeface="Cambria Math" panose="02040503050406030204" pitchFamily="18" charset="0"/>
                                </a:rPr>
                              </m:ctrlPr>
                            </m:sSupPr>
                            <m:e>
                              <m:r>
                                <a:rPr lang="en-GB" i="1">
                                  <a:latin typeface="Cambria Math" panose="02040503050406030204" pitchFamily="18" charset="0"/>
                                </a:rPr>
                                <m:t>𝑅</m:t>
                              </m:r>
                            </m:e>
                            <m:sup>
                              <m:d>
                                <m:dPr>
                                  <m:ctrlPr>
                                    <a:rPr lang="en-GB" i="1">
                                      <a:latin typeface="Cambria Math" panose="02040503050406030204" pitchFamily="18" charset="0"/>
                                    </a:rPr>
                                  </m:ctrlPr>
                                </m:dPr>
                                <m:e>
                                  <m:r>
                                    <a:rPr lang="en-GB" i="1">
                                      <a:latin typeface="Cambria Math" panose="02040503050406030204" pitchFamily="18" charset="0"/>
                                    </a:rPr>
                                    <m:t>0</m:t>
                                  </m:r>
                                </m:e>
                              </m:d>
                              <m:r>
                                <a:rPr lang="en-GB" i="1">
                                  <a:latin typeface="Cambria Math" panose="02040503050406030204" pitchFamily="18" charset="0"/>
                                </a:rPr>
                                <m:t>2</m:t>
                              </m:r>
                            </m:sup>
                          </m:sSup>
                        </m:e>
                      </m:d>
                    </m:oMath>
                  </m:oMathPara>
                </a14:m>
                <a:endParaRPr lang="en-GB" dirty="0"/>
              </a:p>
              <a:p>
                <a:r>
                  <a:rPr lang="en-GB" dirty="0"/>
                  <a:t>with respect to </a:t>
                </a:r>
                <a14:m>
                  <m:oMath xmlns:m="http://schemas.openxmlformats.org/officeDocument/2006/math">
                    <m:r>
                      <a:rPr lang="en-GB" i="1" smtClean="0">
                        <a:latin typeface="Cambria Math" panose="02040503050406030204" pitchFamily="18" charset="0"/>
                        <a:ea typeface="Cambria Math" panose="02040503050406030204" pitchFamily="18" charset="0"/>
                      </a:rPr>
                      <m:t>𝜔</m:t>
                    </m:r>
                    <m:r>
                      <a:rPr lang="en-GB" b="0" i="1" smtClean="0">
                        <a:latin typeface="Cambria Math" panose="02040503050406030204" pitchFamily="18" charset="0"/>
                        <a:ea typeface="Cambria Math" panose="02040503050406030204" pitchFamily="18" charset="0"/>
                      </a:rPr>
                      <m:t>.</m:t>
                    </m:r>
                  </m:oMath>
                </a14:m>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928" t="-840" b="-3081"/>
                </a:stretch>
              </a:blipFill>
            </p:spPr>
            <p:txBody>
              <a:bodyPr/>
              <a:lstStyle/>
              <a:p>
                <a:r>
                  <a:rPr lang="en-GB">
                    <a:noFill/>
                  </a:rPr>
                  <a:t> </a:t>
                </a:r>
              </a:p>
            </p:txBody>
          </p:sp>
        </mc:Fallback>
      </mc:AlternateContent>
    </p:spTree>
    <p:extLst>
      <p:ext uri="{BB962C8B-B14F-4D97-AF65-F5344CB8AC3E}">
        <p14:creationId xmlns:p14="http://schemas.microsoft.com/office/powerpoint/2010/main" val="39142775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Jets – 16: Jet Penetration</a:t>
            </a:r>
          </a:p>
        </p:txBody>
      </p:sp>
      <p:sp>
        <p:nvSpPr>
          <p:cNvPr id="4" name="Content Placeholder 3"/>
          <p:cNvSpPr>
            <a:spLocks noGrp="1"/>
          </p:cNvSpPr>
          <p:nvPr>
            <p:ph idx="1"/>
          </p:nvPr>
        </p:nvSpPr>
        <p:spPr/>
        <p:txBody>
          <a:bodyPr/>
          <a:lstStyle/>
          <a:p>
            <a:r>
              <a:rPr lang="en-GB" dirty="0"/>
              <a:t>The penetration of jets is very important in numerous industrial applications.</a:t>
            </a:r>
          </a:p>
          <a:p>
            <a:r>
              <a:rPr lang="en-GB" dirty="0"/>
              <a:t>In many cases it has been found possible to use the theory of incompressible inviscid flow, basically because for high speed jets viscosity is negligible and for many metals the effects of compressibility are negligible or nearly cancel.</a:t>
            </a:r>
          </a:p>
          <a:p>
            <a:r>
              <a:rPr lang="en-GB" dirty="0"/>
              <a:t>We present the incompressible theory based on Bernoulli’s Law. </a:t>
            </a:r>
          </a:p>
          <a:p>
            <a:r>
              <a:rPr lang="en-GB" dirty="0"/>
              <a:t>Note that there is a an analogous compressible theory based on the compressible version of this Law.</a:t>
            </a:r>
          </a:p>
        </p:txBody>
      </p:sp>
    </p:spTree>
    <p:extLst>
      <p:ext uri="{BB962C8B-B14F-4D97-AF65-F5344CB8AC3E}">
        <p14:creationId xmlns:p14="http://schemas.microsoft.com/office/powerpoint/2010/main" val="35610320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Jets – 17: Penetration Using Bernoulli’s Law</a:t>
            </a: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p:txBody>
              <a:bodyPr>
                <a:normAutofit fontScale="85000" lnSpcReduction="20000"/>
              </a:bodyPr>
              <a:lstStyle/>
              <a:p>
                <a:r>
                  <a:rPr lang="en-GB" dirty="0"/>
                  <a:t>For high speed jets travelling at speed </a:t>
                </a:r>
                <a14:m>
                  <m:oMath xmlns:m="http://schemas.openxmlformats.org/officeDocument/2006/math">
                    <m:r>
                      <a:rPr lang="en-GB" b="0" i="1" smtClean="0">
                        <a:latin typeface="Cambria Math" panose="02040503050406030204" pitchFamily="18" charset="0"/>
                      </a:rPr>
                      <m:t>𝑉</m:t>
                    </m:r>
                  </m:oMath>
                </a14:m>
                <a:r>
                  <a:rPr lang="en-GB" dirty="0"/>
                  <a:t> in the km/s regime the influence of gravity is negligible.</a:t>
                </a:r>
              </a:p>
              <a:p>
                <a:r>
                  <a:rPr lang="en-GB" dirty="0"/>
                  <a:t>In the steady state Bernoulli’s Law is simply</a:t>
                </a:r>
              </a:p>
              <a:p>
                <a:pPr marL="0" indent="0" algn="ctr">
                  <a:buNone/>
                </a:pPr>
                <a14:m>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sSup>
                      <m:sSupPr>
                        <m:ctrlPr>
                          <a:rPr lang="en-GB" i="1" smtClean="0">
                            <a:latin typeface="Cambria Math" panose="02040503050406030204" pitchFamily="18" charset="0"/>
                          </a:rPr>
                        </m:ctrlPr>
                      </m:sSupPr>
                      <m:e>
                        <m:r>
                          <a:rPr lang="en-GB" i="1" smtClean="0">
                            <a:latin typeface="Cambria Math" panose="02040503050406030204" pitchFamily="18" charset="0"/>
                            <a:ea typeface="Cambria Math" panose="02040503050406030204" pitchFamily="18" charset="0"/>
                          </a:rPr>
                          <m:t>𝜌</m:t>
                        </m:r>
                        <m:r>
                          <a:rPr lang="en-GB" b="0" i="1" smtClean="0">
                            <a:latin typeface="Cambria Math" panose="02040503050406030204" pitchFamily="18" charset="0"/>
                          </a:rPr>
                          <m:t>𝑢</m:t>
                        </m:r>
                      </m:e>
                      <m:sup>
                        <m:r>
                          <a:rPr lang="en-GB" b="0" i="1" smtClean="0">
                            <a:latin typeface="Cambria Math" panose="02040503050406030204" pitchFamily="18" charset="0"/>
                          </a:rPr>
                          <m:t>2</m:t>
                        </m:r>
                      </m:sup>
                    </m:sSup>
                    <m:r>
                      <a:rPr lang="en-GB" b="0" i="1" smtClean="0">
                        <a:latin typeface="Cambria Math" panose="02040503050406030204" pitchFamily="18" charset="0"/>
                      </a:rPr>
                      <m:t>+</m:t>
                    </m:r>
                    <m:r>
                      <a:rPr lang="en-GB" b="0" i="1" smtClean="0">
                        <a:latin typeface="Cambria Math" panose="02040503050406030204" pitchFamily="18" charset="0"/>
                      </a:rPr>
                      <m:t>𝑝</m:t>
                    </m:r>
                    <m:r>
                      <a:rPr lang="en-GB" b="0" i="1" smtClean="0">
                        <a:latin typeface="Cambria Math" panose="02040503050406030204" pitchFamily="18" charset="0"/>
                      </a:rPr>
                      <m:t>=</m:t>
                    </m:r>
                    <m:r>
                      <a:rPr lang="en-GB" b="0" i="1" smtClean="0">
                        <a:latin typeface="Cambria Math" panose="02040503050406030204" pitchFamily="18" charset="0"/>
                      </a:rPr>
                      <m:t>𝑐𝑜𝑛𝑠𝑡</m:t>
                    </m:r>
                  </m:oMath>
                </a14:m>
                <a:r>
                  <a:rPr lang="en-GB" dirty="0"/>
                  <a:t>.</a:t>
                </a:r>
              </a:p>
              <a:p>
                <a:r>
                  <a:rPr lang="en-GB" dirty="0"/>
                  <a:t>To predict penetration speed </a:t>
                </a:r>
                <a14:m>
                  <m:oMath xmlns:m="http://schemas.openxmlformats.org/officeDocument/2006/math">
                    <m:r>
                      <a:rPr lang="en-GB" b="0" i="1" smtClean="0">
                        <a:latin typeface="Cambria Math" panose="02040503050406030204" pitchFamily="18" charset="0"/>
                      </a:rPr>
                      <m:t>𝑈</m:t>
                    </m:r>
                    <m:r>
                      <a:rPr lang="en-GB" b="0" i="1" smtClean="0">
                        <a:latin typeface="Cambria Math" panose="02040503050406030204" pitchFamily="18" charset="0"/>
                      </a:rPr>
                      <m:t> </m:t>
                    </m:r>
                  </m:oMath>
                </a14:m>
                <a:r>
                  <a:rPr lang="en-GB" dirty="0"/>
                  <a:t>Hill Mott and Pack applied this Law in a frame moving with the axial point P at the interface between jet and target.</a:t>
                </a:r>
              </a:p>
              <a:p>
                <a:r>
                  <a:rPr lang="en-GB" dirty="0"/>
                  <a:t>It turns out that the steady flow assumption works well even for jets with a gradient of velocity along them.</a:t>
                </a:r>
              </a:p>
              <a:p>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blipFill>
                <a:blip r:embed="rId2"/>
                <a:stretch>
                  <a:fillRect l="-1647" t="-3221" r="-1765"/>
                </a:stretch>
              </a:blipFill>
            </p:spPr>
            <p:txBody>
              <a:bodyPr/>
              <a:lstStyle/>
              <a:p>
                <a:r>
                  <a:rPr lang="en-GB">
                    <a:noFill/>
                  </a:rPr>
                  <a:t> </a:t>
                </a:r>
              </a:p>
            </p:txBody>
          </p:sp>
        </mc:Fallback>
      </mc:AlternateContent>
      <p:sp>
        <p:nvSpPr>
          <p:cNvPr id="4" name="Content Placeholder 3"/>
          <p:cNvSpPr>
            <a:spLocks noGrp="1"/>
          </p:cNvSpPr>
          <p:nvPr>
            <p:ph sz="half" idx="2"/>
          </p:nvPr>
        </p:nvSpPr>
        <p:spPr/>
        <p:txBody>
          <a:bodyPr>
            <a:normAutofit fontScale="85000" lnSpcReduction="20000"/>
          </a:bodyPr>
          <a:lstStyle/>
          <a:p>
            <a:endParaRPr lang="en-GB" dirty="0"/>
          </a:p>
        </p:txBody>
      </p:sp>
      <p:sp>
        <p:nvSpPr>
          <p:cNvPr id="9" name="Rectangle 8"/>
          <p:cNvSpPr/>
          <p:nvPr/>
        </p:nvSpPr>
        <p:spPr>
          <a:xfrm>
            <a:off x="8785077" y="1751888"/>
            <a:ext cx="2486826" cy="4425075"/>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Chord 11"/>
          <p:cNvSpPr/>
          <p:nvPr/>
        </p:nvSpPr>
        <p:spPr>
          <a:xfrm rot="10800000">
            <a:off x="7459038" y="2563734"/>
            <a:ext cx="2607907" cy="2794475"/>
          </a:xfrm>
          <a:prstGeom prst="chord">
            <a:avLst>
              <a:gd name="adj1" fmla="val 5367227"/>
              <a:gd name="adj2" fmla="val 16200000"/>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13"/>
          <p:cNvSpPr/>
          <p:nvPr/>
        </p:nvSpPr>
        <p:spPr>
          <a:xfrm>
            <a:off x="6452171" y="2933486"/>
            <a:ext cx="2760682" cy="593091"/>
          </a:xfrm>
          <a:custGeom>
            <a:avLst/>
            <a:gdLst>
              <a:gd name="connsiteX0" fmla="*/ 76645 w 1730518"/>
              <a:gd name="connsiteY0" fmla="*/ 754569 h 768769"/>
              <a:gd name="connsiteX1" fmla="*/ 1238873 w 1730518"/>
              <a:gd name="connsiteY1" fmla="*/ 746023 h 768769"/>
              <a:gd name="connsiteX2" fmla="*/ 1640525 w 1730518"/>
              <a:gd name="connsiteY2" fmla="*/ 540924 h 768769"/>
              <a:gd name="connsiteX3" fmla="*/ 1717437 w 1730518"/>
              <a:gd name="connsiteY3" fmla="*/ 164909 h 768769"/>
              <a:gd name="connsiteX4" fmla="*/ 1443972 w 1730518"/>
              <a:gd name="connsiteY4" fmla="*/ 11084 h 768769"/>
              <a:gd name="connsiteX5" fmla="*/ 102282 w 1730518"/>
              <a:gd name="connsiteY5" fmla="*/ 11084 h 768769"/>
              <a:gd name="connsiteX6" fmla="*/ 93736 w 1730518"/>
              <a:gd name="connsiteY6" fmla="*/ 2539 h 768769"/>
              <a:gd name="connsiteX7" fmla="*/ 93736 w 1730518"/>
              <a:gd name="connsiteY7" fmla="*/ 2539 h 768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0518" h="768769">
                <a:moveTo>
                  <a:pt x="76645" y="754569"/>
                </a:moveTo>
                <a:cubicBezTo>
                  <a:pt x="527435" y="768099"/>
                  <a:pt x="978226" y="781630"/>
                  <a:pt x="1238873" y="746023"/>
                </a:cubicBezTo>
                <a:cubicBezTo>
                  <a:pt x="1499520" y="710416"/>
                  <a:pt x="1560764" y="637776"/>
                  <a:pt x="1640525" y="540924"/>
                </a:cubicBezTo>
                <a:cubicBezTo>
                  <a:pt x="1720286" y="444072"/>
                  <a:pt x="1750196" y="253216"/>
                  <a:pt x="1717437" y="164909"/>
                </a:cubicBezTo>
                <a:cubicBezTo>
                  <a:pt x="1684678" y="76602"/>
                  <a:pt x="1713164" y="36721"/>
                  <a:pt x="1443972" y="11084"/>
                </a:cubicBezTo>
                <a:cubicBezTo>
                  <a:pt x="1174780" y="-14553"/>
                  <a:pt x="327321" y="12508"/>
                  <a:pt x="102282" y="11084"/>
                </a:cubicBezTo>
                <a:cubicBezTo>
                  <a:pt x="-122757" y="9660"/>
                  <a:pt x="93736" y="2539"/>
                  <a:pt x="93736" y="2539"/>
                </a:cubicBezTo>
                <a:lnTo>
                  <a:pt x="93736" y="2539"/>
                </a:lnTo>
              </a:path>
            </a:pathLst>
          </a:cu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p:cNvSpPr/>
          <p:nvPr/>
        </p:nvSpPr>
        <p:spPr>
          <a:xfrm flipV="1">
            <a:off x="6452171" y="4409760"/>
            <a:ext cx="2760682" cy="578698"/>
          </a:xfrm>
          <a:custGeom>
            <a:avLst/>
            <a:gdLst>
              <a:gd name="connsiteX0" fmla="*/ 76645 w 1730518"/>
              <a:gd name="connsiteY0" fmla="*/ 754569 h 768769"/>
              <a:gd name="connsiteX1" fmla="*/ 1238873 w 1730518"/>
              <a:gd name="connsiteY1" fmla="*/ 746023 h 768769"/>
              <a:gd name="connsiteX2" fmla="*/ 1640525 w 1730518"/>
              <a:gd name="connsiteY2" fmla="*/ 540924 h 768769"/>
              <a:gd name="connsiteX3" fmla="*/ 1717437 w 1730518"/>
              <a:gd name="connsiteY3" fmla="*/ 164909 h 768769"/>
              <a:gd name="connsiteX4" fmla="*/ 1443972 w 1730518"/>
              <a:gd name="connsiteY4" fmla="*/ 11084 h 768769"/>
              <a:gd name="connsiteX5" fmla="*/ 102282 w 1730518"/>
              <a:gd name="connsiteY5" fmla="*/ 11084 h 768769"/>
              <a:gd name="connsiteX6" fmla="*/ 93736 w 1730518"/>
              <a:gd name="connsiteY6" fmla="*/ 2539 h 768769"/>
              <a:gd name="connsiteX7" fmla="*/ 93736 w 1730518"/>
              <a:gd name="connsiteY7" fmla="*/ 2539 h 768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0518" h="768769">
                <a:moveTo>
                  <a:pt x="76645" y="754569"/>
                </a:moveTo>
                <a:cubicBezTo>
                  <a:pt x="527435" y="768099"/>
                  <a:pt x="978226" y="781630"/>
                  <a:pt x="1238873" y="746023"/>
                </a:cubicBezTo>
                <a:cubicBezTo>
                  <a:pt x="1499520" y="710416"/>
                  <a:pt x="1560764" y="637776"/>
                  <a:pt x="1640525" y="540924"/>
                </a:cubicBezTo>
                <a:cubicBezTo>
                  <a:pt x="1720286" y="444072"/>
                  <a:pt x="1750196" y="253216"/>
                  <a:pt x="1717437" y="164909"/>
                </a:cubicBezTo>
                <a:cubicBezTo>
                  <a:pt x="1684678" y="76602"/>
                  <a:pt x="1713164" y="36721"/>
                  <a:pt x="1443972" y="11084"/>
                </a:cubicBezTo>
                <a:cubicBezTo>
                  <a:pt x="1174780" y="-14553"/>
                  <a:pt x="327321" y="12508"/>
                  <a:pt x="102282" y="11084"/>
                </a:cubicBezTo>
                <a:cubicBezTo>
                  <a:pt x="-122757" y="9660"/>
                  <a:pt x="93736" y="2539"/>
                  <a:pt x="93736" y="2539"/>
                </a:cubicBezTo>
                <a:lnTo>
                  <a:pt x="93736" y="2539"/>
                </a:lnTo>
              </a:path>
            </a:pathLst>
          </a:cu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6337426" y="2788467"/>
            <a:ext cx="262550" cy="22814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 name="Straight Connector 19"/>
          <p:cNvCxnSpPr/>
          <p:nvPr/>
        </p:nvCxnSpPr>
        <p:spPr>
          <a:xfrm flipH="1">
            <a:off x="6599976" y="2563734"/>
            <a:ext cx="2185101"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6577891" y="5358208"/>
            <a:ext cx="2207186" cy="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Arc 22"/>
          <p:cNvSpPr/>
          <p:nvPr/>
        </p:nvSpPr>
        <p:spPr>
          <a:xfrm>
            <a:off x="7481125" y="2563733"/>
            <a:ext cx="2607906" cy="2794475"/>
          </a:xfrm>
          <a:prstGeom prst="arc">
            <a:avLst>
              <a:gd name="adj1" fmla="val 16200000"/>
              <a:gd name="adj2" fmla="val 5410186"/>
            </a:avLst>
          </a:prstGeom>
          <a:ln w="349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4" name="TextBox 23"/>
          <p:cNvSpPr txBox="1"/>
          <p:nvPr/>
        </p:nvSpPr>
        <p:spPr>
          <a:xfrm>
            <a:off x="9711239" y="3484714"/>
            <a:ext cx="471930" cy="523220"/>
          </a:xfrm>
          <a:prstGeom prst="rect">
            <a:avLst/>
          </a:prstGeom>
          <a:noFill/>
        </p:spPr>
        <p:txBody>
          <a:bodyPr wrap="square" rtlCol="0">
            <a:spAutoFit/>
          </a:bodyPr>
          <a:lstStyle/>
          <a:p>
            <a:r>
              <a:rPr lang="en-GB" sz="2800" dirty="0"/>
              <a:t>P</a:t>
            </a:r>
          </a:p>
        </p:txBody>
      </p:sp>
      <p:sp>
        <p:nvSpPr>
          <p:cNvPr id="25" name="Oval 24"/>
          <p:cNvSpPr/>
          <p:nvPr/>
        </p:nvSpPr>
        <p:spPr>
          <a:xfrm>
            <a:off x="10006405" y="3892990"/>
            <a:ext cx="131044" cy="1083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7" name="Straight Connector 26"/>
          <p:cNvCxnSpPr>
            <a:stCxn id="25" idx="0"/>
          </p:cNvCxnSpPr>
          <p:nvPr/>
        </p:nvCxnSpPr>
        <p:spPr>
          <a:xfrm flipH="1" flipV="1">
            <a:off x="10049829" y="2933486"/>
            <a:ext cx="22098" cy="959504"/>
          </a:xfrm>
          <a:prstGeom prst="line">
            <a:avLst/>
          </a:prstGeom>
          <a:ln>
            <a:solidFill>
              <a:srgbClr val="FFFF00"/>
            </a:solidFill>
            <a:prstDash val="dash"/>
          </a:ln>
        </p:spPr>
        <p:style>
          <a:lnRef idx="1">
            <a:schemeClr val="accent1"/>
          </a:lnRef>
          <a:fillRef idx="0">
            <a:schemeClr val="accent1"/>
          </a:fillRef>
          <a:effectRef idx="0">
            <a:schemeClr val="accent1"/>
          </a:effectRef>
          <a:fontRef idx="minor">
            <a:schemeClr val="tx1"/>
          </a:fontRef>
        </p:style>
      </p:cxnSp>
      <p:sp>
        <p:nvSpPr>
          <p:cNvPr id="5" name="Right Arrow 4"/>
          <p:cNvSpPr/>
          <p:nvPr/>
        </p:nvSpPr>
        <p:spPr>
          <a:xfrm>
            <a:off x="10133431" y="3813792"/>
            <a:ext cx="670409" cy="266700"/>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 name="TextBox 6"/>
              <p:cNvSpPr txBox="1"/>
              <p:nvPr/>
            </p:nvSpPr>
            <p:spPr>
              <a:xfrm>
                <a:off x="10217374" y="3445147"/>
                <a:ext cx="552261"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i="1" dirty="0" smtClean="0">
                          <a:solidFill>
                            <a:srgbClr val="FFFF00"/>
                          </a:solidFill>
                          <a:latin typeface="Cambria Math" panose="02040503050406030204" pitchFamily="18" charset="0"/>
                        </a:rPr>
                        <m:t>𝑈</m:t>
                      </m:r>
                    </m:oMath>
                  </m:oMathPara>
                </a14:m>
                <a:endParaRPr lang="en-GB" sz="2400" dirty="0">
                  <a:solidFill>
                    <a:srgbClr val="FFFF00"/>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0217374" y="3445147"/>
                <a:ext cx="552261" cy="461665"/>
              </a:xfrm>
              <a:prstGeom prst="rect">
                <a:avLst/>
              </a:prstGeom>
              <a:blipFill rotWithShape="0">
                <a:blip r:embed="rId3"/>
                <a:stretch>
                  <a:fillRect/>
                </a:stretch>
              </a:blipFill>
            </p:spPr>
            <p:txBody>
              <a:bodyPr/>
              <a:lstStyle/>
              <a:p>
                <a:r>
                  <a:rPr lang="en-GB">
                    <a:noFill/>
                  </a:rPr>
                  <a:t> </a:t>
                </a:r>
              </a:p>
            </p:txBody>
          </p:sp>
        </mc:Fallback>
      </mc:AlternateContent>
      <p:sp>
        <p:nvSpPr>
          <p:cNvPr id="22" name="Right Arrow 21"/>
          <p:cNvSpPr/>
          <p:nvPr/>
        </p:nvSpPr>
        <p:spPr>
          <a:xfrm>
            <a:off x="7089628" y="3820709"/>
            <a:ext cx="670409" cy="266700"/>
          </a:xfrm>
          <a:prstGeom prst="right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Connector 9"/>
          <p:cNvCxnSpPr>
            <a:endCxn id="9" idx="3"/>
          </p:cNvCxnSpPr>
          <p:nvPr/>
        </p:nvCxnSpPr>
        <p:spPr>
          <a:xfrm>
            <a:off x="6599976" y="3947142"/>
            <a:ext cx="4671927" cy="17284"/>
          </a:xfrm>
          <a:prstGeom prst="line">
            <a:avLst/>
          </a:prstGeom>
          <a:ln w="25400">
            <a:solidFill>
              <a:schemeClr val="accent1"/>
            </a:solidFill>
            <a:prstDash val="lgDash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p:cNvSpPr txBox="1"/>
              <p:nvPr/>
            </p:nvSpPr>
            <p:spPr>
              <a:xfrm>
                <a:off x="7190942" y="3480620"/>
                <a:ext cx="552261"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i="1" dirty="0" smtClean="0">
                          <a:solidFill>
                            <a:srgbClr val="FF0000"/>
                          </a:solidFill>
                          <a:latin typeface="Cambria Math" panose="02040503050406030204" pitchFamily="18" charset="0"/>
                        </a:rPr>
                        <m:t>𝑉</m:t>
                      </m:r>
                    </m:oMath>
                  </m:oMathPara>
                </a14:m>
                <a:endParaRPr lang="en-GB" sz="2400" dirty="0">
                  <a:solidFill>
                    <a:srgbClr val="FF0000"/>
                  </a:solidFill>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7190942" y="3480620"/>
                <a:ext cx="552261" cy="461665"/>
              </a:xfrm>
              <a:prstGeom prst="rect">
                <a:avLst/>
              </a:prstGeom>
              <a:blipFill rotWithShape="0">
                <a:blip r:embed="rId4"/>
                <a:stretch>
                  <a:fillRect/>
                </a:stretch>
              </a:blipFill>
            </p:spPr>
            <p:txBody>
              <a:bodyPr/>
              <a:lstStyle/>
              <a:p>
                <a:r>
                  <a:rPr lang="en-GB">
                    <a:noFill/>
                  </a:rPr>
                  <a:t> </a:t>
                </a:r>
              </a:p>
            </p:txBody>
          </p:sp>
        </mc:Fallback>
      </mc:AlternateContent>
      <p:sp>
        <p:nvSpPr>
          <p:cNvPr id="11" name="Freeform 10"/>
          <p:cNvSpPr/>
          <p:nvPr/>
        </p:nvSpPr>
        <p:spPr>
          <a:xfrm>
            <a:off x="9090568" y="3045641"/>
            <a:ext cx="492854" cy="625475"/>
          </a:xfrm>
          <a:custGeom>
            <a:avLst/>
            <a:gdLst>
              <a:gd name="connsiteX0" fmla="*/ 0 w 502796"/>
              <a:gd name="connsiteY0" fmla="*/ 630066 h 641405"/>
              <a:gd name="connsiteX1" fmla="*/ 371192 w 502796"/>
              <a:gd name="connsiteY1" fmla="*/ 602906 h 641405"/>
              <a:gd name="connsiteX2" fmla="*/ 497940 w 502796"/>
              <a:gd name="connsiteY2" fmla="*/ 313195 h 641405"/>
              <a:gd name="connsiteX3" fmla="*/ 470780 w 502796"/>
              <a:gd name="connsiteY3" fmla="*/ 86858 h 641405"/>
              <a:gd name="connsiteX4" fmla="*/ 416459 w 502796"/>
              <a:gd name="connsiteY4" fmla="*/ 5377 h 641405"/>
              <a:gd name="connsiteX5" fmla="*/ 434566 w 502796"/>
              <a:gd name="connsiteY5" fmla="*/ 14430 h 64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2796" h="641405">
                <a:moveTo>
                  <a:pt x="0" y="630066"/>
                </a:moveTo>
                <a:cubicBezTo>
                  <a:pt x="144101" y="642892"/>
                  <a:pt x="288202" y="655718"/>
                  <a:pt x="371192" y="602906"/>
                </a:cubicBezTo>
                <a:cubicBezTo>
                  <a:pt x="454182" y="550094"/>
                  <a:pt x="481342" y="399203"/>
                  <a:pt x="497940" y="313195"/>
                </a:cubicBezTo>
                <a:cubicBezTo>
                  <a:pt x="514538" y="227187"/>
                  <a:pt x="484360" y="138161"/>
                  <a:pt x="470780" y="86858"/>
                </a:cubicBezTo>
                <a:cubicBezTo>
                  <a:pt x="457200" y="35555"/>
                  <a:pt x="422495" y="17448"/>
                  <a:pt x="416459" y="5377"/>
                </a:cubicBezTo>
                <a:cubicBezTo>
                  <a:pt x="410423" y="-6694"/>
                  <a:pt x="422494" y="3868"/>
                  <a:pt x="434566" y="14430"/>
                </a:cubicBezTo>
              </a:path>
            </a:pathLst>
          </a:custGeom>
          <a:noFill/>
          <a:ln w="2540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29"/>
          <p:cNvSpPr/>
          <p:nvPr/>
        </p:nvSpPr>
        <p:spPr>
          <a:xfrm flipV="1">
            <a:off x="9083587" y="4244237"/>
            <a:ext cx="498675" cy="645300"/>
          </a:xfrm>
          <a:custGeom>
            <a:avLst/>
            <a:gdLst>
              <a:gd name="connsiteX0" fmla="*/ 0 w 502796"/>
              <a:gd name="connsiteY0" fmla="*/ 630066 h 641405"/>
              <a:gd name="connsiteX1" fmla="*/ 371192 w 502796"/>
              <a:gd name="connsiteY1" fmla="*/ 602906 h 641405"/>
              <a:gd name="connsiteX2" fmla="*/ 497940 w 502796"/>
              <a:gd name="connsiteY2" fmla="*/ 313195 h 641405"/>
              <a:gd name="connsiteX3" fmla="*/ 470780 w 502796"/>
              <a:gd name="connsiteY3" fmla="*/ 86858 h 641405"/>
              <a:gd name="connsiteX4" fmla="*/ 416459 w 502796"/>
              <a:gd name="connsiteY4" fmla="*/ 5377 h 641405"/>
              <a:gd name="connsiteX5" fmla="*/ 434566 w 502796"/>
              <a:gd name="connsiteY5" fmla="*/ 14430 h 64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2796" h="641405">
                <a:moveTo>
                  <a:pt x="0" y="630066"/>
                </a:moveTo>
                <a:cubicBezTo>
                  <a:pt x="144101" y="642892"/>
                  <a:pt x="288202" y="655718"/>
                  <a:pt x="371192" y="602906"/>
                </a:cubicBezTo>
                <a:cubicBezTo>
                  <a:pt x="454182" y="550094"/>
                  <a:pt x="481342" y="399203"/>
                  <a:pt x="497940" y="313195"/>
                </a:cubicBezTo>
                <a:cubicBezTo>
                  <a:pt x="514538" y="227187"/>
                  <a:pt x="484360" y="138161"/>
                  <a:pt x="470780" y="86858"/>
                </a:cubicBezTo>
                <a:cubicBezTo>
                  <a:pt x="457200" y="35555"/>
                  <a:pt x="422495" y="17448"/>
                  <a:pt x="416459" y="5377"/>
                </a:cubicBezTo>
                <a:cubicBezTo>
                  <a:pt x="410423" y="-6694"/>
                  <a:pt x="422494" y="3868"/>
                  <a:pt x="434566" y="14430"/>
                </a:cubicBezTo>
              </a:path>
            </a:pathLst>
          </a:custGeom>
          <a:noFill/>
          <a:ln w="2540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64305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B991622-29E1-4131-B053-6734ADAF37C0}"/>
              </a:ext>
            </a:extLst>
          </p:cNvPr>
          <p:cNvSpPr>
            <a:spLocks noGrp="1"/>
          </p:cNvSpPr>
          <p:nvPr>
            <p:ph type="title"/>
          </p:nvPr>
        </p:nvSpPr>
        <p:spPr/>
        <p:txBody>
          <a:bodyPr/>
          <a:lstStyle/>
          <a:p>
            <a:r>
              <a:rPr lang="en-GB" dirty="0"/>
              <a:t>Stress and Strain Tensors</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xmlns="" id="{22BC0159-A358-4DFD-B48B-40D66D87D7DE}"/>
                  </a:ext>
                </a:extLst>
              </p:cNvPr>
              <p:cNvSpPr>
                <a:spLocks noGrp="1"/>
              </p:cNvSpPr>
              <p:nvPr>
                <p:ph sz="half" idx="1"/>
              </p:nvPr>
            </p:nvSpPr>
            <p:spPr/>
            <p:txBody>
              <a:bodyPr>
                <a:normAutofit fontScale="92500"/>
              </a:bodyPr>
              <a:lstStyle/>
              <a:p>
                <a:r>
                  <a:rPr lang="en-GB" dirty="0"/>
                  <a:t>In vector notation stress in a fluid is given by</a:t>
                </a:r>
              </a:p>
              <a:p>
                <a:pPr marL="0" indent="0">
                  <a:buNone/>
                </a:pPr>
                <a:endParaRPr lang="en-GB" b="1" i="1" dirty="0">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ea typeface="Cambria Math" panose="02040503050406030204" pitchFamily="18" charset="0"/>
                        </a:rPr>
                        <m:t>𝝈</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𝑝</m:t>
                      </m:r>
                      <m:r>
                        <a:rPr lang="en-GB" b="1" i="1" smtClean="0">
                          <a:latin typeface="Cambria Math" panose="02040503050406030204" pitchFamily="18" charset="0"/>
                          <a:ea typeface="Cambria Math" panose="02040503050406030204" pitchFamily="18" charset="0"/>
                        </a:rPr>
                        <m:t>𝑰</m:t>
                      </m:r>
                      <m:r>
                        <a:rPr lang="en-GB" b="0" i="1" smtClean="0">
                          <a:latin typeface="Cambria Math" panose="02040503050406030204" pitchFamily="18" charset="0"/>
                          <a:ea typeface="Cambria Math" panose="02040503050406030204" pitchFamily="18" charset="0"/>
                        </a:rPr>
                        <m:t>+2</m:t>
                      </m:r>
                      <m:r>
                        <a:rPr lang="en-GB" b="0" i="1" smtClean="0">
                          <a:latin typeface="Cambria Math" panose="02040503050406030204" pitchFamily="18" charset="0"/>
                          <a:ea typeface="Cambria Math" panose="02040503050406030204" pitchFamily="18" charset="0"/>
                        </a:rPr>
                        <m:t>𝜇</m:t>
                      </m:r>
                      <m:d>
                        <m:dPr>
                          <m:ctrlPr>
                            <a:rPr lang="en-GB" b="0" i="1" smtClean="0">
                              <a:latin typeface="Cambria Math" panose="02040503050406030204" pitchFamily="18" charset="0"/>
                              <a:ea typeface="Cambria Math" panose="02040503050406030204" pitchFamily="18" charset="0"/>
                            </a:rPr>
                          </m:ctrlPr>
                        </m:dPr>
                        <m:e>
                          <m:r>
                            <a:rPr lang="en-GB" b="1" i="1" smtClean="0">
                              <a:latin typeface="Cambria Math" panose="02040503050406030204" pitchFamily="18" charset="0"/>
                              <a:ea typeface="Cambria Math" panose="02040503050406030204" pitchFamily="18" charset="0"/>
                            </a:rPr>
                            <m:t>𝒆</m:t>
                          </m:r>
                          <m:r>
                            <a:rPr lang="en-GB" b="0" i="1" smtClean="0">
                              <a:latin typeface="Cambria Math" panose="02040503050406030204" pitchFamily="18" charset="0"/>
                              <a:ea typeface="Cambria Math" panose="02040503050406030204" pitchFamily="18" charset="0"/>
                            </a:rPr>
                            <m:t>−</m:t>
                          </m:r>
                          <m:f>
                            <m:fPr>
                              <m:ctrlPr>
                                <a:rPr lang="en-GB" b="0"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1</m:t>
                              </m:r>
                            </m:num>
                            <m:den>
                              <m:r>
                                <a:rPr lang="en-GB" b="0" i="1" smtClean="0">
                                  <a:latin typeface="Cambria Math" panose="02040503050406030204" pitchFamily="18" charset="0"/>
                                  <a:ea typeface="Cambria Math" panose="02040503050406030204" pitchFamily="18" charset="0"/>
                                </a:rPr>
                                <m:t>3</m:t>
                              </m:r>
                            </m:den>
                          </m:f>
                          <m:r>
                            <a:rPr lang="en-GB" b="0" i="1" smtClean="0">
                              <a:latin typeface="Cambria Math" panose="02040503050406030204" pitchFamily="18" charset="0"/>
                              <a:ea typeface="Cambria Math" panose="02040503050406030204" pitchFamily="18" charset="0"/>
                            </a:rPr>
                            <m:t>∆</m:t>
                          </m:r>
                          <m:r>
                            <a:rPr lang="en-GB" b="1" i="1" smtClean="0">
                              <a:latin typeface="Cambria Math" panose="02040503050406030204" pitchFamily="18" charset="0"/>
                              <a:ea typeface="Cambria Math" panose="02040503050406030204" pitchFamily="18" charset="0"/>
                            </a:rPr>
                            <m:t>𝑰</m:t>
                          </m:r>
                        </m:e>
                      </m:d>
                    </m:oMath>
                  </m:oMathPara>
                </a14:m>
                <a:endParaRPr lang="en-GB" b="0" dirty="0">
                  <a:ea typeface="Cambria Math" panose="02040503050406030204" pitchFamily="18" charset="0"/>
                </a:endParaRPr>
              </a:p>
              <a:p>
                <a:pPr marL="0" indent="0">
                  <a:buNone/>
                </a:pPr>
                <a:endParaRPr lang="en-GB" b="0" dirty="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𝒆</m:t>
                      </m:r>
                      <m:r>
                        <a:rPr lang="en-GB" b="1" i="1" smtClean="0">
                          <a:latin typeface="Cambria Math" panose="02040503050406030204" pitchFamily="18" charset="0"/>
                        </a:rPr>
                        <m:t>=</m:t>
                      </m:r>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d>
                        <m:dPr>
                          <m:ctrlPr>
                            <a:rPr lang="en-GB" b="1" i="1" smtClean="0">
                              <a:latin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m:t>
                          </m:r>
                          <m:bar>
                            <m:barPr>
                              <m:ctrlPr>
                                <a:rPr lang="en-GB" i="1" smtClean="0">
                                  <a:latin typeface="Cambria Math" panose="02040503050406030204" pitchFamily="18" charset="0"/>
                                  <a:ea typeface="Cambria Math" panose="02040503050406030204" pitchFamily="18" charset="0"/>
                                </a:rPr>
                              </m:ctrlPr>
                            </m:barPr>
                            <m:e>
                              <m:r>
                                <a:rPr lang="en-GB" b="0" i="1" smtClean="0">
                                  <a:latin typeface="Cambria Math" panose="02040503050406030204" pitchFamily="18" charset="0"/>
                                  <a:ea typeface="Cambria Math" panose="02040503050406030204" pitchFamily="18" charset="0"/>
                                </a:rPr>
                                <m:t>𝑢</m:t>
                              </m:r>
                            </m:e>
                          </m:bar>
                          <m:r>
                            <a:rPr lang="en-GB" b="1" i="1" smtClean="0">
                              <a:latin typeface="Cambria Math" panose="02040503050406030204" pitchFamily="18" charset="0"/>
                              <a:ea typeface="Cambria Math" panose="02040503050406030204" pitchFamily="18" charset="0"/>
                            </a:rPr>
                            <m:t>+</m:t>
                          </m:r>
                          <m:sSup>
                            <m:sSupPr>
                              <m:ctrlPr>
                                <a:rPr lang="en-GB" b="1" i="1" smtClean="0">
                                  <a:latin typeface="Cambria Math" panose="02040503050406030204" pitchFamily="18" charset="0"/>
                                  <a:ea typeface="Cambria Math" panose="02040503050406030204" pitchFamily="18" charset="0"/>
                                </a:rPr>
                              </m:ctrlPr>
                            </m:sSupPr>
                            <m:e>
                              <m:d>
                                <m:dPr>
                                  <m:ctrlPr>
                                    <a:rPr lang="en-GB" b="1" i="1" smtClean="0">
                                      <a:latin typeface="Cambria Math" panose="02040503050406030204" pitchFamily="18" charset="0"/>
                                      <a:ea typeface="Cambria Math" panose="02040503050406030204" pitchFamily="18" charset="0"/>
                                    </a:rPr>
                                  </m:ctrlPr>
                                </m:dPr>
                                <m:e>
                                  <m:r>
                                    <a:rPr lang="en-GB" b="0" i="1">
                                      <a:latin typeface="Cambria Math" panose="02040503050406030204" pitchFamily="18" charset="0"/>
                                      <a:ea typeface="Cambria Math" panose="02040503050406030204" pitchFamily="18" charset="0"/>
                                    </a:rPr>
                                    <m:t>𝛻</m:t>
                                  </m:r>
                                  <m:bar>
                                    <m:barPr>
                                      <m:ctrlPr>
                                        <a:rPr lang="en-GB" i="1">
                                          <a:latin typeface="Cambria Math" panose="02040503050406030204" pitchFamily="18" charset="0"/>
                                          <a:ea typeface="Cambria Math" panose="02040503050406030204" pitchFamily="18" charset="0"/>
                                        </a:rPr>
                                      </m:ctrlPr>
                                    </m:barPr>
                                    <m:e>
                                      <m:r>
                                        <a:rPr lang="en-GB" b="0" i="1">
                                          <a:latin typeface="Cambria Math" panose="02040503050406030204" pitchFamily="18" charset="0"/>
                                          <a:ea typeface="Cambria Math" panose="02040503050406030204" pitchFamily="18" charset="0"/>
                                        </a:rPr>
                                        <m:t>𝑢</m:t>
                                      </m:r>
                                    </m:e>
                                  </m:bar>
                                </m:e>
                              </m:d>
                            </m:e>
                            <m:sup>
                              <m:r>
                                <a:rPr lang="en-GB" b="0" i="1" smtClean="0">
                                  <a:latin typeface="Cambria Math" panose="02040503050406030204" pitchFamily="18" charset="0"/>
                                  <a:ea typeface="Cambria Math" panose="02040503050406030204" pitchFamily="18" charset="0"/>
                                </a:rPr>
                                <m:t>𝑇</m:t>
                              </m:r>
                            </m:sup>
                          </m:sSup>
                        </m:e>
                      </m:d>
                    </m:oMath>
                  </m:oMathPara>
                </a14:m>
                <a:endParaRPr lang="en-GB" b="1" dirty="0"/>
              </a:p>
              <a:p>
                <a:pPr marL="0" indent="0">
                  <a:buNone/>
                </a:pPr>
                <a:endParaRPr lang="en-GB" b="1" dirty="0"/>
              </a:p>
              <a:p>
                <a:pPr marL="0" indent="0">
                  <a:buNone/>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𝑡𝑟</m:t>
                      </m:r>
                      <m:d>
                        <m:dPr>
                          <m:ctrlPr>
                            <a:rPr lang="en-GB" b="1" i="1" smtClean="0">
                              <a:latin typeface="Cambria Math" panose="02040503050406030204" pitchFamily="18" charset="0"/>
                              <a:ea typeface="Cambria Math" panose="02040503050406030204" pitchFamily="18" charset="0"/>
                            </a:rPr>
                          </m:ctrlPr>
                        </m:dPr>
                        <m:e>
                          <m:r>
                            <a:rPr lang="en-GB" b="1" i="1" smtClean="0">
                              <a:latin typeface="Cambria Math" panose="02040503050406030204" pitchFamily="18" charset="0"/>
                              <a:ea typeface="Cambria Math" panose="02040503050406030204" pitchFamily="18" charset="0"/>
                            </a:rPr>
                            <m:t>𝒆</m:t>
                          </m:r>
                        </m:e>
                      </m:d>
                    </m:oMath>
                  </m:oMathPara>
                </a14:m>
                <a:endParaRPr lang="en-GB" b="1" dirty="0"/>
              </a:p>
            </p:txBody>
          </p:sp>
        </mc:Choice>
        <mc:Fallback xmlns="">
          <p:sp>
            <p:nvSpPr>
              <p:cNvPr id="5" name="Content Placeholder 4">
                <a:extLst>
                  <a:ext uri="{FF2B5EF4-FFF2-40B4-BE49-F238E27FC236}">
                    <a16:creationId xmlns:a16="http://schemas.microsoft.com/office/drawing/2014/main" id="{22BC0159-A358-4DFD-B48B-40D66D87D7DE}"/>
                  </a:ext>
                </a:extLst>
              </p:cNvPr>
              <p:cNvSpPr>
                <a:spLocks noGrp="1" noRot="1" noChangeAspect="1" noMove="1" noResize="1" noEditPoints="1" noAdjustHandles="1" noChangeArrowheads="1" noChangeShapeType="1" noTextEdit="1"/>
              </p:cNvSpPr>
              <p:nvPr>
                <p:ph sz="half" idx="1"/>
              </p:nvPr>
            </p:nvSpPr>
            <p:spPr>
              <a:blipFill>
                <a:blip r:embed="rId2"/>
                <a:stretch>
                  <a:fillRect l="-1882" t="-2101" r="-30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xmlns="" id="{60CC76B4-8C50-44A5-9DDA-248567F1C98F}"/>
                  </a:ext>
                </a:extLst>
              </p:cNvPr>
              <p:cNvSpPr>
                <a:spLocks noGrp="1"/>
              </p:cNvSpPr>
              <p:nvPr>
                <p:ph sz="half" idx="2"/>
              </p:nvPr>
            </p:nvSpPr>
            <p:spPr/>
            <p:txBody>
              <a:bodyPr>
                <a:normAutofit fontScale="92500"/>
              </a:bodyPr>
              <a:lstStyle/>
              <a:p>
                <a:r>
                  <a:rPr lang="en-GB" dirty="0"/>
                  <a:t>And in Cartesian suffix notation it is given by</a:t>
                </a:r>
              </a:p>
              <a:p>
                <a:pPr marL="0" indent="0">
                  <a:buNone/>
                </a:pPr>
                <a:endParaRPr lang="en-GB"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i="1" smtClean="0">
                              <a:latin typeface="Cambria Math" panose="02040503050406030204" pitchFamily="18" charset="0"/>
                              <a:ea typeface="Cambria Math" panose="02040503050406030204" pitchFamily="18" charset="0"/>
                            </a:rPr>
                            <m:t>𝜎</m:t>
                          </m:r>
                        </m:e>
                        <m:sub>
                          <m:r>
                            <a:rPr lang="en-GB" b="0" i="1" smtClean="0">
                              <a:latin typeface="Cambria Math" panose="02040503050406030204" pitchFamily="18" charset="0"/>
                            </a:rPr>
                            <m:t>𝑖𝑗</m:t>
                          </m:r>
                        </m:sub>
                      </m:sSub>
                      <m:r>
                        <a:rPr lang="en-GB" b="0" i="1" smtClean="0">
                          <a:latin typeface="Cambria Math" panose="02040503050406030204" pitchFamily="18" charset="0"/>
                        </a:rPr>
                        <m:t>=−</m:t>
                      </m:r>
                      <m:r>
                        <a:rPr lang="en-GB" b="0" i="1" smtClean="0">
                          <a:latin typeface="Cambria Math" panose="02040503050406030204" pitchFamily="18" charset="0"/>
                        </a:rPr>
                        <m:t>𝑝</m:t>
                      </m:r>
                      <m:sSub>
                        <m:sSubPr>
                          <m:ctrlPr>
                            <a:rPr lang="en-GB" b="0" i="1" smtClean="0">
                              <a:latin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𝛿</m:t>
                          </m:r>
                        </m:e>
                        <m:sub>
                          <m:r>
                            <a:rPr lang="en-GB" b="0" i="1" smtClean="0">
                              <a:latin typeface="Cambria Math" panose="02040503050406030204" pitchFamily="18" charset="0"/>
                            </a:rPr>
                            <m:t>𝑖𝑗</m:t>
                          </m:r>
                        </m:sub>
                      </m:sSub>
                      <m:r>
                        <a:rPr lang="en-GB" b="0" i="1" smtClean="0">
                          <a:latin typeface="Cambria Math" panose="02040503050406030204" pitchFamily="18" charset="0"/>
                        </a:rPr>
                        <m:t>+2</m:t>
                      </m:r>
                      <m:r>
                        <a:rPr lang="en-GB" b="0" i="1" smtClean="0">
                          <a:latin typeface="Cambria Math" panose="02040503050406030204" pitchFamily="18" charset="0"/>
                          <a:ea typeface="Cambria Math" panose="02040503050406030204" pitchFamily="18" charset="0"/>
                        </a:rPr>
                        <m:t>𝜇</m:t>
                      </m:r>
                      <m:d>
                        <m:dPr>
                          <m:ctrlPr>
                            <a:rPr lang="en-GB" b="0" i="1" smtClean="0">
                              <a:latin typeface="Cambria Math" panose="02040503050406030204" pitchFamily="18" charset="0"/>
                              <a:ea typeface="Cambria Math" panose="02040503050406030204" pitchFamily="18" charset="0"/>
                            </a:rPr>
                          </m:ctrlPr>
                        </m:dPr>
                        <m:e>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𝑒</m:t>
                              </m:r>
                            </m:e>
                            <m:sub>
                              <m:r>
                                <a:rPr lang="en-GB" b="0" i="1" smtClean="0">
                                  <a:latin typeface="Cambria Math" panose="02040503050406030204" pitchFamily="18" charset="0"/>
                                  <a:ea typeface="Cambria Math" panose="02040503050406030204" pitchFamily="18" charset="0"/>
                                </a:rPr>
                                <m:t>𝑖𝑗</m:t>
                              </m:r>
                            </m:sub>
                          </m:sSub>
                          <m:r>
                            <a:rPr lang="en-GB" b="0" i="1" smtClean="0">
                              <a:latin typeface="Cambria Math" panose="02040503050406030204" pitchFamily="18" charset="0"/>
                              <a:ea typeface="Cambria Math" panose="02040503050406030204" pitchFamily="18" charset="0"/>
                            </a:rPr>
                            <m:t>−</m:t>
                          </m:r>
                          <m:f>
                            <m:fPr>
                              <m:ctrlPr>
                                <a:rPr lang="en-GB" b="0"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1</m:t>
                              </m:r>
                            </m:num>
                            <m:den>
                              <m:r>
                                <a:rPr lang="en-GB" b="0" i="1" smtClean="0">
                                  <a:latin typeface="Cambria Math" panose="02040503050406030204" pitchFamily="18" charset="0"/>
                                  <a:ea typeface="Cambria Math" panose="02040503050406030204" pitchFamily="18" charset="0"/>
                                </a:rPr>
                                <m:t>3</m:t>
                              </m:r>
                            </m:den>
                          </m:f>
                          <m:r>
                            <a:rPr lang="en-GB" b="0" i="1" smtClean="0">
                              <a:latin typeface="Cambria Math" panose="02040503050406030204" pitchFamily="18" charset="0"/>
                              <a:ea typeface="Cambria Math" panose="02040503050406030204" pitchFamily="18" charset="0"/>
                            </a:rPr>
                            <m:t>∆</m:t>
                          </m:r>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𝛿</m:t>
                              </m:r>
                            </m:e>
                            <m:sub>
                              <m:r>
                                <a:rPr lang="en-GB" b="0" i="1" smtClean="0">
                                  <a:latin typeface="Cambria Math" panose="02040503050406030204" pitchFamily="18" charset="0"/>
                                  <a:ea typeface="Cambria Math" panose="02040503050406030204" pitchFamily="18" charset="0"/>
                                </a:rPr>
                                <m:t>𝑖𝑗</m:t>
                              </m:r>
                            </m:sub>
                          </m:sSub>
                        </m:e>
                      </m:d>
                    </m:oMath>
                  </m:oMathPara>
                </a14:m>
                <a:endParaRPr lang="en-GB" b="0" dirty="0">
                  <a:ea typeface="Cambria Math" panose="02040503050406030204" pitchFamily="18" charset="0"/>
                </a:endParaRPr>
              </a:p>
              <a:p>
                <a:endParaRPr lang="en-GB" dirty="0"/>
              </a:p>
              <a:p>
                <a:pPr marL="0" indent="0">
                  <a:buNone/>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𝑒</m:t>
                          </m:r>
                        </m:e>
                        <m:sub>
                          <m:r>
                            <a:rPr lang="en-GB" b="0" i="1" smtClean="0">
                              <a:latin typeface="Cambria Math" panose="02040503050406030204" pitchFamily="18" charset="0"/>
                            </a:rPr>
                            <m:t>𝑖𝑗</m:t>
                          </m:r>
                        </m:sub>
                      </m:sSub>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d>
                        <m:dPr>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𝑢</m:t>
                                  </m:r>
                                </m:e>
                                <m:sub>
                                  <m:r>
                                    <a:rPr lang="en-GB" b="0" i="1" smtClean="0">
                                      <a:latin typeface="Cambria Math" panose="02040503050406030204" pitchFamily="18" charset="0"/>
                                    </a:rPr>
                                    <m:t>𝑖</m:t>
                                  </m:r>
                                </m:sub>
                              </m:sSub>
                            </m:num>
                            <m:den>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𝑗</m:t>
                                  </m:r>
                                </m:sub>
                              </m:sSub>
                            </m:den>
                          </m:f>
                          <m:r>
                            <a:rPr lang="en-GB" b="0" i="1" smtClean="0">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𝑢</m:t>
                                  </m:r>
                                </m:e>
                                <m:sub>
                                  <m:r>
                                    <a:rPr lang="en-GB" b="0" i="1" smtClean="0">
                                      <a:latin typeface="Cambria Math" panose="02040503050406030204" pitchFamily="18" charset="0"/>
                                    </a:rPr>
                                    <m:t>𝑗</m:t>
                                  </m:r>
                                </m:sub>
                              </m:sSub>
                            </m:num>
                            <m:den>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b="0" i="1" smtClean="0">
                                      <a:latin typeface="Cambria Math" panose="02040503050406030204" pitchFamily="18" charset="0"/>
                                    </a:rPr>
                                    <m:t>𝑖</m:t>
                                  </m:r>
                                </m:sub>
                              </m:sSub>
                            </m:den>
                          </m:f>
                        </m:e>
                      </m:d>
                    </m:oMath>
                  </m:oMathPara>
                </a14:m>
                <a:endParaRPr lang="en-GB" b="0" dirty="0"/>
              </a:p>
              <a:p>
                <a:pPr marL="0" indent="0" algn="ctr">
                  <a:buNone/>
                </a:pPr>
                <a:endParaRPr lang="en-GB" i="1" dirty="0">
                  <a:latin typeface="Cambria Math" panose="02040503050406030204" pitchFamily="18" charset="0"/>
                  <a:ea typeface="Cambria Math" panose="02040503050406030204" pitchFamily="18" charset="0"/>
                </a:endParaRPr>
              </a:p>
              <a:p>
                <a:pPr marL="0" indent="0" algn="ctr">
                  <a:buNone/>
                </a:pPr>
                <a14:m>
                  <m:oMath xmlns:m="http://schemas.openxmlformats.org/officeDocument/2006/math">
                    <m:r>
                      <a:rPr lang="en-GB"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 =</m:t>
                    </m:r>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𝑒</m:t>
                        </m:r>
                      </m:e>
                      <m:sub>
                        <m:r>
                          <a:rPr lang="en-GB" b="0" i="1" smtClean="0">
                            <a:latin typeface="Cambria Math" panose="02040503050406030204" pitchFamily="18" charset="0"/>
                            <a:ea typeface="Cambria Math" panose="02040503050406030204" pitchFamily="18" charset="0"/>
                          </a:rPr>
                          <m:t>𝑖𝑖</m:t>
                        </m:r>
                      </m:sub>
                    </m:sSub>
                  </m:oMath>
                </a14:m>
                <a:r>
                  <a:rPr lang="en-GB" dirty="0"/>
                  <a:t> </a:t>
                </a:r>
              </a:p>
            </p:txBody>
          </p:sp>
        </mc:Choice>
        <mc:Fallback xmlns="">
          <p:sp>
            <p:nvSpPr>
              <p:cNvPr id="6" name="Content Placeholder 5">
                <a:extLst>
                  <a:ext uri="{FF2B5EF4-FFF2-40B4-BE49-F238E27FC236}">
                    <a16:creationId xmlns:a16="http://schemas.microsoft.com/office/drawing/2014/main" id="{60CC76B4-8C50-44A5-9DDA-248567F1C98F}"/>
                  </a:ext>
                </a:extLst>
              </p:cNvPr>
              <p:cNvSpPr>
                <a:spLocks noGrp="1" noRot="1" noChangeAspect="1" noMove="1" noResize="1" noEditPoints="1" noAdjustHandles="1" noChangeArrowheads="1" noChangeShapeType="1" noTextEdit="1"/>
              </p:cNvSpPr>
              <p:nvPr>
                <p:ph sz="half" idx="2"/>
              </p:nvPr>
            </p:nvSpPr>
            <p:spPr>
              <a:blipFill>
                <a:blip r:embed="rId3"/>
                <a:stretch>
                  <a:fillRect l="-1882" t="-2101" r="-3059"/>
                </a:stretch>
              </a:blipFill>
            </p:spPr>
            <p:txBody>
              <a:bodyPr/>
              <a:lstStyle/>
              <a:p>
                <a:r>
                  <a:rPr lang="en-GB">
                    <a:noFill/>
                  </a:rPr>
                  <a:t> </a:t>
                </a:r>
              </a:p>
            </p:txBody>
          </p:sp>
        </mc:Fallback>
      </mc:AlternateContent>
    </p:spTree>
    <p:extLst>
      <p:ext uri="{BB962C8B-B14F-4D97-AF65-F5344CB8AC3E}">
        <p14:creationId xmlns:p14="http://schemas.microsoft.com/office/powerpoint/2010/main" val="41839571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Jets – 18: Penetration Using Bernoulli’s Law</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GB" dirty="0"/>
                  <a:t>In the frame moving with P at velocity </a:t>
                </a:r>
                <a14:m>
                  <m:oMath xmlns:m="http://schemas.openxmlformats.org/officeDocument/2006/math">
                    <m:r>
                      <a:rPr lang="en-GB" i="1" dirty="0" smtClean="0">
                        <a:latin typeface="Cambria Math" panose="02040503050406030204" pitchFamily="18" charset="0"/>
                      </a:rPr>
                      <m:t>𝑈</m:t>
                    </m:r>
                  </m:oMath>
                </a14:m>
                <a:r>
                  <a:rPr lang="en-GB" dirty="0"/>
                  <a:t> far from P the jet is travelling at </a:t>
                </a:r>
                <a14:m>
                  <m:oMath xmlns:m="http://schemas.openxmlformats.org/officeDocument/2006/math">
                    <m:r>
                      <m:rPr>
                        <m:sty m:val="p"/>
                      </m:rPr>
                      <a:rPr lang="en-GB" b="0" i="0" dirty="0" smtClean="0">
                        <a:latin typeface="Cambria Math" panose="02040503050406030204" pitchFamily="18" charset="0"/>
                      </a:rPr>
                      <m:t>V</m:t>
                    </m:r>
                    <m:r>
                      <a:rPr lang="en-GB" i="1" dirty="0" smtClean="0">
                        <a:latin typeface="Cambria Math" panose="02040503050406030204" pitchFamily="18" charset="0"/>
                      </a:rPr>
                      <m:t>−</m:t>
                    </m:r>
                    <m:r>
                      <a:rPr lang="en-GB" i="1" dirty="0" smtClean="0">
                        <a:latin typeface="Cambria Math" panose="02040503050406030204" pitchFamily="18" charset="0"/>
                      </a:rPr>
                      <m:t>𝑈</m:t>
                    </m:r>
                  </m:oMath>
                </a14:m>
                <a:r>
                  <a:rPr lang="en-GB" dirty="0"/>
                  <a:t> and the target with velocity </a:t>
                </a:r>
                <a14:m>
                  <m:oMath xmlns:m="http://schemas.openxmlformats.org/officeDocument/2006/math">
                    <m:r>
                      <a:rPr lang="en-GB" b="0" i="1" smtClean="0">
                        <a:latin typeface="Cambria Math" panose="02040503050406030204" pitchFamily="18" charset="0"/>
                      </a:rPr>
                      <m:t>−</m:t>
                    </m:r>
                    <m:r>
                      <a:rPr lang="en-GB" b="0" i="1" smtClean="0">
                        <a:latin typeface="Cambria Math" panose="02040503050406030204" pitchFamily="18" charset="0"/>
                      </a:rPr>
                      <m:t>𝑈</m:t>
                    </m:r>
                  </m:oMath>
                </a14:m>
                <a:r>
                  <a:rPr lang="en-GB" dirty="0"/>
                  <a:t>.</a:t>
                </a:r>
              </a:p>
              <a:p>
                <a:r>
                  <a:rPr lang="en-GB" dirty="0"/>
                  <a:t>The pressure far from P is taken as atmospheric pressure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𝑝</m:t>
                        </m:r>
                      </m:e>
                      <m:sub>
                        <m:r>
                          <a:rPr lang="en-GB" b="0" i="1" smtClean="0">
                            <a:latin typeface="Cambria Math" panose="02040503050406030204" pitchFamily="18" charset="0"/>
                          </a:rPr>
                          <m:t>0</m:t>
                        </m:r>
                      </m:sub>
                    </m:sSub>
                    <m:r>
                      <a:rPr lang="en-GB" b="0" i="1" smtClean="0">
                        <a:latin typeface="Cambria Math" panose="02040503050406030204" pitchFamily="18" charset="0"/>
                      </a:rPr>
                      <m:t>.</m:t>
                    </m:r>
                  </m:oMath>
                </a14:m>
                <a:endParaRPr lang="en-GB" dirty="0"/>
              </a:p>
              <a:p>
                <a:r>
                  <a:rPr lang="en-GB" dirty="0"/>
                  <a:t>At P itself both are at rest in this frame: </a:t>
                </a:r>
                <a14:m>
                  <m:oMath xmlns:m="http://schemas.openxmlformats.org/officeDocument/2006/math">
                    <m:r>
                      <a:rPr lang="en-GB" b="0" i="1" smtClean="0">
                        <a:latin typeface="Cambria Math" panose="02040503050406030204" pitchFamily="18" charset="0"/>
                      </a:rPr>
                      <m:t>𝑢</m:t>
                    </m:r>
                    <m:r>
                      <a:rPr lang="en-GB" b="0" i="1" smtClean="0">
                        <a:latin typeface="Cambria Math" panose="02040503050406030204" pitchFamily="18" charset="0"/>
                      </a:rPr>
                      <m:t>=0</m:t>
                    </m:r>
                  </m:oMath>
                </a14:m>
                <a:r>
                  <a:rPr lang="en-GB" dirty="0"/>
                  <a:t> in both jet and target and the pressures are equal just to the left and right of P (lest there be infinite acceleration happening!).</a:t>
                </a:r>
              </a:p>
              <a:p>
                <a:r>
                  <a:rPr lang="en-GB" dirty="0"/>
                  <a:t>Let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𝑝</m:t>
                        </m:r>
                      </m:e>
                      <m:sub>
                        <m:r>
                          <a:rPr lang="en-GB" b="0" i="1" smtClean="0">
                            <a:latin typeface="Cambria Math" panose="02040503050406030204" pitchFamily="18" charset="0"/>
                          </a:rPr>
                          <m:t>𝑠</m:t>
                        </m:r>
                      </m:sub>
                    </m:sSub>
                  </m:oMath>
                </a14:m>
                <a:r>
                  <a:rPr lang="en-GB" dirty="0"/>
                  <a:t> be the pressure at P, the S standing for ‘stagnation’, as in this frame P is sometimes referred to as the ‘stagnation point’ even though it is actually travelling at several km/s!</a:t>
                </a:r>
              </a:p>
              <a:p>
                <a:r>
                  <a:rPr lang="en-GB" dirty="0"/>
                  <a:t>Then, applying Bernoulli’s Law along the axis, we have in the jet of density </a:t>
                </a:r>
                <a14:m>
                  <m:oMath xmlns:m="http://schemas.openxmlformats.org/officeDocument/2006/math">
                    <m:sSub>
                      <m:sSubPr>
                        <m:ctrlPr>
                          <a:rPr lang="en-GB" i="1" smtClean="0">
                            <a:latin typeface="Cambria Math" panose="02040503050406030204" pitchFamily="18" charset="0"/>
                          </a:rPr>
                        </m:ctrlPr>
                      </m:sSubPr>
                      <m:e>
                        <m:r>
                          <a:rPr lang="en-GB" i="1" smtClean="0">
                            <a:latin typeface="Cambria Math" panose="02040503050406030204" pitchFamily="18" charset="0"/>
                            <a:ea typeface="Cambria Math" panose="02040503050406030204" pitchFamily="18" charset="0"/>
                          </a:rPr>
                          <m:t>𝜌</m:t>
                        </m:r>
                      </m:e>
                      <m:sub>
                        <m:r>
                          <a:rPr lang="en-GB" b="0" i="1" smtClean="0">
                            <a:latin typeface="Cambria Math" panose="02040503050406030204" pitchFamily="18" charset="0"/>
                          </a:rPr>
                          <m:t>𝐽</m:t>
                        </m:r>
                      </m:sub>
                    </m:sSub>
                  </m:oMath>
                </a14:m>
                <a:r>
                  <a:rPr lang="en-GB" dirty="0"/>
                  <a:t> :</a:t>
                </a:r>
              </a:p>
              <a:p>
                <a:pPr marL="0" indent="0" algn="ctr">
                  <a:buNone/>
                </a:pPr>
                <a14:m>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sSub>
                      <m:sSubPr>
                        <m:ctrlPr>
                          <a:rPr lang="en-GB" i="1" smtClean="0">
                            <a:latin typeface="Cambria Math" panose="02040503050406030204" pitchFamily="18" charset="0"/>
                            <a:ea typeface="Cambria Math" panose="02040503050406030204" pitchFamily="18" charset="0"/>
                          </a:rPr>
                        </m:ctrlPr>
                      </m:sSubPr>
                      <m:e>
                        <m:r>
                          <a:rPr lang="en-GB" i="1" smtClean="0">
                            <a:latin typeface="Cambria Math" panose="02040503050406030204" pitchFamily="18" charset="0"/>
                            <a:ea typeface="Cambria Math" panose="02040503050406030204" pitchFamily="18" charset="0"/>
                          </a:rPr>
                          <m:t>𝜌</m:t>
                        </m:r>
                      </m:e>
                      <m:sub>
                        <m:r>
                          <a:rPr lang="en-GB" b="0" i="1" smtClean="0">
                            <a:latin typeface="Cambria Math" panose="02040503050406030204" pitchFamily="18" charset="0"/>
                            <a:ea typeface="Cambria Math" panose="02040503050406030204" pitchFamily="18" charset="0"/>
                          </a:rPr>
                          <m:t>𝐽</m:t>
                        </m:r>
                      </m:sub>
                    </m:sSub>
                    <m:sSup>
                      <m:sSupPr>
                        <m:ctrlPr>
                          <a:rPr lang="en-GB" i="1" smtClean="0">
                            <a:latin typeface="Cambria Math" panose="02040503050406030204" pitchFamily="18" charset="0"/>
                            <a:ea typeface="Cambria Math" panose="02040503050406030204" pitchFamily="18" charset="0"/>
                          </a:rPr>
                        </m:ctrlPr>
                      </m:sSupPr>
                      <m:e>
                        <m:d>
                          <m:dPr>
                            <m:ctrlPr>
                              <a:rPr lang="en-GB"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𝑉</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𝑈</m:t>
                            </m:r>
                          </m:e>
                        </m:d>
                      </m:e>
                      <m:sup>
                        <m:r>
                          <a:rPr lang="en-GB" b="0" i="1" smtClean="0">
                            <a:latin typeface="Cambria Math" panose="02040503050406030204" pitchFamily="18" charset="0"/>
                            <a:ea typeface="Cambria Math" panose="02040503050406030204" pitchFamily="18" charset="0"/>
                          </a:rPr>
                          <m:t>2</m:t>
                        </m:r>
                      </m:sup>
                    </m:sSup>
                    <m:r>
                      <a:rPr lang="en-GB" b="0" i="1" smtClean="0">
                        <a:latin typeface="Cambria Math" panose="02040503050406030204" pitchFamily="18" charset="0"/>
                        <a:ea typeface="Cambria Math" panose="02040503050406030204" pitchFamily="18" charset="0"/>
                      </a:rPr>
                      <m:t>+</m:t>
                    </m:r>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𝑝</m:t>
                        </m:r>
                      </m:e>
                      <m:sub>
                        <m:r>
                          <a:rPr lang="en-GB" b="0" i="1" smtClean="0">
                            <a:latin typeface="Cambria Math" panose="02040503050406030204" pitchFamily="18" charset="0"/>
                            <a:ea typeface="Cambria Math" panose="02040503050406030204" pitchFamily="18" charset="0"/>
                          </a:rPr>
                          <m:t>0</m:t>
                        </m:r>
                      </m:sub>
                    </m:sSub>
                    <m:r>
                      <a:rPr lang="en-GB" b="0" i="1" smtClean="0">
                        <a:latin typeface="Cambria Math" panose="02040503050406030204" pitchFamily="18" charset="0"/>
                        <a:ea typeface="Cambria Math" panose="02040503050406030204" pitchFamily="18" charset="0"/>
                      </a:rPr>
                      <m:t>=</m:t>
                    </m:r>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𝑝</m:t>
                        </m:r>
                      </m:e>
                      <m:sub>
                        <m:r>
                          <a:rPr lang="en-GB" b="0" i="1" smtClean="0">
                            <a:latin typeface="Cambria Math" panose="02040503050406030204" pitchFamily="18" charset="0"/>
                            <a:ea typeface="Cambria Math" panose="02040503050406030204" pitchFamily="18" charset="0"/>
                          </a:rPr>
                          <m:t>𝑆</m:t>
                        </m:r>
                      </m:sub>
                    </m:sSub>
                  </m:oMath>
                </a14:m>
                <a:r>
                  <a:rPr lang="en-GB"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928" t="-3501" r="-1275"/>
                </a:stretch>
              </a:blipFill>
            </p:spPr>
            <p:txBody>
              <a:bodyPr/>
              <a:lstStyle/>
              <a:p>
                <a:r>
                  <a:rPr lang="en-GB">
                    <a:noFill/>
                  </a:rPr>
                  <a:t> </a:t>
                </a:r>
              </a:p>
            </p:txBody>
          </p:sp>
        </mc:Fallback>
      </mc:AlternateContent>
    </p:spTree>
    <p:extLst>
      <p:ext uri="{BB962C8B-B14F-4D97-AF65-F5344CB8AC3E}">
        <p14:creationId xmlns:p14="http://schemas.microsoft.com/office/powerpoint/2010/main" val="31819147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Jets – 19: Penetration Using Bernoulli’s Law</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GB" dirty="0"/>
                  <a:t>Similarly in the target of density </a:t>
                </a:r>
                <a14:m>
                  <m:oMath xmlns:m="http://schemas.openxmlformats.org/officeDocument/2006/math">
                    <m:sSub>
                      <m:sSubPr>
                        <m:ctrlPr>
                          <a:rPr lang="en-GB" i="1" smtClean="0">
                            <a:latin typeface="Cambria Math" panose="02040503050406030204" pitchFamily="18" charset="0"/>
                          </a:rPr>
                        </m:ctrlPr>
                      </m:sSubPr>
                      <m:e>
                        <m:r>
                          <a:rPr lang="en-GB" i="1" smtClean="0">
                            <a:latin typeface="Cambria Math" panose="02040503050406030204" pitchFamily="18" charset="0"/>
                            <a:ea typeface="Cambria Math" panose="02040503050406030204" pitchFamily="18" charset="0"/>
                          </a:rPr>
                          <m:t>𝜌</m:t>
                        </m:r>
                      </m:e>
                      <m:sub>
                        <m:r>
                          <a:rPr lang="en-GB" b="0" i="1" smtClean="0">
                            <a:latin typeface="Cambria Math" panose="02040503050406030204" pitchFamily="18" charset="0"/>
                          </a:rPr>
                          <m:t>𝑇</m:t>
                        </m:r>
                      </m:sub>
                    </m:sSub>
                  </m:oMath>
                </a14:m>
                <a:r>
                  <a:rPr lang="en-GB" dirty="0"/>
                  <a:t>:</a:t>
                </a:r>
              </a:p>
              <a:p>
                <a:pPr marL="0" indent="0" algn="ctr">
                  <a:buNone/>
                </a:pP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𝑝</m:t>
                        </m:r>
                      </m:e>
                      <m:sub>
                        <m:r>
                          <a:rPr lang="en-GB" b="0" i="1" smtClean="0">
                            <a:latin typeface="Cambria Math" panose="02040503050406030204" pitchFamily="18" charset="0"/>
                          </a:rPr>
                          <m:t>𝑆</m:t>
                        </m:r>
                      </m:sub>
                    </m:sSub>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sSub>
                      <m:sSubPr>
                        <m:ctrlPr>
                          <a:rPr lang="en-GB" b="0" i="1" smtClean="0">
                            <a:latin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𝜌</m:t>
                        </m:r>
                      </m:e>
                      <m:sub>
                        <m:r>
                          <a:rPr lang="en-GB" b="0" i="1" smtClean="0">
                            <a:latin typeface="Cambria Math" panose="02040503050406030204" pitchFamily="18" charset="0"/>
                          </a:rPr>
                          <m:t>𝑇</m:t>
                        </m:r>
                      </m:sub>
                    </m:sSub>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𝑈</m:t>
                        </m:r>
                      </m:e>
                      <m:sup>
                        <m:r>
                          <a:rPr lang="en-GB" b="0" i="1" smtClean="0">
                            <a:latin typeface="Cambria Math" panose="02040503050406030204" pitchFamily="18" charset="0"/>
                            <a:ea typeface="Cambria Math" panose="02040503050406030204" pitchFamily="18" charset="0"/>
                          </a:rPr>
                          <m:t>2</m:t>
                        </m:r>
                      </m:sup>
                    </m:sSup>
                    <m:r>
                      <a:rPr lang="en-GB" b="0" i="1" smtClean="0">
                        <a:latin typeface="Cambria Math" panose="02040503050406030204" pitchFamily="18" charset="0"/>
                        <a:ea typeface="Cambria Math" panose="02040503050406030204" pitchFamily="18" charset="0"/>
                      </a:rPr>
                      <m:t>+</m:t>
                    </m:r>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𝑝</m:t>
                        </m:r>
                      </m:e>
                      <m:sub>
                        <m:r>
                          <a:rPr lang="en-GB" b="0" i="1" smtClean="0">
                            <a:latin typeface="Cambria Math" panose="02040503050406030204" pitchFamily="18" charset="0"/>
                            <a:ea typeface="Cambria Math" panose="02040503050406030204" pitchFamily="18" charset="0"/>
                          </a:rPr>
                          <m:t>0</m:t>
                        </m:r>
                      </m:sub>
                    </m:sSub>
                  </m:oMath>
                </a14:m>
                <a:r>
                  <a:rPr lang="en-GB" dirty="0"/>
                  <a:t>.</a:t>
                </a:r>
              </a:p>
              <a:p>
                <a:r>
                  <a:rPr lang="en-GB" dirty="0"/>
                  <a:t>Elimination of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𝑝</m:t>
                        </m:r>
                      </m:e>
                      <m:sub>
                        <m:r>
                          <a:rPr lang="en-GB" b="0" i="1" smtClean="0">
                            <a:latin typeface="Cambria Math" panose="02040503050406030204" pitchFamily="18" charset="0"/>
                          </a:rPr>
                          <m:t>𝑆</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𝑝</m:t>
                        </m:r>
                      </m:e>
                      <m:sub>
                        <m:r>
                          <a:rPr lang="en-GB" b="0" i="1" smtClean="0">
                            <a:latin typeface="Cambria Math" panose="02040503050406030204" pitchFamily="18" charset="0"/>
                          </a:rPr>
                          <m:t>0</m:t>
                        </m:r>
                      </m:sub>
                    </m:sSub>
                  </m:oMath>
                </a14:m>
                <a:r>
                  <a:rPr lang="en-GB" dirty="0"/>
                  <a:t> yields:</a:t>
                </a:r>
              </a:p>
              <a:p>
                <a:pPr marL="0" indent="0" algn="ctr">
                  <a:buNone/>
                </a:pPr>
                <a14:m>
                  <m:oMath xmlns:m="http://schemas.openxmlformats.org/officeDocument/2006/math">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2</m:t>
                        </m:r>
                      </m:den>
                    </m:f>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𝜌</m:t>
                        </m:r>
                      </m:e>
                      <m:sub>
                        <m:r>
                          <a:rPr lang="en-GB" i="1">
                            <a:latin typeface="Cambria Math" panose="02040503050406030204" pitchFamily="18" charset="0"/>
                            <a:ea typeface="Cambria Math" panose="02040503050406030204" pitchFamily="18" charset="0"/>
                          </a:rPr>
                          <m:t>𝐽</m:t>
                        </m:r>
                      </m:sub>
                    </m:sSub>
                    <m:sSup>
                      <m:sSupPr>
                        <m:ctrlPr>
                          <a:rPr lang="en-GB" i="1">
                            <a:latin typeface="Cambria Math" panose="02040503050406030204" pitchFamily="18" charset="0"/>
                            <a:ea typeface="Cambria Math" panose="02040503050406030204" pitchFamily="18" charset="0"/>
                          </a:rPr>
                        </m:ctrlPr>
                      </m:sSupPr>
                      <m:e>
                        <m:d>
                          <m:dPr>
                            <m:ctrlPr>
                              <a:rPr lang="en-GB" i="1">
                                <a:latin typeface="Cambria Math" panose="02040503050406030204" pitchFamily="18" charset="0"/>
                                <a:ea typeface="Cambria Math" panose="02040503050406030204" pitchFamily="18" charset="0"/>
                              </a:rPr>
                            </m:ctrlPr>
                          </m:dPr>
                          <m:e>
                            <m:r>
                              <a:rPr lang="en-GB" i="1">
                                <a:latin typeface="Cambria Math" panose="02040503050406030204" pitchFamily="18" charset="0"/>
                                <a:ea typeface="Cambria Math" panose="02040503050406030204" pitchFamily="18" charset="0"/>
                              </a:rPr>
                              <m:t>𝑉</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𝑈</m:t>
                            </m:r>
                          </m:e>
                        </m:d>
                      </m:e>
                      <m:sup>
                        <m:r>
                          <a:rPr lang="en-GB" i="1">
                            <a:latin typeface="Cambria Math" panose="02040503050406030204" pitchFamily="18" charset="0"/>
                            <a:ea typeface="Cambria Math" panose="02040503050406030204" pitchFamily="18" charset="0"/>
                          </a:rPr>
                          <m:t>2</m:t>
                        </m:r>
                      </m:sup>
                    </m:sSup>
                    <m:r>
                      <a:rPr lang="en-GB" b="0" i="1" smtClean="0">
                        <a:latin typeface="Cambria Math" panose="02040503050406030204" pitchFamily="18" charset="0"/>
                        <a:ea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2</m:t>
                        </m:r>
                      </m:den>
                    </m:f>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𝜌</m:t>
                        </m:r>
                      </m:e>
                      <m:sub>
                        <m:r>
                          <a:rPr lang="en-GB" i="1">
                            <a:latin typeface="Cambria Math" panose="02040503050406030204" pitchFamily="18" charset="0"/>
                          </a:rPr>
                          <m:t>𝑇</m:t>
                        </m:r>
                      </m:sub>
                    </m:sSub>
                    <m:sSup>
                      <m:sSupPr>
                        <m:ctrlPr>
                          <a:rPr lang="en-GB" i="1">
                            <a:latin typeface="Cambria Math" panose="02040503050406030204" pitchFamily="18" charset="0"/>
                            <a:ea typeface="Cambria Math" panose="02040503050406030204" pitchFamily="18" charset="0"/>
                          </a:rPr>
                        </m:ctrlPr>
                      </m:sSupPr>
                      <m:e>
                        <m:r>
                          <a:rPr lang="en-GB" i="1">
                            <a:latin typeface="Cambria Math" panose="02040503050406030204" pitchFamily="18" charset="0"/>
                            <a:ea typeface="Cambria Math" panose="02040503050406030204" pitchFamily="18" charset="0"/>
                          </a:rPr>
                          <m:t>𝑈</m:t>
                        </m:r>
                      </m:e>
                      <m:sup>
                        <m:r>
                          <a:rPr lang="en-GB" i="1">
                            <a:latin typeface="Cambria Math" panose="02040503050406030204" pitchFamily="18" charset="0"/>
                            <a:ea typeface="Cambria Math" panose="02040503050406030204" pitchFamily="18" charset="0"/>
                          </a:rPr>
                          <m:t>2</m:t>
                        </m:r>
                      </m:sup>
                    </m:sSup>
                  </m:oMath>
                </a14:m>
                <a:r>
                  <a:rPr lang="en-GB" dirty="0"/>
                  <a:t>.</a:t>
                </a:r>
              </a:p>
              <a:p>
                <a:r>
                  <a:rPr lang="en-GB" dirty="0"/>
                  <a:t>This results in the quadratic for </a:t>
                </a:r>
                <a14:m>
                  <m:oMath xmlns:m="http://schemas.openxmlformats.org/officeDocument/2006/math">
                    <m:r>
                      <a:rPr lang="en-GB" b="0" i="1" smtClean="0">
                        <a:latin typeface="Cambria Math" panose="02040503050406030204" pitchFamily="18" charset="0"/>
                      </a:rPr>
                      <m:t>𝑈</m:t>
                    </m:r>
                    <m:r>
                      <a:rPr lang="en-GB" b="0" i="1" smtClean="0">
                        <a:latin typeface="Cambria Math" panose="02040503050406030204" pitchFamily="18" charset="0"/>
                      </a:rPr>
                      <m:t>:</m:t>
                    </m:r>
                  </m:oMath>
                </a14:m>
                <a:endParaRPr lang="en-GB" b="0" dirty="0"/>
              </a:p>
              <a:p>
                <a:pPr marL="0" indent="0" algn="ctr">
                  <a:buNone/>
                </a:pPr>
                <a14:m>
                  <m:oMathPara xmlns:m="http://schemas.openxmlformats.org/officeDocument/2006/math">
                    <m:oMathParaPr>
                      <m:jc m:val="centerGroup"/>
                    </m:oMathParaPr>
                    <m:oMath xmlns:m="http://schemas.openxmlformats.org/officeDocument/2006/math">
                      <m:sSup>
                        <m:sSupPr>
                          <m:ctrlPr>
                            <a:rPr lang="en-GB" i="1" smtClean="0">
                              <a:latin typeface="Cambria Math" panose="02040503050406030204" pitchFamily="18" charset="0"/>
                            </a:rPr>
                          </m:ctrlPr>
                        </m:sSupPr>
                        <m:e>
                          <m:r>
                            <a:rPr lang="en-GB" b="0" i="1" smtClean="0">
                              <a:latin typeface="Cambria Math" panose="02040503050406030204" pitchFamily="18" charset="0"/>
                            </a:rPr>
                            <m:t>𝑈</m:t>
                          </m:r>
                        </m:e>
                        <m:sup>
                          <m:r>
                            <a:rPr lang="en-GB" b="0" i="1" smtClean="0">
                              <a:latin typeface="Cambria Math" panose="02040503050406030204" pitchFamily="18" charset="0"/>
                            </a:rPr>
                            <m:t>2</m:t>
                          </m:r>
                        </m:sup>
                      </m:sSup>
                      <m:d>
                        <m:dPr>
                          <m:ctrlPr>
                            <a:rPr lang="en-GB" i="1" smtClean="0">
                              <a:latin typeface="Cambria Math" panose="02040503050406030204" pitchFamily="18" charset="0"/>
                            </a:rPr>
                          </m:ctrlPr>
                        </m:dPr>
                        <m:e>
                          <m:r>
                            <a:rPr lang="en-GB" b="0" i="1" smtClean="0">
                              <a:latin typeface="Cambria Math" panose="02040503050406030204" pitchFamily="18" charset="0"/>
                            </a:rPr>
                            <m:t>1−</m:t>
                          </m:r>
                          <m:f>
                            <m:fPr>
                              <m:ctrlPr>
                                <a:rPr lang="en-GB" b="0" i="1" smtClean="0">
                                  <a:latin typeface="Cambria Math" panose="02040503050406030204" pitchFamily="18" charset="0"/>
                                </a:rPr>
                              </m:ctrlPr>
                            </m:fPr>
                            <m:num>
                              <m:sSub>
                                <m:sSubPr>
                                  <m:ctrlPr>
                                    <a:rPr lang="en-GB" b="0" i="1" smtClean="0">
                                      <a:latin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𝜌</m:t>
                                  </m:r>
                                </m:e>
                                <m:sub>
                                  <m:r>
                                    <a:rPr lang="en-GB" b="0" i="1" smtClean="0">
                                      <a:latin typeface="Cambria Math" panose="02040503050406030204" pitchFamily="18" charset="0"/>
                                    </a:rPr>
                                    <m:t>𝑇</m:t>
                                  </m:r>
                                </m:sub>
                              </m:sSub>
                            </m:num>
                            <m:den>
                              <m:sSub>
                                <m:sSubPr>
                                  <m:ctrlPr>
                                    <a:rPr lang="en-GB" b="0" i="1" smtClean="0">
                                      <a:latin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𝜌</m:t>
                                  </m:r>
                                </m:e>
                                <m:sub>
                                  <m:r>
                                    <a:rPr lang="en-GB" b="0" i="1" smtClean="0">
                                      <a:latin typeface="Cambria Math" panose="02040503050406030204" pitchFamily="18" charset="0"/>
                                    </a:rPr>
                                    <m:t>𝐽</m:t>
                                  </m:r>
                                </m:sub>
                              </m:sSub>
                            </m:den>
                          </m:f>
                        </m:e>
                      </m:d>
                      <m:r>
                        <a:rPr lang="en-GB" b="0" i="1" smtClean="0">
                          <a:latin typeface="Cambria Math" panose="02040503050406030204" pitchFamily="18" charset="0"/>
                        </a:rPr>
                        <m:t>−2</m:t>
                      </m:r>
                      <m:r>
                        <a:rPr lang="en-GB" b="0" i="1" smtClean="0">
                          <a:latin typeface="Cambria Math" panose="02040503050406030204" pitchFamily="18" charset="0"/>
                        </a:rPr>
                        <m:t>𝑉𝑈</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𝑉</m:t>
                          </m:r>
                        </m:e>
                        <m:sup>
                          <m:r>
                            <a:rPr lang="en-GB" b="0" i="1" smtClean="0">
                              <a:latin typeface="Cambria Math" panose="02040503050406030204" pitchFamily="18" charset="0"/>
                            </a:rPr>
                            <m:t>2</m:t>
                          </m:r>
                        </m:sup>
                      </m:sSup>
                      <m:r>
                        <a:rPr lang="en-GB" b="0" i="1" smtClean="0">
                          <a:latin typeface="Cambria Math" panose="02040503050406030204" pitchFamily="18" charset="0"/>
                        </a:rPr>
                        <m:t>=0</m:t>
                      </m:r>
                      <m:r>
                        <a:rPr lang="en-GB" b="0" i="0" smtClean="0">
                          <a:latin typeface="Cambria Math" panose="02040503050406030204" pitchFamily="18" charset="0"/>
                        </a:rPr>
                        <m:t>,</m:t>
                      </m:r>
                    </m:oMath>
                  </m:oMathPara>
                </a14:m>
                <a:endParaRPr lang="en-GB" b="0" dirty="0"/>
              </a:p>
              <a:p>
                <a:r>
                  <a:rPr lang="en-GB" dirty="0"/>
                  <a:t>with physically possible solution</a:t>
                </a:r>
              </a:p>
              <a:p>
                <a:pPr marL="0" indent="0" algn="ctr">
                  <a:buNone/>
                </a:pPr>
                <a14:m>
                  <m:oMath xmlns:m="http://schemas.openxmlformats.org/officeDocument/2006/math">
                    <m:r>
                      <a:rPr lang="en-GB" b="0" i="1" smtClean="0">
                        <a:latin typeface="Cambria Math" panose="02040503050406030204" pitchFamily="18" charset="0"/>
                      </a:rPr>
                      <m:t>𝑈</m:t>
                    </m:r>
                    <m:r>
                      <a:rPr lang="en-GB" b="0" i="1" smtClean="0">
                        <a:latin typeface="Cambria Math" panose="02040503050406030204" pitchFamily="18" charset="0"/>
                      </a:rPr>
                      <m:t>=</m:t>
                    </m:r>
                    <m:f>
                      <m:fPr>
                        <m:type m:val="lin"/>
                        <m:ctrlPr>
                          <a:rPr lang="en-GB" b="0" i="1" smtClean="0">
                            <a:latin typeface="Cambria Math" panose="02040503050406030204" pitchFamily="18" charset="0"/>
                          </a:rPr>
                        </m:ctrlPr>
                      </m:fPr>
                      <m:num>
                        <m:r>
                          <a:rPr lang="en-GB" b="0" i="1" smtClean="0">
                            <a:latin typeface="Cambria Math" panose="02040503050406030204" pitchFamily="18" charset="0"/>
                          </a:rPr>
                          <m:t>𝑉</m:t>
                        </m:r>
                      </m:num>
                      <m:den>
                        <m:d>
                          <m:dPr>
                            <m:ctrlPr>
                              <a:rPr lang="en-GB" b="0" i="1" smtClean="0">
                                <a:latin typeface="Cambria Math" panose="02040503050406030204" pitchFamily="18" charset="0"/>
                              </a:rPr>
                            </m:ctrlPr>
                          </m:dPr>
                          <m:e>
                            <m:r>
                              <a:rPr lang="en-GB" b="0" i="1" smtClean="0">
                                <a:latin typeface="Cambria Math" panose="02040503050406030204" pitchFamily="18" charset="0"/>
                              </a:rPr>
                              <m:t>1+</m:t>
                            </m:r>
                            <m:rad>
                              <m:radPr>
                                <m:degHide m:val="on"/>
                                <m:ctrlPr>
                                  <a:rPr lang="en-GB" b="0" i="1" smtClean="0">
                                    <a:latin typeface="Cambria Math" panose="02040503050406030204" pitchFamily="18" charset="0"/>
                                  </a:rPr>
                                </m:ctrlPr>
                              </m:radPr>
                              <m:deg/>
                              <m:e>
                                <m:f>
                                  <m:fPr>
                                    <m:ctrlPr>
                                      <a:rPr lang="en-GB" b="0" i="1" smtClean="0">
                                        <a:latin typeface="Cambria Math" panose="02040503050406030204" pitchFamily="18" charset="0"/>
                                      </a:rPr>
                                    </m:ctrlPr>
                                  </m:fPr>
                                  <m:num>
                                    <m:sSub>
                                      <m:sSubPr>
                                        <m:ctrlPr>
                                          <a:rPr lang="en-GB" b="0" i="1" smtClean="0">
                                            <a:latin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𝜌</m:t>
                                        </m:r>
                                      </m:e>
                                      <m:sub>
                                        <m:r>
                                          <a:rPr lang="en-GB" b="0" i="1" smtClean="0">
                                            <a:latin typeface="Cambria Math" panose="02040503050406030204" pitchFamily="18" charset="0"/>
                                          </a:rPr>
                                          <m:t>𝑇</m:t>
                                        </m:r>
                                      </m:sub>
                                    </m:sSub>
                                  </m:num>
                                  <m:den>
                                    <m:sSub>
                                      <m:sSubPr>
                                        <m:ctrlPr>
                                          <a:rPr lang="en-GB" b="0" i="1" smtClean="0">
                                            <a:latin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𝜌</m:t>
                                        </m:r>
                                      </m:e>
                                      <m:sub>
                                        <m:r>
                                          <a:rPr lang="en-GB" b="0" i="1" smtClean="0">
                                            <a:latin typeface="Cambria Math" panose="02040503050406030204" pitchFamily="18" charset="0"/>
                                          </a:rPr>
                                          <m:t>𝐽</m:t>
                                        </m:r>
                                      </m:sub>
                                    </m:sSub>
                                  </m:den>
                                </m:f>
                              </m:e>
                            </m:rad>
                          </m:e>
                        </m:d>
                      </m:den>
                    </m:f>
                  </m:oMath>
                </a14:m>
                <a:r>
                  <a:rPr lang="en-GB" dirty="0"/>
                  <a:t>.</a:t>
                </a:r>
              </a:p>
              <a:p>
                <a:endParaRPr lang="en-GB" dirty="0"/>
              </a:p>
              <a:p>
                <a:pPr marL="0" indent="0">
                  <a:buNone/>
                </a:pP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928" t="-3501"/>
                </a:stretch>
              </a:blipFill>
            </p:spPr>
            <p:txBody>
              <a:bodyPr/>
              <a:lstStyle/>
              <a:p>
                <a:r>
                  <a:rPr lang="en-GB">
                    <a:noFill/>
                  </a:rPr>
                  <a:t> </a:t>
                </a:r>
              </a:p>
            </p:txBody>
          </p:sp>
        </mc:Fallback>
      </mc:AlternateContent>
    </p:spTree>
    <p:extLst>
      <p:ext uri="{BB962C8B-B14F-4D97-AF65-F5344CB8AC3E}">
        <p14:creationId xmlns:p14="http://schemas.microsoft.com/office/powerpoint/2010/main" val="28278608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Jets – 20: Penetration Using Bernoulli’s Law</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GB" dirty="0"/>
                  <a:t>Let a jet element of length </a:t>
                </a:r>
                <a14:m>
                  <m:oMath xmlns:m="http://schemas.openxmlformats.org/officeDocument/2006/math">
                    <m:r>
                      <a:rPr lang="en-GB" i="1" smtClean="0">
                        <a:latin typeface="Cambria Math" panose="02040503050406030204" pitchFamily="18" charset="0"/>
                        <a:ea typeface="Cambria Math" panose="02040503050406030204" pitchFamily="18" charset="0"/>
                      </a:rPr>
                      <m:t>𝛿</m:t>
                    </m:r>
                    <m:r>
                      <a:rPr lang="en-GB" b="0" i="1" smtClean="0">
                        <a:latin typeface="Cambria Math" panose="02040503050406030204" pitchFamily="18" charset="0"/>
                        <a:ea typeface="Cambria Math" panose="02040503050406030204" pitchFamily="18" charset="0"/>
                      </a:rPr>
                      <m:t>𝑙</m:t>
                    </m:r>
                  </m:oMath>
                </a14:m>
                <a:r>
                  <a:rPr lang="en-GB" dirty="0"/>
                  <a:t> take a time </a:t>
                </a:r>
                <a14:m>
                  <m:oMath xmlns:m="http://schemas.openxmlformats.org/officeDocument/2006/math">
                    <m:r>
                      <a:rPr lang="en-GB" i="1" smtClean="0">
                        <a:latin typeface="Cambria Math" panose="02040503050406030204" pitchFamily="18" charset="0"/>
                        <a:ea typeface="Cambria Math" panose="02040503050406030204" pitchFamily="18" charset="0"/>
                      </a:rPr>
                      <m:t>𝛿</m:t>
                    </m:r>
                    <m:r>
                      <a:rPr lang="en-GB" b="0" i="1" smtClean="0">
                        <a:latin typeface="Cambria Math" panose="02040503050406030204" pitchFamily="18" charset="0"/>
                        <a:ea typeface="Cambria Math" panose="02040503050406030204" pitchFamily="18" charset="0"/>
                      </a:rPr>
                      <m:t>𝑡</m:t>
                    </m:r>
                  </m:oMath>
                </a14:m>
                <a:r>
                  <a:rPr lang="en-GB" dirty="0"/>
                  <a:t> to penetrate a distance </a:t>
                </a:r>
                <a14:m>
                  <m:oMath xmlns:m="http://schemas.openxmlformats.org/officeDocument/2006/math">
                    <m:r>
                      <a:rPr lang="en-GB" i="1" smtClean="0">
                        <a:latin typeface="Cambria Math" panose="02040503050406030204" pitchFamily="18" charset="0"/>
                        <a:ea typeface="Cambria Math" panose="02040503050406030204" pitchFamily="18" charset="0"/>
                      </a:rPr>
                      <m:t>𝛿</m:t>
                    </m:r>
                    <m:r>
                      <a:rPr lang="en-GB" b="0" i="1" smtClean="0">
                        <a:latin typeface="Cambria Math" panose="02040503050406030204" pitchFamily="18" charset="0"/>
                        <a:ea typeface="Cambria Math" panose="02040503050406030204" pitchFamily="18" charset="0"/>
                      </a:rPr>
                      <m:t>𝑃</m:t>
                    </m:r>
                    <m:r>
                      <a:rPr lang="en-GB" b="0" i="1" smtClean="0">
                        <a:latin typeface="Cambria Math" panose="02040503050406030204" pitchFamily="18" charset="0"/>
                        <a:ea typeface="Cambria Math" panose="02040503050406030204" pitchFamily="18" charset="0"/>
                      </a:rPr>
                      <m:t>.</m:t>
                    </m:r>
                  </m:oMath>
                </a14:m>
                <a:endParaRPr lang="en-GB" b="0" dirty="0">
                  <a:ea typeface="Cambria Math" panose="02040503050406030204" pitchFamily="18" charset="0"/>
                </a:endParaRPr>
              </a:p>
              <a:p>
                <a:r>
                  <a:rPr lang="en-GB" dirty="0">
                    <a:ea typeface="Cambria Math" panose="02040503050406030204" pitchFamily="18" charset="0"/>
                  </a:rPr>
                  <a:t>Then </a:t>
                </a:r>
              </a:p>
              <a:p>
                <a:pPr marL="0" indent="0" algn="ctr">
                  <a:buNone/>
                </a:pPr>
                <a14:m>
                  <m:oMath xmlns:m="http://schemas.openxmlformats.org/officeDocument/2006/math">
                    <m:r>
                      <a:rPr lang="en-GB" b="0" i="1" smtClean="0">
                        <a:latin typeface="Cambria Math" panose="02040503050406030204" pitchFamily="18" charset="0"/>
                        <a:ea typeface="Cambria Math" panose="02040503050406030204" pitchFamily="18" charset="0"/>
                      </a:rPr>
                      <m:t>𝛿</m:t>
                    </m:r>
                    <m:r>
                      <a:rPr lang="en-GB" b="0" i="1" smtClean="0">
                        <a:latin typeface="Cambria Math" panose="02040503050406030204" pitchFamily="18" charset="0"/>
                        <a:ea typeface="Cambria Math" panose="02040503050406030204" pitchFamily="18" charset="0"/>
                      </a:rPr>
                      <m:t>𝑡</m:t>
                    </m:r>
                    <m:r>
                      <a:rPr lang="en-GB" b="0" i="1" smtClean="0">
                        <a:latin typeface="Cambria Math" panose="02040503050406030204" pitchFamily="18" charset="0"/>
                        <a:ea typeface="Cambria Math" panose="02040503050406030204" pitchFamily="18" charset="0"/>
                      </a:rPr>
                      <m:t>=</m:t>
                    </m:r>
                    <m:f>
                      <m:fPr>
                        <m:ctrlPr>
                          <a:rPr lang="en-GB" b="0"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𝛿</m:t>
                        </m:r>
                        <m:r>
                          <a:rPr lang="en-GB" b="0" i="1" smtClean="0">
                            <a:latin typeface="Cambria Math" panose="02040503050406030204" pitchFamily="18" charset="0"/>
                            <a:ea typeface="Cambria Math" panose="02040503050406030204" pitchFamily="18" charset="0"/>
                          </a:rPr>
                          <m:t>𝑙</m:t>
                        </m:r>
                      </m:num>
                      <m:den>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𝑉</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𝑈</m:t>
                            </m:r>
                          </m:e>
                        </m:d>
                      </m:den>
                    </m:f>
                    <m:r>
                      <a:rPr lang="en-GB" b="0" i="1" smtClean="0">
                        <a:latin typeface="Cambria Math" panose="02040503050406030204" pitchFamily="18" charset="0"/>
                        <a:ea typeface="Cambria Math" panose="02040503050406030204" pitchFamily="18" charset="0"/>
                      </a:rPr>
                      <m:t>=</m:t>
                    </m:r>
                    <m:f>
                      <m:fPr>
                        <m:ctrlPr>
                          <a:rPr lang="en-GB" b="0"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𝛿</m:t>
                        </m:r>
                        <m:r>
                          <a:rPr lang="en-GB" b="0" i="1" smtClean="0">
                            <a:latin typeface="Cambria Math" panose="02040503050406030204" pitchFamily="18" charset="0"/>
                            <a:ea typeface="Cambria Math" panose="02040503050406030204" pitchFamily="18" charset="0"/>
                          </a:rPr>
                          <m:t>𝑃</m:t>
                        </m:r>
                      </m:num>
                      <m:den>
                        <m:r>
                          <a:rPr lang="en-GB" b="0" i="1" smtClean="0">
                            <a:latin typeface="Cambria Math" panose="02040503050406030204" pitchFamily="18" charset="0"/>
                            <a:ea typeface="Cambria Math" panose="02040503050406030204" pitchFamily="18" charset="0"/>
                          </a:rPr>
                          <m:t>𝑈</m:t>
                        </m:r>
                      </m:den>
                    </m:f>
                  </m:oMath>
                </a14:m>
                <a:r>
                  <a:rPr lang="en-GB" b="0" dirty="0">
                    <a:ea typeface="Cambria Math" panose="02040503050406030204" pitchFamily="18" charset="0"/>
                  </a:rPr>
                  <a:t>.</a:t>
                </a:r>
              </a:p>
              <a:p>
                <a:r>
                  <a:rPr lang="en-GB" dirty="0">
                    <a:ea typeface="Cambria Math" panose="02040503050406030204" pitchFamily="18" charset="0"/>
                  </a:rPr>
                  <a:t>It follows from the solution just found for </a:t>
                </a:r>
                <a14:m>
                  <m:oMath xmlns:m="http://schemas.openxmlformats.org/officeDocument/2006/math">
                    <m:r>
                      <a:rPr lang="en-GB" b="0" i="1" smtClean="0">
                        <a:latin typeface="Cambria Math" panose="02040503050406030204" pitchFamily="18" charset="0"/>
                        <a:ea typeface="Cambria Math" panose="02040503050406030204" pitchFamily="18" charset="0"/>
                      </a:rPr>
                      <m:t>𝑈</m:t>
                    </m:r>
                  </m:oMath>
                </a14:m>
                <a:r>
                  <a:rPr lang="en-GB" b="0" dirty="0">
                    <a:ea typeface="Cambria Math" panose="02040503050406030204" pitchFamily="18" charset="0"/>
                  </a:rPr>
                  <a:t> that:</a:t>
                </a:r>
              </a:p>
              <a:p>
                <a:pPr marL="0" indent="0" algn="ctr">
                  <a:buNone/>
                </a:pPr>
                <a14:m>
                  <m:oMath xmlns:m="http://schemas.openxmlformats.org/officeDocument/2006/math">
                    <m:r>
                      <a:rPr lang="en-GB" b="0" i="1" smtClean="0">
                        <a:latin typeface="Cambria Math" panose="02040503050406030204" pitchFamily="18" charset="0"/>
                        <a:ea typeface="Cambria Math" panose="02040503050406030204" pitchFamily="18" charset="0"/>
                      </a:rPr>
                      <m:t>𝛿</m:t>
                    </m:r>
                    <m:r>
                      <a:rPr lang="en-GB" b="0" i="1" smtClean="0">
                        <a:latin typeface="Cambria Math" panose="02040503050406030204" pitchFamily="18" charset="0"/>
                        <a:ea typeface="Cambria Math" panose="02040503050406030204" pitchFamily="18" charset="0"/>
                      </a:rPr>
                      <m:t>𝑃</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𝛿</m:t>
                    </m:r>
                    <m:r>
                      <a:rPr lang="en-GB" b="0" i="1" smtClean="0">
                        <a:latin typeface="Cambria Math" panose="02040503050406030204" pitchFamily="18" charset="0"/>
                        <a:ea typeface="Cambria Math" panose="02040503050406030204" pitchFamily="18" charset="0"/>
                      </a:rPr>
                      <m:t>𝑙</m:t>
                    </m:r>
                    <m:rad>
                      <m:radPr>
                        <m:degHide m:val="on"/>
                        <m:ctrlPr>
                          <a:rPr lang="en-GB" b="0" i="1" smtClean="0">
                            <a:latin typeface="Cambria Math" panose="02040503050406030204" pitchFamily="18" charset="0"/>
                            <a:ea typeface="Cambria Math" panose="02040503050406030204" pitchFamily="18" charset="0"/>
                          </a:rPr>
                        </m:ctrlPr>
                      </m:radPr>
                      <m:deg/>
                      <m:e>
                        <m:f>
                          <m:fPr>
                            <m:ctrlPr>
                              <a:rPr lang="en-GB" b="0" i="1" smtClean="0">
                                <a:latin typeface="Cambria Math" panose="02040503050406030204" pitchFamily="18" charset="0"/>
                                <a:ea typeface="Cambria Math" panose="02040503050406030204" pitchFamily="18" charset="0"/>
                              </a:rPr>
                            </m:ctrlPr>
                          </m:fPr>
                          <m:num>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𝜌</m:t>
                                </m:r>
                              </m:e>
                              <m:sub>
                                <m:r>
                                  <a:rPr lang="en-GB" b="0" i="1" smtClean="0">
                                    <a:latin typeface="Cambria Math" panose="02040503050406030204" pitchFamily="18" charset="0"/>
                                    <a:ea typeface="Cambria Math" panose="02040503050406030204" pitchFamily="18" charset="0"/>
                                  </a:rPr>
                                  <m:t>𝐽</m:t>
                                </m:r>
                              </m:sub>
                            </m:sSub>
                          </m:num>
                          <m:den>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𝜌</m:t>
                                </m:r>
                              </m:e>
                              <m:sub>
                                <m:r>
                                  <a:rPr lang="en-GB" b="0" i="1" smtClean="0">
                                    <a:latin typeface="Cambria Math" panose="02040503050406030204" pitchFamily="18" charset="0"/>
                                    <a:ea typeface="Cambria Math" panose="02040503050406030204" pitchFamily="18" charset="0"/>
                                  </a:rPr>
                                  <m:t>𝑇</m:t>
                                </m:r>
                              </m:sub>
                            </m:sSub>
                          </m:den>
                        </m:f>
                      </m:e>
                    </m:rad>
                  </m:oMath>
                </a14:m>
                <a:r>
                  <a:rPr lang="en-GB" b="0" dirty="0">
                    <a:ea typeface="Cambria Math" panose="02040503050406030204" pitchFamily="18" charset="0"/>
                  </a:rPr>
                  <a:t>.</a:t>
                </a:r>
              </a:p>
              <a:p>
                <a:r>
                  <a:rPr lang="en-GB" dirty="0">
                    <a:ea typeface="Cambria Math" panose="02040503050406030204" pitchFamily="18" charset="0"/>
                  </a:rPr>
                  <a:t>This is the famous hydrodynamic penetration law of Hill, Mott and Pack.</a:t>
                </a:r>
              </a:p>
              <a:p>
                <a:r>
                  <a:rPr lang="en-GB" b="0" dirty="0">
                    <a:ea typeface="Cambria Math" panose="02040503050406030204" pitchFamily="18" charset="0"/>
                  </a:rPr>
                  <a:t>For a jet of uniform speed and length L the total penetration </a:t>
                </a:r>
                <a14:m>
                  <m:oMath xmlns:m="http://schemas.openxmlformats.org/officeDocument/2006/math">
                    <m:r>
                      <a:rPr lang="en-GB" b="0" i="1" smtClean="0">
                        <a:latin typeface="Cambria Math" panose="02040503050406030204" pitchFamily="18" charset="0"/>
                        <a:ea typeface="Cambria Math" panose="02040503050406030204" pitchFamily="18" charset="0"/>
                      </a:rPr>
                      <m:t>𝑃</m:t>
                    </m:r>
                    <m:r>
                      <a:rPr lang="en-GB" b="0" i="1" smtClean="0">
                        <a:latin typeface="Cambria Math" panose="02040503050406030204" pitchFamily="18" charset="0"/>
                        <a:ea typeface="Cambria Math" panose="02040503050406030204" pitchFamily="18" charset="0"/>
                      </a:rPr>
                      <m:t> </m:t>
                    </m:r>
                  </m:oMath>
                </a14:m>
                <a:r>
                  <a:rPr lang="en-GB" b="0" dirty="0">
                    <a:ea typeface="Cambria Math" panose="02040503050406030204" pitchFamily="18" charset="0"/>
                  </a:rPr>
                  <a:t>is simply</a:t>
                </a:r>
              </a:p>
              <a:p>
                <a:pPr marL="0" indent="0" algn="ctr">
                  <a:buNone/>
                </a:pPr>
                <a14:m>
                  <m:oMath xmlns:m="http://schemas.openxmlformats.org/officeDocument/2006/math">
                    <m:r>
                      <a:rPr lang="en-GB" i="1">
                        <a:latin typeface="Cambria Math" panose="02040503050406030204" pitchFamily="18" charset="0"/>
                        <a:ea typeface="Cambria Math" panose="02040503050406030204" pitchFamily="18" charset="0"/>
                      </a:rPr>
                      <m:t>𝑃</m:t>
                    </m:r>
                    <m:r>
                      <a:rPr lang="en-GB" i="1">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𝐿</m:t>
                    </m:r>
                    <m:rad>
                      <m:radPr>
                        <m:degHide m:val="on"/>
                        <m:ctrlPr>
                          <a:rPr lang="en-GB" i="1">
                            <a:latin typeface="Cambria Math" panose="02040503050406030204" pitchFamily="18" charset="0"/>
                            <a:ea typeface="Cambria Math" panose="02040503050406030204" pitchFamily="18" charset="0"/>
                          </a:rPr>
                        </m:ctrlPr>
                      </m:radPr>
                      <m:deg/>
                      <m:e>
                        <m:f>
                          <m:fPr>
                            <m:ctrlPr>
                              <a:rPr lang="en-GB" i="1">
                                <a:latin typeface="Cambria Math" panose="02040503050406030204" pitchFamily="18" charset="0"/>
                                <a:ea typeface="Cambria Math" panose="02040503050406030204" pitchFamily="18" charset="0"/>
                              </a:rPr>
                            </m:ctrlPr>
                          </m:fPr>
                          <m:num>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𝜌</m:t>
                                </m:r>
                              </m:e>
                              <m:sub>
                                <m:r>
                                  <a:rPr lang="en-GB" i="1">
                                    <a:latin typeface="Cambria Math" panose="02040503050406030204" pitchFamily="18" charset="0"/>
                                    <a:ea typeface="Cambria Math" panose="02040503050406030204" pitchFamily="18" charset="0"/>
                                  </a:rPr>
                                  <m:t>𝐽</m:t>
                                </m:r>
                              </m:sub>
                            </m:sSub>
                          </m:num>
                          <m:den>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𝜌</m:t>
                                </m:r>
                              </m:e>
                              <m:sub>
                                <m:r>
                                  <a:rPr lang="en-GB" i="1">
                                    <a:latin typeface="Cambria Math" panose="02040503050406030204" pitchFamily="18" charset="0"/>
                                    <a:ea typeface="Cambria Math" panose="02040503050406030204" pitchFamily="18" charset="0"/>
                                  </a:rPr>
                                  <m:t>𝑇</m:t>
                                </m:r>
                              </m:sub>
                            </m:sSub>
                          </m:den>
                        </m:f>
                      </m:e>
                    </m:rad>
                  </m:oMath>
                </a14:m>
                <a:r>
                  <a:rPr lang="en-GB" dirty="0"/>
                  <a:t>.</a:t>
                </a:r>
              </a:p>
              <a:p>
                <a:r>
                  <a:rPr lang="en-GB" dirty="0"/>
                  <a:t>We explore what happens for stretching jets in one of the sheet questions.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928" t="-3501" b="-3782"/>
                </a:stretch>
              </a:blipFill>
            </p:spPr>
            <p:txBody>
              <a:bodyPr/>
              <a:lstStyle/>
              <a:p>
                <a:r>
                  <a:rPr lang="en-GB">
                    <a:noFill/>
                  </a:rPr>
                  <a:t> </a:t>
                </a:r>
              </a:p>
            </p:txBody>
          </p:sp>
        </mc:Fallback>
      </mc:AlternateContent>
    </p:spTree>
    <p:extLst>
      <p:ext uri="{BB962C8B-B14F-4D97-AF65-F5344CB8AC3E}">
        <p14:creationId xmlns:p14="http://schemas.microsoft.com/office/powerpoint/2010/main" val="293325164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Shocks - 1</a:t>
            </a:r>
          </a:p>
        </p:txBody>
      </p:sp>
      <p:sp>
        <p:nvSpPr>
          <p:cNvPr id="3" name="Content Placeholder 2"/>
          <p:cNvSpPr>
            <a:spLocks noGrp="1"/>
          </p:cNvSpPr>
          <p:nvPr>
            <p:ph idx="1"/>
          </p:nvPr>
        </p:nvSpPr>
        <p:spPr/>
        <p:txBody>
          <a:bodyPr/>
          <a:lstStyle/>
          <a:p>
            <a:r>
              <a:rPr lang="en-GB" dirty="0"/>
              <a:t>Shocks arise under conditions where there is impact or sudden release of energy such as when an explosive explodes.</a:t>
            </a:r>
          </a:p>
          <a:p>
            <a:r>
              <a:rPr lang="en-GB" dirty="0"/>
              <a:t>Typical impact speeds causing shocks are in the range </a:t>
            </a:r>
          </a:p>
          <a:p>
            <a:pPr marL="0" indent="0">
              <a:buNone/>
            </a:pPr>
            <a:r>
              <a:rPr lang="en-GB" dirty="0"/>
              <a:t>   500 – 10,000 m / s.</a:t>
            </a:r>
          </a:p>
          <a:p>
            <a:r>
              <a:rPr lang="en-GB" dirty="0"/>
              <a:t>Pressures are in the </a:t>
            </a:r>
            <a:r>
              <a:rPr lang="en-GB" dirty="0" err="1"/>
              <a:t>GPa</a:t>
            </a:r>
            <a:r>
              <a:rPr lang="en-GB" dirty="0"/>
              <a:t> regime, usually dwarfing material strength, so that the material (even a metal) responds like a compressible fluid.</a:t>
            </a:r>
          </a:p>
          <a:p>
            <a:r>
              <a:rPr lang="en-GB" dirty="0"/>
              <a:t>When shock waves hit the surface of a dense material they are reflected back at even higher pressure – the reason why </a:t>
            </a:r>
            <a:r>
              <a:rPr lang="en-GB" i="1" dirty="0"/>
              <a:t>e.g.</a:t>
            </a:r>
            <a:r>
              <a:rPr lang="en-GB" dirty="0"/>
              <a:t> the aircraft fuselage was ruptured in the Lockerbie disaster.</a:t>
            </a:r>
          </a:p>
          <a:p>
            <a:pPr marL="0" indent="0">
              <a:buNone/>
            </a:pPr>
            <a:endParaRPr lang="en-GB" dirty="0"/>
          </a:p>
        </p:txBody>
      </p:sp>
    </p:spTree>
    <p:extLst>
      <p:ext uri="{BB962C8B-B14F-4D97-AF65-F5344CB8AC3E}">
        <p14:creationId xmlns:p14="http://schemas.microsoft.com/office/powerpoint/2010/main" val="29780502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Shocks - 2</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p:txBody>
              <a:bodyPr>
                <a:normAutofit lnSpcReduction="10000"/>
              </a:bodyPr>
              <a:lstStyle/>
              <a:p>
                <a:pPr marL="0" indent="0">
                  <a:buNone/>
                </a:pPr>
                <a:r>
                  <a:rPr lang="en-GB" dirty="0">
                    <a:solidFill>
                      <a:srgbClr val="FF0000"/>
                    </a:solidFill>
                  </a:rPr>
                  <a:t>		         Shocked		</a:t>
                </a:r>
                <a14:m>
                  <m:oMath xmlns:m="http://schemas.openxmlformats.org/officeDocument/2006/math">
                    <m:r>
                      <a:rPr lang="en-GB" b="0" i="0" smtClean="0">
                        <a:solidFill>
                          <a:srgbClr val="FF0000"/>
                        </a:solidFill>
                        <a:latin typeface="Cambria Math" panose="02040503050406030204" pitchFamily="18" charset="0"/>
                      </a:rPr>
                      <m:t>      </m:t>
                    </m:r>
                  </m:oMath>
                </a14:m>
                <a:r>
                  <a:rPr lang="en-GB" dirty="0">
                    <a:solidFill>
                      <a:srgbClr val="FF0000"/>
                    </a:solidFill>
                  </a:rPr>
                  <a:t>	    </a:t>
                </a:r>
                <a:r>
                  <a:rPr lang="en-GB" dirty="0">
                    <a:solidFill>
                      <a:schemeClr val="accent1"/>
                    </a:solidFill>
                  </a:rPr>
                  <a:t>Pre-shock</a:t>
                </a:r>
              </a:p>
              <a:p>
                <a:pPr marL="0" indent="0">
                  <a:buNone/>
                </a:pPr>
                <a:r>
                  <a:rPr lang="en-GB" dirty="0">
                    <a:solidFill>
                      <a:schemeClr val="accent1"/>
                    </a:solidFill>
                  </a:rPr>
                  <a:t>					 </a:t>
                </a:r>
                <a14:m>
                  <m:oMath xmlns:m="http://schemas.openxmlformats.org/officeDocument/2006/math">
                    <m:r>
                      <a:rPr lang="en-GB" b="0" i="0" smtClean="0">
                        <a:solidFill>
                          <a:srgbClr val="FF0000"/>
                        </a:solidFill>
                        <a:latin typeface="Cambria Math" panose="02040503050406030204" pitchFamily="18" charset="0"/>
                      </a:rPr>
                      <m:t>    </m:t>
                    </m:r>
                    <m:r>
                      <a:rPr lang="en-GB" i="1" smtClean="0">
                        <a:solidFill>
                          <a:srgbClr val="7030A0"/>
                        </a:solidFill>
                        <a:latin typeface="Cambria Math" panose="02040503050406030204" pitchFamily="18" charset="0"/>
                      </a:rPr>
                      <m:t>𝑈</m:t>
                    </m:r>
                  </m:oMath>
                </a14:m>
                <a:endParaRPr lang="en-GB" dirty="0">
                  <a:solidFill>
                    <a:srgbClr val="7030A0"/>
                  </a:solidFill>
                </a:endParaRPr>
              </a:p>
              <a:p>
                <a:pPr marL="0" indent="0">
                  <a:buNone/>
                </a:pPr>
                <a:r>
                  <a:rPr lang="en-GB" dirty="0"/>
                  <a:t>Density		</a:t>
                </a:r>
                <a14:m>
                  <m:oMath xmlns:m="http://schemas.openxmlformats.org/officeDocument/2006/math">
                    <m:sSub>
                      <m:sSubPr>
                        <m:ctrlPr>
                          <a:rPr lang="en-GB" i="1" smtClean="0">
                            <a:solidFill>
                              <a:srgbClr val="FF0000"/>
                            </a:solidFill>
                            <a:latin typeface="Cambria Math" panose="02040503050406030204" pitchFamily="18" charset="0"/>
                          </a:rPr>
                        </m:ctrlPr>
                      </m:sSubPr>
                      <m:e>
                        <m:r>
                          <a:rPr lang="en-GB" b="0" i="1" smtClean="0">
                            <a:solidFill>
                              <a:srgbClr val="FF0000"/>
                            </a:solidFill>
                            <a:latin typeface="Cambria Math" panose="02040503050406030204" pitchFamily="18" charset="0"/>
                          </a:rPr>
                          <m:t>    </m:t>
                        </m:r>
                        <m:r>
                          <a:rPr lang="en-GB" i="1" smtClean="0">
                            <a:solidFill>
                              <a:srgbClr val="FF0000"/>
                            </a:solidFill>
                            <a:latin typeface="Cambria Math" panose="02040503050406030204" pitchFamily="18" charset="0"/>
                            <a:ea typeface="Cambria Math" panose="02040503050406030204" pitchFamily="18" charset="0"/>
                          </a:rPr>
                          <m:t>𝜌</m:t>
                        </m:r>
                      </m:e>
                      <m:sub>
                        <m:r>
                          <a:rPr lang="en-GB" b="0" i="1" smtClean="0">
                            <a:solidFill>
                              <a:srgbClr val="FF0000"/>
                            </a:solidFill>
                            <a:latin typeface="Cambria Math" panose="02040503050406030204" pitchFamily="18" charset="0"/>
                          </a:rPr>
                          <m:t>1</m:t>
                        </m:r>
                      </m:sub>
                    </m:sSub>
                  </m:oMath>
                </a14:m>
                <a:r>
                  <a:rPr lang="en-GB" dirty="0"/>
                  <a:t>					</a:t>
                </a:r>
                <a14:m>
                  <m:oMath xmlns:m="http://schemas.openxmlformats.org/officeDocument/2006/math">
                    <m:sSub>
                      <m:sSubPr>
                        <m:ctrlPr>
                          <a:rPr lang="en-GB" i="1" smtClean="0">
                            <a:solidFill>
                              <a:schemeClr val="accent1"/>
                            </a:solidFill>
                            <a:latin typeface="Cambria Math" panose="02040503050406030204" pitchFamily="18" charset="0"/>
                          </a:rPr>
                        </m:ctrlPr>
                      </m:sSubPr>
                      <m:e>
                        <m:r>
                          <a:rPr lang="en-GB" i="1">
                            <a:solidFill>
                              <a:schemeClr val="accent1"/>
                            </a:solidFill>
                            <a:latin typeface="Cambria Math" panose="02040503050406030204" pitchFamily="18" charset="0"/>
                            <a:ea typeface="Cambria Math" panose="02040503050406030204" pitchFamily="18" charset="0"/>
                          </a:rPr>
                          <m:t>𝜌</m:t>
                        </m:r>
                      </m:e>
                      <m:sub>
                        <m:r>
                          <a:rPr lang="en-GB" b="0" i="1" smtClean="0">
                            <a:solidFill>
                              <a:schemeClr val="accent1"/>
                            </a:solidFill>
                            <a:latin typeface="Cambria Math" panose="02040503050406030204" pitchFamily="18" charset="0"/>
                            <a:ea typeface="Cambria Math" panose="02040503050406030204" pitchFamily="18" charset="0"/>
                          </a:rPr>
                          <m:t>0</m:t>
                        </m:r>
                      </m:sub>
                    </m:sSub>
                  </m:oMath>
                </a14:m>
                <a:endParaRPr lang="en-GB" dirty="0"/>
              </a:p>
              <a:p>
                <a:pPr marL="0" indent="0">
                  <a:buNone/>
                </a:pPr>
                <a:endParaRPr lang="en-GB" dirty="0">
                  <a:solidFill>
                    <a:schemeClr val="accent1"/>
                  </a:solidFill>
                </a:endParaRPr>
              </a:p>
              <a:p>
                <a:pPr marL="0" indent="0">
                  <a:buNone/>
                </a:pPr>
                <a:r>
                  <a:rPr lang="en-GB" dirty="0"/>
                  <a:t>Particle Velocity	</a:t>
                </a:r>
                <a14:m>
                  <m:oMath xmlns:m="http://schemas.openxmlformats.org/officeDocument/2006/math">
                    <m:sSub>
                      <m:sSubPr>
                        <m:ctrlPr>
                          <a:rPr lang="en-GB" i="1" smtClean="0">
                            <a:solidFill>
                              <a:srgbClr val="FF0000"/>
                            </a:solidFill>
                            <a:latin typeface="Cambria Math" panose="02040503050406030204" pitchFamily="18" charset="0"/>
                          </a:rPr>
                        </m:ctrlPr>
                      </m:sSubPr>
                      <m:e>
                        <m:r>
                          <a:rPr lang="en-GB" b="0" i="1" smtClean="0">
                            <a:solidFill>
                              <a:srgbClr val="FF0000"/>
                            </a:solidFill>
                            <a:latin typeface="Cambria Math" panose="02040503050406030204" pitchFamily="18" charset="0"/>
                          </a:rPr>
                          <m:t>    </m:t>
                        </m:r>
                        <m:r>
                          <a:rPr lang="en-GB" b="0" i="1" smtClean="0">
                            <a:solidFill>
                              <a:srgbClr val="FF0000"/>
                            </a:solidFill>
                            <a:latin typeface="Cambria Math" panose="02040503050406030204" pitchFamily="18" charset="0"/>
                          </a:rPr>
                          <m:t>𝑢</m:t>
                        </m:r>
                      </m:e>
                      <m:sub>
                        <m:r>
                          <a:rPr lang="en-GB" i="1">
                            <a:solidFill>
                              <a:srgbClr val="FF0000"/>
                            </a:solidFill>
                            <a:latin typeface="Cambria Math" panose="02040503050406030204" pitchFamily="18" charset="0"/>
                          </a:rPr>
                          <m:t>1</m:t>
                        </m:r>
                      </m:sub>
                    </m:sSub>
                  </m:oMath>
                </a14:m>
                <a:r>
                  <a:rPr lang="en-GB" dirty="0"/>
                  <a:t>					</a:t>
                </a:r>
                <a14:m>
                  <m:oMath xmlns:m="http://schemas.openxmlformats.org/officeDocument/2006/math">
                    <m:sSub>
                      <m:sSubPr>
                        <m:ctrlPr>
                          <a:rPr lang="en-GB" i="1" smtClean="0">
                            <a:solidFill>
                              <a:schemeClr val="accent1"/>
                            </a:solidFill>
                            <a:latin typeface="Cambria Math" panose="02040503050406030204" pitchFamily="18" charset="0"/>
                          </a:rPr>
                        </m:ctrlPr>
                      </m:sSubPr>
                      <m:e>
                        <m:r>
                          <a:rPr lang="en-GB" i="1">
                            <a:solidFill>
                              <a:schemeClr val="accent1"/>
                            </a:solidFill>
                            <a:latin typeface="Cambria Math" panose="02040503050406030204" pitchFamily="18" charset="0"/>
                          </a:rPr>
                          <m:t>𝑢</m:t>
                        </m:r>
                      </m:e>
                      <m:sub>
                        <m:r>
                          <a:rPr lang="en-GB" b="0" i="1" smtClean="0">
                            <a:solidFill>
                              <a:schemeClr val="accent1"/>
                            </a:solidFill>
                            <a:latin typeface="Cambria Math" panose="02040503050406030204" pitchFamily="18" charset="0"/>
                          </a:rPr>
                          <m:t>0</m:t>
                        </m:r>
                      </m:sub>
                    </m:sSub>
                  </m:oMath>
                </a14:m>
                <a:endParaRPr lang="en-GB" dirty="0"/>
              </a:p>
              <a:p>
                <a:pPr marL="0" indent="0">
                  <a:buNone/>
                </a:pPr>
                <a:endParaRPr lang="en-GB" dirty="0"/>
              </a:p>
              <a:p>
                <a:pPr marL="0" indent="0">
                  <a:buNone/>
                </a:pPr>
                <a:r>
                  <a:rPr lang="en-GB" dirty="0"/>
                  <a:t>Pressure		</a:t>
                </a:r>
                <a14:m>
                  <m:oMath xmlns:m="http://schemas.openxmlformats.org/officeDocument/2006/math">
                    <m:sSub>
                      <m:sSubPr>
                        <m:ctrlPr>
                          <a:rPr lang="en-GB" i="1" smtClean="0">
                            <a:solidFill>
                              <a:srgbClr val="FF0000"/>
                            </a:solidFill>
                            <a:latin typeface="Cambria Math" panose="02040503050406030204" pitchFamily="18" charset="0"/>
                          </a:rPr>
                        </m:ctrlPr>
                      </m:sSubPr>
                      <m:e>
                        <m:r>
                          <a:rPr lang="en-GB" b="0" i="1" smtClean="0">
                            <a:solidFill>
                              <a:srgbClr val="FF0000"/>
                            </a:solidFill>
                            <a:latin typeface="Cambria Math" panose="02040503050406030204" pitchFamily="18" charset="0"/>
                          </a:rPr>
                          <m:t>    </m:t>
                        </m:r>
                        <m:r>
                          <a:rPr lang="en-GB" b="0" i="1" smtClean="0">
                            <a:solidFill>
                              <a:srgbClr val="FF0000"/>
                            </a:solidFill>
                            <a:latin typeface="Cambria Math" panose="02040503050406030204" pitchFamily="18" charset="0"/>
                          </a:rPr>
                          <m:t>𝑝</m:t>
                        </m:r>
                      </m:e>
                      <m:sub>
                        <m:r>
                          <a:rPr lang="en-GB" b="0" i="1" smtClean="0">
                            <a:solidFill>
                              <a:srgbClr val="FF0000"/>
                            </a:solidFill>
                            <a:latin typeface="Cambria Math" panose="02040503050406030204" pitchFamily="18" charset="0"/>
                          </a:rPr>
                          <m:t>1</m:t>
                        </m:r>
                      </m:sub>
                    </m:sSub>
                  </m:oMath>
                </a14:m>
                <a:r>
                  <a:rPr lang="en-GB" dirty="0"/>
                  <a:t>		     			</a:t>
                </a:r>
                <a14:m>
                  <m:oMath xmlns:m="http://schemas.openxmlformats.org/officeDocument/2006/math">
                    <m:sSub>
                      <m:sSubPr>
                        <m:ctrlPr>
                          <a:rPr lang="en-GB" i="1" smtClean="0">
                            <a:solidFill>
                              <a:schemeClr val="accent1"/>
                            </a:solidFill>
                            <a:latin typeface="Cambria Math" panose="02040503050406030204" pitchFamily="18" charset="0"/>
                          </a:rPr>
                        </m:ctrlPr>
                      </m:sSubPr>
                      <m:e>
                        <m:r>
                          <a:rPr lang="en-GB" b="0" i="1" smtClean="0">
                            <a:solidFill>
                              <a:schemeClr val="accent1"/>
                            </a:solidFill>
                            <a:latin typeface="Cambria Math" panose="02040503050406030204" pitchFamily="18" charset="0"/>
                          </a:rPr>
                          <m:t>𝑝</m:t>
                        </m:r>
                      </m:e>
                      <m:sub>
                        <m:r>
                          <a:rPr lang="en-GB" b="0" i="1" smtClean="0">
                            <a:solidFill>
                              <a:schemeClr val="accent1"/>
                            </a:solidFill>
                            <a:latin typeface="Cambria Math" panose="02040503050406030204" pitchFamily="18" charset="0"/>
                          </a:rPr>
                          <m:t>0</m:t>
                        </m:r>
                      </m:sub>
                    </m:sSub>
                  </m:oMath>
                </a14:m>
                <a:endParaRPr lang="en-GB" dirty="0"/>
              </a:p>
              <a:p>
                <a:pPr marL="0" indent="0">
                  <a:buNone/>
                </a:pPr>
                <a:endParaRPr lang="en-GB" dirty="0"/>
              </a:p>
              <a:p>
                <a:pPr marL="0" indent="0">
                  <a:buNone/>
                </a:pPr>
                <a:r>
                  <a:rPr lang="en-GB" dirty="0"/>
                  <a:t>Internal energy	    </a:t>
                </a:r>
                <a14:m>
                  <m:oMath xmlns:m="http://schemas.openxmlformats.org/officeDocument/2006/math">
                    <m:sSub>
                      <m:sSubPr>
                        <m:ctrlPr>
                          <a:rPr lang="en-GB" i="1">
                            <a:solidFill>
                              <a:srgbClr val="FF0000"/>
                            </a:solidFill>
                            <a:latin typeface="Cambria Math" panose="02040503050406030204" pitchFamily="18" charset="0"/>
                          </a:rPr>
                        </m:ctrlPr>
                      </m:sSubPr>
                      <m:e>
                        <m:r>
                          <a:rPr lang="en-GB" b="0" i="1" smtClean="0">
                            <a:solidFill>
                              <a:srgbClr val="FF0000"/>
                            </a:solidFill>
                            <a:latin typeface="Cambria Math" panose="02040503050406030204" pitchFamily="18" charset="0"/>
                          </a:rPr>
                          <m:t>𝑒</m:t>
                        </m:r>
                      </m:e>
                      <m:sub>
                        <m:r>
                          <a:rPr lang="en-GB" i="1">
                            <a:solidFill>
                              <a:srgbClr val="FF0000"/>
                            </a:solidFill>
                            <a:latin typeface="Cambria Math" panose="02040503050406030204" pitchFamily="18" charset="0"/>
                          </a:rPr>
                          <m:t>1</m:t>
                        </m:r>
                      </m:sub>
                    </m:sSub>
                  </m:oMath>
                </a14:m>
                <a:r>
                  <a:rPr lang="en-GB" dirty="0"/>
                  <a:t>		     </a:t>
                </a:r>
                <a14:m>
                  <m:oMath xmlns:m="http://schemas.openxmlformats.org/officeDocument/2006/math">
                    <m:r>
                      <a:rPr lang="en-GB" i="1" smtClean="0">
                        <a:solidFill>
                          <a:srgbClr val="7030A0"/>
                        </a:solidFill>
                        <a:latin typeface="Cambria Math" panose="02040503050406030204" pitchFamily="18" charset="0"/>
                      </a:rPr>
                      <m:t>𝑈</m:t>
                    </m:r>
                  </m:oMath>
                </a14:m>
                <a:r>
                  <a:rPr lang="en-GB" dirty="0"/>
                  <a:t>			</a:t>
                </a:r>
                <a14:m>
                  <m:oMath xmlns:m="http://schemas.openxmlformats.org/officeDocument/2006/math">
                    <m:sSub>
                      <m:sSubPr>
                        <m:ctrlPr>
                          <a:rPr lang="en-GB" i="1">
                            <a:solidFill>
                              <a:schemeClr val="accent1"/>
                            </a:solidFill>
                            <a:latin typeface="Cambria Math" panose="02040503050406030204" pitchFamily="18" charset="0"/>
                          </a:rPr>
                        </m:ctrlPr>
                      </m:sSubPr>
                      <m:e>
                        <m:r>
                          <a:rPr lang="en-GB" b="0" i="1" smtClean="0">
                            <a:solidFill>
                              <a:schemeClr val="accent1"/>
                            </a:solidFill>
                            <a:latin typeface="Cambria Math" panose="02040503050406030204" pitchFamily="18" charset="0"/>
                          </a:rPr>
                          <m:t>𝑒</m:t>
                        </m:r>
                      </m:e>
                      <m:sub>
                        <m:r>
                          <a:rPr lang="en-GB" i="1">
                            <a:solidFill>
                              <a:schemeClr val="accent1"/>
                            </a:solidFill>
                            <a:latin typeface="Cambria Math" panose="02040503050406030204" pitchFamily="18" charset="0"/>
                          </a:rPr>
                          <m:t>0</m:t>
                        </m:r>
                      </m:sub>
                    </m:sSub>
                  </m:oMath>
                </a14:m>
                <a:endParaRPr lang="en-GB" dirty="0"/>
              </a:p>
              <a:p>
                <a:pPr marL="0" indent="0">
                  <a:buNone/>
                </a:pPr>
                <a:endParaRPr lang="en-GB" dirty="0">
                  <a:solidFill>
                    <a:schemeClr val="accent1"/>
                  </a:solidFill>
                </a:endParaRPr>
              </a:p>
              <a:p>
                <a:pPr marL="0" indent="0">
                  <a:buNone/>
                </a:pPr>
                <a:endParaRPr lang="en-GB" dirty="0">
                  <a:solidFill>
                    <a:schemeClr val="accent1"/>
                  </a:solidFill>
                </a:endParaRPr>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blipFill rotWithShape="0">
                <a:blip r:embed="rId2"/>
                <a:stretch>
                  <a:fillRect l="-1217" t="-3081" b="-280"/>
                </a:stretch>
              </a:blipFill>
            </p:spPr>
            <p:txBody>
              <a:bodyPr/>
              <a:lstStyle/>
              <a:p>
                <a:r>
                  <a:rPr lang="en-GB">
                    <a:noFill/>
                  </a:rPr>
                  <a:t> </a:t>
                </a:r>
              </a:p>
            </p:txBody>
          </p:sp>
        </mc:Fallback>
      </mc:AlternateContent>
      <p:cxnSp>
        <p:nvCxnSpPr>
          <p:cNvPr id="6" name="Straight Connector 5"/>
          <p:cNvCxnSpPr/>
          <p:nvPr/>
        </p:nvCxnSpPr>
        <p:spPr>
          <a:xfrm>
            <a:off x="5768490" y="2326741"/>
            <a:ext cx="22860" cy="4191881"/>
          </a:xfrm>
          <a:prstGeom prst="line">
            <a:avLst/>
          </a:prstGeom>
          <a:ln w="34925">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ight Arrow 6"/>
          <p:cNvSpPr/>
          <p:nvPr/>
        </p:nvSpPr>
        <p:spPr>
          <a:xfrm>
            <a:off x="5773244" y="2697932"/>
            <a:ext cx="517632" cy="344032"/>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ight Arrow 8"/>
          <p:cNvSpPr/>
          <p:nvPr/>
        </p:nvSpPr>
        <p:spPr>
          <a:xfrm>
            <a:off x="5780561" y="5967868"/>
            <a:ext cx="517632" cy="344032"/>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p:cNvSpPr txBox="1"/>
          <p:nvPr/>
        </p:nvSpPr>
        <p:spPr>
          <a:xfrm rot="16200000">
            <a:off x="4799371" y="4044300"/>
            <a:ext cx="1353463" cy="584775"/>
          </a:xfrm>
          <a:prstGeom prst="rect">
            <a:avLst/>
          </a:prstGeom>
          <a:noFill/>
        </p:spPr>
        <p:txBody>
          <a:bodyPr wrap="square" rtlCol="0">
            <a:spAutoFit/>
          </a:bodyPr>
          <a:lstStyle/>
          <a:p>
            <a:r>
              <a:rPr lang="en-GB" sz="3200" dirty="0">
                <a:solidFill>
                  <a:srgbClr val="7030A0"/>
                </a:solidFill>
              </a:rPr>
              <a:t>SHOCK</a:t>
            </a:r>
          </a:p>
        </p:txBody>
      </p:sp>
    </p:spTree>
    <p:extLst>
      <p:ext uri="{BB962C8B-B14F-4D97-AF65-F5344CB8AC3E}">
        <p14:creationId xmlns:p14="http://schemas.microsoft.com/office/powerpoint/2010/main" val="51743700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Shocks – 3: The Rankine-</a:t>
            </a:r>
            <a:r>
              <a:rPr lang="en-GB" dirty="0" err="1"/>
              <a:t>Hugoniot</a:t>
            </a:r>
            <a:r>
              <a:rPr lang="en-GB" dirty="0"/>
              <a:t> Equations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GB" dirty="0"/>
                  <a:t>Derived by considering conservation of mass, momentum and energy in a frame moving with the shock travelling at speed </a:t>
                </a:r>
                <a14:m>
                  <m:oMath xmlns:m="http://schemas.openxmlformats.org/officeDocument/2006/math">
                    <m:r>
                      <a:rPr lang="en-GB" b="0" i="1" smtClean="0">
                        <a:latin typeface="Cambria Math" panose="02040503050406030204" pitchFamily="18" charset="0"/>
                      </a:rPr>
                      <m:t>𝑈</m:t>
                    </m:r>
                  </m:oMath>
                </a14:m>
                <a:r>
                  <a:rPr lang="en-GB" dirty="0"/>
                  <a:t>. </a:t>
                </a:r>
              </a:p>
              <a:p>
                <a:r>
                  <a:rPr lang="en-GB" dirty="0"/>
                  <a:t>Courant and </a:t>
                </a:r>
                <a:r>
                  <a:rPr lang="en-GB" dirty="0" err="1"/>
                  <a:t>Friedrichs</a:t>
                </a:r>
                <a:r>
                  <a:rPr lang="en-GB" dirty="0"/>
                  <a:t> gives derivations and a wealth of information on shocks.</a:t>
                </a:r>
              </a:p>
              <a:p>
                <a:r>
                  <a:rPr lang="en-GB" dirty="0"/>
                  <a:t>Mass:</a:t>
                </a:r>
              </a:p>
              <a:p>
                <a:pPr marL="0" indent="0" algn="ctr">
                  <a:buNone/>
                </a:pPr>
                <a14:m>
                  <m:oMath xmlns:m="http://schemas.openxmlformats.org/officeDocument/2006/math">
                    <m:sSub>
                      <m:sSubPr>
                        <m:ctrlPr>
                          <a:rPr lang="en-GB" i="1" smtClean="0">
                            <a:latin typeface="Cambria Math" panose="02040503050406030204" pitchFamily="18" charset="0"/>
                          </a:rPr>
                        </m:ctrlPr>
                      </m:sSubPr>
                      <m:e>
                        <m:r>
                          <a:rPr lang="en-GB" i="1" smtClean="0">
                            <a:latin typeface="Cambria Math" panose="02040503050406030204" pitchFamily="18" charset="0"/>
                            <a:ea typeface="Cambria Math" panose="02040503050406030204" pitchFamily="18" charset="0"/>
                          </a:rPr>
                          <m:t>𝜌</m:t>
                        </m:r>
                      </m:e>
                      <m:sub>
                        <m:r>
                          <a:rPr lang="en-GB" b="0" i="1" smtClean="0">
                            <a:latin typeface="Cambria Math" panose="02040503050406030204" pitchFamily="18" charset="0"/>
                          </a:rPr>
                          <m:t>1</m:t>
                        </m:r>
                      </m:sub>
                    </m:sSub>
                    <m:d>
                      <m:dPr>
                        <m:ctrlPr>
                          <a:rPr lang="en-GB" i="1" smtClean="0">
                            <a:latin typeface="Cambria Math" panose="02040503050406030204" pitchFamily="18" charset="0"/>
                          </a:rPr>
                        </m:ctrlPr>
                      </m:dPr>
                      <m:e>
                        <m:sSub>
                          <m:sSubPr>
                            <m:ctrlPr>
                              <a:rPr lang="en-GB" i="1" smtClean="0">
                                <a:latin typeface="Cambria Math" panose="02040503050406030204" pitchFamily="18" charset="0"/>
                              </a:rPr>
                            </m:ctrlPr>
                          </m:sSubPr>
                          <m:e>
                            <m:r>
                              <a:rPr lang="en-GB" b="0" i="1" smtClean="0">
                                <a:latin typeface="Cambria Math" panose="02040503050406030204" pitchFamily="18" charset="0"/>
                              </a:rPr>
                              <m:t>𝑢</m:t>
                            </m:r>
                          </m:e>
                          <m:sub>
                            <m:r>
                              <a:rPr lang="en-GB" b="0" i="1" smtClean="0">
                                <a:latin typeface="Cambria Math" panose="02040503050406030204" pitchFamily="18" charset="0"/>
                              </a:rPr>
                              <m:t>1</m:t>
                            </m:r>
                          </m:sub>
                        </m:sSub>
                        <m:r>
                          <a:rPr lang="en-GB" b="0" i="1" smtClean="0">
                            <a:latin typeface="Cambria Math" panose="02040503050406030204" pitchFamily="18" charset="0"/>
                          </a:rPr>
                          <m:t>−</m:t>
                        </m:r>
                        <m:r>
                          <a:rPr lang="en-GB" b="0" i="1" smtClean="0">
                            <a:latin typeface="Cambria Math" panose="02040503050406030204" pitchFamily="18" charset="0"/>
                          </a:rPr>
                          <m:t>𝑈</m:t>
                        </m:r>
                      </m:e>
                    </m:d>
                    <m:r>
                      <a:rPr lang="en-GB" b="0" i="1" smtClean="0">
                        <a:latin typeface="Cambria Math" panose="02040503050406030204" pitchFamily="18" charset="0"/>
                      </a:rPr>
                      <m:t>=</m:t>
                    </m:r>
                    <m:sSub>
                      <m:sSubPr>
                        <m:ctrlPr>
                          <a:rPr lang="en-GB" i="1" smtClean="0">
                            <a:latin typeface="Cambria Math" panose="02040503050406030204" pitchFamily="18" charset="0"/>
                          </a:rPr>
                        </m:ctrlPr>
                      </m:sSubPr>
                      <m:e>
                        <m:r>
                          <a:rPr lang="en-GB" i="1" smtClean="0">
                            <a:latin typeface="Cambria Math" panose="02040503050406030204" pitchFamily="18" charset="0"/>
                            <a:ea typeface="Cambria Math" panose="02040503050406030204" pitchFamily="18" charset="0"/>
                          </a:rPr>
                          <m:t>𝜌</m:t>
                        </m:r>
                      </m:e>
                      <m:sub>
                        <m:r>
                          <a:rPr lang="en-GB" b="0" i="1" smtClean="0">
                            <a:latin typeface="Cambria Math" panose="02040503050406030204" pitchFamily="18" charset="0"/>
                          </a:rPr>
                          <m:t>0</m:t>
                        </m:r>
                      </m:sub>
                    </m:sSub>
                    <m:d>
                      <m:dPr>
                        <m:ctrlPr>
                          <a:rPr lang="en-GB" i="1" smtClean="0">
                            <a:latin typeface="Cambria Math" panose="02040503050406030204" pitchFamily="18" charset="0"/>
                          </a:rPr>
                        </m:ctrlPr>
                      </m:dPr>
                      <m:e>
                        <m:sSub>
                          <m:sSubPr>
                            <m:ctrlPr>
                              <a:rPr lang="en-GB" i="1" smtClean="0">
                                <a:latin typeface="Cambria Math" panose="02040503050406030204" pitchFamily="18" charset="0"/>
                              </a:rPr>
                            </m:ctrlPr>
                          </m:sSubPr>
                          <m:e>
                            <m:r>
                              <a:rPr lang="en-GB" b="0" i="1" smtClean="0">
                                <a:latin typeface="Cambria Math" panose="02040503050406030204" pitchFamily="18" charset="0"/>
                              </a:rPr>
                              <m:t>𝑢</m:t>
                            </m:r>
                          </m:e>
                          <m:sub>
                            <m:r>
                              <a:rPr lang="en-GB" b="0" i="1" smtClean="0">
                                <a:latin typeface="Cambria Math" panose="02040503050406030204" pitchFamily="18" charset="0"/>
                              </a:rPr>
                              <m:t>0</m:t>
                            </m:r>
                          </m:sub>
                        </m:sSub>
                        <m:r>
                          <a:rPr lang="en-GB" b="0" i="1" smtClean="0">
                            <a:latin typeface="Cambria Math" panose="02040503050406030204" pitchFamily="18" charset="0"/>
                          </a:rPr>
                          <m:t>−</m:t>
                        </m:r>
                        <m:r>
                          <a:rPr lang="en-GB" b="0" i="1" smtClean="0">
                            <a:latin typeface="Cambria Math" panose="02040503050406030204" pitchFamily="18" charset="0"/>
                          </a:rPr>
                          <m:t>𝑈</m:t>
                        </m:r>
                      </m:e>
                    </m:d>
                  </m:oMath>
                </a14:m>
                <a:r>
                  <a:rPr lang="en-GB" dirty="0"/>
                  <a:t>.</a:t>
                </a:r>
              </a:p>
              <a:p>
                <a:r>
                  <a:rPr lang="en-GB" dirty="0"/>
                  <a:t>Momentum:</a:t>
                </a:r>
              </a:p>
              <a:p>
                <a:pPr marL="0" indent="0" algn="ctr">
                  <a:buNone/>
                </a:pPr>
                <a14:m>
                  <m:oMath xmlns:m="http://schemas.openxmlformats.org/officeDocument/2006/math">
                    <m:sSub>
                      <m:sSubPr>
                        <m:ctrlPr>
                          <a:rPr lang="en-GB" i="1">
                            <a:latin typeface="Cambria Math" panose="02040503050406030204" pitchFamily="18" charset="0"/>
                          </a:rPr>
                        </m:ctrlPr>
                      </m:sSubPr>
                      <m:e>
                        <m:sSub>
                          <m:sSubPr>
                            <m:ctrlPr>
                              <a:rPr lang="en-GB" i="1" smtClean="0">
                                <a:latin typeface="Cambria Math" panose="02040503050406030204" pitchFamily="18" charset="0"/>
                              </a:rPr>
                            </m:ctrlPr>
                          </m:sSubPr>
                          <m:e>
                            <m:r>
                              <a:rPr lang="en-GB" b="0" i="1" smtClean="0">
                                <a:latin typeface="Cambria Math" panose="02040503050406030204" pitchFamily="18" charset="0"/>
                              </a:rPr>
                              <m:t>𝑝</m:t>
                            </m:r>
                          </m:e>
                          <m:sub>
                            <m:r>
                              <a:rPr lang="en-GB" b="0" i="1" smtClean="0">
                                <a:latin typeface="Cambria Math" panose="02040503050406030204" pitchFamily="18" charset="0"/>
                              </a:rPr>
                              <m:t>1</m:t>
                            </m:r>
                          </m:sub>
                        </m:sSub>
                        <m:r>
                          <a:rPr lang="en-GB" b="0" i="1" smtClean="0">
                            <a:latin typeface="Cambria Math" panose="02040503050406030204" pitchFamily="18" charset="0"/>
                          </a:rPr>
                          <m:t>+</m:t>
                        </m:r>
                        <m:r>
                          <a:rPr lang="en-GB" i="1">
                            <a:latin typeface="Cambria Math" panose="02040503050406030204" pitchFamily="18" charset="0"/>
                            <a:ea typeface="Cambria Math" panose="02040503050406030204" pitchFamily="18" charset="0"/>
                          </a:rPr>
                          <m:t>𝜌</m:t>
                        </m:r>
                      </m:e>
                      <m:sub>
                        <m:r>
                          <a:rPr lang="en-GB" i="1">
                            <a:latin typeface="Cambria Math" panose="02040503050406030204" pitchFamily="18" charset="0"/>
                          </a:rPr>
                          <m:t>1</m:t>
                        </m:r>
                      </m:sub>
                    </m:sSub>
                    <m:sSup>
                      <m:sSupPr>
                        <m:ctrlPr>
                          <a:rPr lang="en-GB" i="1" smtClean="0">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𝑢</m:t>
                                </m:r>
                              </m:e>
                              <m:sub>
                                <m:r>
                                  <a:rPr lang="en-GB" i="1">
                                    <a:latin typeface="Cambria Math" panose="02040503050406030204" pitchFamily="18" charset="0"/>
                                  </a:rPr>
                                  <m:t>1</m:t>
                                </m:r>
                              </m:sub>
                            </m:sSub>
                            <m:r>
                              <a:rPr lang="en-GB" i="1">
                                <a:latin typeface="Cambria Math" panose="02040503050406030204" pitchFamily="18" charset="0"/>
                              </a:rPr>
                              <m:t>−</m:t>
                            </m:r>
                            <m:r>
                              <a:rPr lang="en-GB" i="1">
                                <a:latin typeface="Cambria Math" panose="02040503050406030204" pitchFamily="18" charset="0"/>
                              </a:rPr>
                              <m:t>𝑈</m:t>
                            </m:r>
                          </m:e>
                        </m:d>
                      </m:e>
                      <m:sup>
                        <m:r>
                          <a:rPr lang="en-GB" b="0" i="1" smtClean="0">
                            <a:latin typeface="Cambria Math" panose="02040503050406030204" pitchFamily="18" charset="0"/>
                          </a:rPr>
                          <m:t>2</m:t>
                        </m:r>
                      </m:sup>
                    </m:sSup>
                    <m:r>
                      <a:rPr lang="en-GB" i="1">
                        <a:latin typeface="Cambria Math" panose="02040503050406030204" pitchFamily="18" charset="0"/>
                      </a:rPr>
                      <m:t>=</m:t>
                    </m:r>
                    <m:sSub>
                      <m:sSubPr>
                        <m:ctrlPr>
                          <a:rPr lang="en-GB" i="1">
                            <a:latin typeface="Cambria Math" panose="02040503050406030204" pitchFamily="18" charset="0"/>
                          </a:rPr>
                        </m:ctrlPr>
                      </m:sSubPr>
                      <m:e>
                        <m:sSub>
                          <m:sSubPr>
                            <m:ctrlPr>
                              <a:rPr lang="en-GB" i="1">
                                <a:latin typeface="Cambria Math" panose="02040503050406030204" pitchFamily="18" charset="0"/>
                              </a:rPr>
                            </m:ctrlPr>
                          </m:sSubPr>
                          <m:e>
                            <m:r>
                              <a:rPr lang="en-GB" i="1">
                                <a:latin typeface="Cambria Math" panose="02040503050406030204" pitchFamily="18" charset="0"/>
                              </a:rPr>
                              <m:t>𝑝</m:t>
                            </m:r>
                          </m:e>
                          <m:sub>
                            <m:r>
                              <a:rPr lang="en-GB" b="0" i="1" smtClean="0">
                                <a:latin typeface="Cambria Math" panose="02040503050406030204" pitchFamily="18" charset="0"/>
                              </a:rPr>
                              <m:t>0</m:t>
                            </m:r>
                          </m:sub>
                        </m:sSub>
                        <m:r>
                          <a:rPr lang="en-GB" i="1">
                            <a:latin typeface="Cambria Math" panose="02040503050406030204" pitchFamily="18" charset="0"/>
                          </a:rPr>
                          <m:t>+</m:t>
                        </m:r>
                        <m:r>
                          <a:rPr lang="en-GB" i="1">
                            <a:latin typeface="Cambria Math" panose="02040503050406030204" pitchFamily="18" charset="0"/>
                            <a:ea typeface="Cambria Math" panose="02040503050406030204" pitchFamily="18" charset="0"/>
                          </a:rPr>
                          <m:t>𝜌</m:t>
                        </m:r>
                      </m:e>
                      <m:sub>
                        <m:r>
                          <a:rPr lang="en-GB" b="0" i="1" smtClean="0">
                            <a:latin typeface="Cambria Math" panose="02040503050406030204" pitchFamily="18" charset="0"/>
                            <a:ea typeface="Cambria Math" panose="02040503050406030204" pitchFamily="18" charset="0"/>
                          </a:rPr>
                          <m:t>0</m:t>
                        </m:r>
                      </m:sub>
                    </m:sSub>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𝑢</m:t>
                                </m:r>
                              </m:e>
                              <m:sub>
                                <m:r>
                                  <a:rPr lang="en-GB" b="0" i="1" smtClean="0">
                                    <a:latin typeface="Cambria Math" panose="02040503050406030204" pitchFamily="18" charset="0"/>
                                  </a:rPr>
                                  <m:t>0</m:t>
                                </m:r>
                              </m:sub>
                            </m:sSub>
                            <m:r>
                              <a:rPr lang="en-GB" i="1">
                                <a:latin typeface="Cambria Math" panose="02040503050406030204" pitchFamily="18" charset="0"/>
                              </a:rPr>
                              <m:t>−</m:t>
                            </m:r>
                            <m:r>
                              <a:rPr lang="en-GB" i="1">
                                <a:latin typeface="Cambria Math" panose="02040503050406030204" pitchFamily="18" charset="0"/>
                              </a:rPr>
                              <m:t>𝑈</m:t>
                            </m:r>
                          </m:e>
                        </m:d>
                      </m:e>
                      <m:sup>
                        <m:r>
                          <a:rPr lang="en-GB" i="1">
                            <a:latin typeface="Cambria Math" panose="02040503050406030204" pitchFamily="18" charset="0"/>
                          </a:rPr>
                          <m:t>2</m:t>
                        </m:r>
                      </m:sup>
                    </m:sSup>
                  </m:oMath>
                </a14:m>
                <a:r>
                  <a:rPr lang="en-GB" dirty="0"/>
                  <a:t>.</a:t>
                </a:r>
              </a:p>
              <a:p>
                <a:r>
                  <a:rPr lang="en-GB" dirty="0"/>
                  <a:t>Energy:</a:t>
                </a:r>
              </a:p>
              <a:p>
                <a:pPr marL="0" indent="0" algn="ctr">
                  <a:buNone/>
                </a:pPr>
                <a14:m>
                  <m:oMath xmlns:m="http://schemas.openxmlformats.org/officeDocument/2006/math">
                    <m:sSup>
                      <m:sSupPr>
                        <m:ctrlPr>
                          <a:rPr lang="en-GB" i="1">
                            <a:latin typeface="Cambria Math" panose="02040503050406030204" pitchFamily="18" charset="0"/>
                          </a:rPr>
                        </m:ctrlPr>
                      </m:sSupPr>
                      <m:e>
                        <m:box>
                          <m:boxPr>
                            <m:ctrlPr>
                              <a:rPr lang="en-GB" i="1" smtClean="0">
                                <a:latin typeface="Cambria Math" panose="02040503050406030204" pitchFamily="18" charset="0"/>
                              </a:rPr>
                            </m:ctrlPr>
                          </m:boxPr>
                          <m:e>
                            <m:argPr>
                              <m:argSz m:val="-1"/>
                            </m:argPr>
                            <m:f>
                              <m:fPr>
                                <m:ctrlPr>
                                  <a:rPr lang="en-GB" i="1" smtClean="0">
                                    <a:latin typeface="Cambria Math" panose="02040503050406030204" pitchFamily="18" charset="0"/>
                                  </a:rPr>
                                </m:ctrlPr>
                              </m:fPr>
                              <m:num>
                                <m:sSub>
                                  <m:sSubPr>
                                    <m:ctrlPr>
                                      <a:rPr lang="en-GB" i="1" smtClean="0">
                                        <a:latin typeface="Cambria Math" panose="02040503050406030204" pitchFamily="18" charset="0"/>
                                      </a:rPr>
                                    </m:ctrlPr>
                                  </m:sSubPr>
                                  <m:e>
                                    <m:r>
                                      <a:rPr lang="en-GB" b="0" i="1" smtClean="0">
                                        <a:latin typeface="Cambria Math" panose="02040503050406030204" pitchFamily="18" charset="0"/>
                                      </a:rPr>
                                      <m:t>𝑝</m:t>
                                    </m:r>
                                  </m:e>
                                  <m:sub>
                                    <m:r>
                                      <a:rPr lang="en-GB" b="0" i="1" smtClean="0">
                                        <a:latin typeface="Cambria Math" panose="02040503050406030204" pitchFamily="18" charset="0"/>
                                      </a:rPr>
                                      <m:t>1</m:t>
                                    </m:r>
                                  </m:sub>
                                </m:sSub>
                              </m:num>
                              <m:den>
                                <m:sSub>
                                  <m:sSubPr>
                                    <m:ctrlPr>
                                      <a:rPr lang="en-GB" i="1" smtClean="0">
                                        <a:latin typeface="Cambria Math" panose="02040503050406030204" pitchFamily="18" charset="0"/>
                                      </a:rPr>
                                    </m:ctrlPr>
                                  </m:sSubPr>
                                  <m:e>
                                    <m:r>
                                      <a:rPr lang="en-GB" i="1" smtClean="0">
                                        <a:latin typeface="Cambria Math" panose="02040503050406030204" pitchFamily="18" charset="0"/>
                                        <a:ea typeface="Cambria Math" panose="02040503050406030204" pitchFamily="18" charset="0"/>
                                      </a:rPr>
                                      <m:t>𝜌</m:t>
                                    </m:r>
                                  </m:e>
                                  <m:sub>
                                    <m:r>
                                      <a:rPr lang="en-GB" b="0" i="1" smtClean="0">
                                        <a:latin typeface="Cambria Math" panose="02040503050406030204" pitchFamily="18" charset="0"/>
                                      </a:rPr>
                                      <m:t>1</m:t>
                                    </m:r>
                                  </m:sub>
                                </m:sSub>
                              </m:den>
                            </m:f>
                            <m:r>
                              <m:rPr>
                                <m:brk m:alnAt="63"/>
                              </m:rP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𝑒</m:t>
                                </m:r>
                              </m:e>
                              <m:sub>
                                <m:r>
                                  <a:rPr lang="en-GB" b="0" i="1" smtClean="0">
                                    <a:latin typeface="Cambria Math" panose="02040503050406030204" pitchFamily="18" charset="0"/>
                                  </a:rPr>
                                  <m:t>1</m:t>
                                </m:r>
                              </m:sub>
                            </m:sSub>
                            <m:r>
                              <m:rPr>
                                <m:brk m:alnAt="63"/>
                              </m:rPr>
                              <a:rPr lang="en-GB" b="0" i="1" smtClean="0">
                                <a:latin typeface="Cambria Math" panose="02040503050406030204" pitchFamily="18" charset="0"/>
                              </a:rPr>
                              <m:t>+</m:t>
                            </m:r>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e>
                        </m:box>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𝑢</m:t>
                                </m:r>
                              </m:e>
                              <m:sub>
                                <m:r>
                                  <a:rPr lang="en-GB" i="1">
                                    <a:latin typeface="Cambria Math" panose="02040503050406030204" pitchFamily="18" charset="0"/>
                                  </a:rPr>
                                  <m:t>1</m:t>
                                </m:r>
                              </m:sub>
                            </m:sSub>
                            <m:r>
                              <a:rPr lang="en-GB" i="1">
                                <a:latin typeface="Cambria Math" panose="02040503050406030204" pitchFamily="18" charset="0"/>
                              </a:rPr>
                              <m:t>−</m:t>
                            </m:r>
                            <m:r>
                              <a:rPr lang="en-GB" i="1">
                                <a:latin typeface="Cambria Math" panose="02040503050406030204" pitchFamily="18" charset="0"/>
                              </a:rPr>
                              <m:t>𝑈</m:t>
                            </m:r>
                          </m:e>
                        </m:d>
                      </m:e>
                      <m:sup>
                        <m:r>
                          <a:rPr lang="en-GB" i="1">
                            <a:latin typeface="Cambria Math" panose="02040503050406030204" pitchFamily="18" charset="0"/>
                          </a:rPr>
                          <m:t>2</m:t>
                        </m:r>
                      </m:sup>
                    </m:sSup>
                    <m:r>
                      <a:rPr lang="en-GB" i="1">
                        <a:latin typeface="Cambria Math" panose="02040503050406030204" pitchFamily="18" charset="0"/>
                      </a:rPr>
                      <m:t>=</m:t>
                    </m:r>
                    <m:sSup>
                      <m:sSupPr>
                        <m:ctrlPr>
                          <a:rPr lang="en-GB" i="1">
                            <a:latin typeface="Cambria Math" panose="02040503050406030204" pitchFamily="18" charset="0"/>
                          </a:rPr>
                        </m:ctrlPr>
                      </m:sSupPr>
                      <m:e>
                        <m:box>
                          <m:boxPr>
                            <m:ctrlPr>
                              <a:rPr lang="en-GB" i="1">
                                <a:latin typeface="Cambria Math" panose="02040503050406030204" pitchFamily="18" charset="0"/>
                              </a:rPr>
                            </m:ctrlPr>
                          </m:boxPr>
                          <m:e>
                            <m:argPr>
                              <m:argSz m:val="-1"/>
                            </m:argPr>
                            <m:f>
                              <m:fPr>
                                <m:ctrlPr>
                                  <a:rPr lang="en-GB" i="1">
                                    <a:latin typeface="Cambria Math" panose="02040503050406030204" pitchFamily="18" charset="0"/>
                                  </a:rPr>
                                </m:ctrlPr>
                              </m:fPr>
                              <m:num>
                                <m:sSub>
                                  <m:sSubPr>
                                    <m:ctrlPr>
                                      <a:rPr lang="en-GB" i="1">
                                        <a:latin typeface="Cambria Math" panose="02040503050406030204" pitchFamily="18" charset="0"/>
                                      </a:rPr>
                                    </m:ctrlPr>
                                  </m:sSubPr>
                                  <m:e>
                                    <m:r>
                                      <a:rPr lang="en-GB" i="1">
                                        <a:latin typeface="Cambria Math" panose="02040503050406030204" pitchFamily="18" charset="0"/>
                                      </a:rPr>
                                      <m:t>𝑝</m:t>
                                    </m:r>
                                  </m:e>
                                  <m:sub>
                                    <m:r>
                                      <a:rPr lang="en-GB" b="0" i="1" smtClean="0">
                                        <a:latin typeface="Cambria Math" panose="02040503050406030204" pitchFamily="18" charset="0"/>
                                      </a:rPr>
                                      <m:t>0</m:t>
                                    </m:r>
                                  </m:sub>
                                </m:sSub>
                              </m:num>
                              <m:den>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𝜌</m:t>
                                    </m:r>
                                  </m:e>
                                  <m:sub>
                                    <m:r>
                                      <a:rPr lang="en-GB" b="0" i="1" smtClean="0">
                                        <a:latin typeface="Cambria Math" panose="02040503050406030204" pitchFamily="18" charset="0"/>
                                        <a:ea typeface="Cambria Math" panose="02040503050406030204" pitchFamily="18" charset="0"/>
                                      </a:rPr>
                                      <m:t>0</m:t>
                                    </m:r>
                                  </m:sub>
                                </m:sSub>
                              </m:den>
                            </m:f>
                            <m:r>
                              <m:rPr>
                                <m:brk m:alnAt="63"/>
                              </m:rP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𝑒</m:t>
                                </m:r>
                              </m:e>
                              <m:sub>
                                <m:r>
                                  <a:rPr lang="en-GB" b="0" i="1" smtClean="0">
                                    <a:latin typeface="Cambria Math" panose="02040503050406030204" pitchFamily="18" charset="0"/>
                                  </a:rPr>
                                  <m:t>0</m:t>
                                </m:r>
                              </m:sub>
                            </m:sSub>
                            <m:r>
                              <m:rPr>
                                <m:brk m:alnAt="63"/>
                              </m:rP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2</m:t>
                                </m:r>
                              </m:den>
                            </m:f>
                          </m:e>
                        </m:box>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𝑢</m:t>
                                </m:r>
                              </m:e>
                              <m:sub>
                                <m:r>
                                  <a:rPr lang="en-GB" b="0" i="1" smtClean="0">
                                    <a:latin typeface="Cambria Math" panose="02040503050406030204" pitchFamily="18" charset="0"/>
                                  </a:rPr>
                                  <m:t>0</m:t>
                                </m:r>
                              </m:sub>
                            </m:sSub>
                            <m:r>
                              <a:rPr lang="en-GB" i="1">
                                <a:latin typeface="Cambria Math" panose="02040503050406030204" pitchFamily="18" charset="0"/>
                              </a:rPr>
                              <m:t>−</m:t>
                            </m:r>
                            <m:r>
                              <a:rPr lang="en-GB" i="1">
                                <a:latin typeface="Cambria Math" panose="02040503050406030204" pitchFamily="18" charset="0"/>
                              </a:rPr>
                              <m:t>𝑈</m:t>
                            </m:r>
                          </m:e>
                        </m:d>
                      </m:e>
                      <m:sup>
                        <m:r>
                          <a:rPr lang="en-GB" i="1">
                            <a:latin typeface="Cambria Math" panose="02040503050406030204" pitchFamily="18" charset="0"/>
                          </a:rPr>
                          <m:t>2</m:t>
                        </m:r>
                      </m:sup>
                    </m:sSup>
                  </m:oMath>
                </a14:m>
                <a:r>
                  <a:rPr lang="en-GB" dirty="0"/>
                  <a:t>.</a:t>
                </a:r>
              </a:p>
              <a:p>
                <a:endParaRPr lang="en-GB" dirty="0"/>
              </a:p>
              <a:p>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928" t="-2801"/>
                </a:stretch>
              </a:blipFill>
            </p:spPr>
            <p:txBody>
              <a:bodyPr/>
              <a:lstStyle/>
              <a:p>
                <a:r>
                  <a:rPr lang="en-GB">
                    <a:noFill/>
                  </a:rPr>
                  <a:t> </a:t>
                </a:r>
              </a:p>
            </p:txBody>
          </p:sp>
        </mc:Fallback>
      </mc:AlternateContent>
    </p:spTree>
    <p:extLst>
      <p:ext uri="{BB962C8B-B14F-4D97-AF65-F5344CB8AC3E}">
        <p14:creationId xmlns:p14="http://schemas.microsoft.com/office/powerpoint/2010/main" val="10796095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Shocks - 4</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GB" dirty="0"/>
                  <a:t>These are 3 equations in 4 unknowns for the shocked variables. </a:t>
                </a:r>
              </a:p>
              <a:p>
                <a:r>
                  <a:rPr lang="en-GB" dirty="0"/>
                  <a:t>An extra equation is required to close the system.</a:t>
                </a:r>
              </a:p>
              <a:p>
                <a:r>
                  <a:rPr lang="en-GB" dirty="0"/>
                  <a:t>Often the empirical ‘Shock Velocity/Particle Velocity’ relationship is assumed:</a:t>
                </a:r>
              </a:p>
              <a:p>
                <a:pPr marL="0" indent="0" algn="ctr">
                  <a:buNone/>
                </a:pPr>
                <a14:m>
                  <m:oMath xmlns:m="http://schemas.openxmlformats.org/officeDocument/2006/math">
                    <m:r>
                      <a:rPr lang="en-GB" b="0" i="1" smtClean="0">
                        <a:latin typeface="Cambria Math" panose="02040503050406030204" pitchFamily="18" charset="0"/>
                      </a:rPr>
                      <m:t>𝑈</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𝑐</m:t>
                        </m:r>
                      </m:e>
                      <m:sub>
                        <m:r>
                          <a:rPr lang="en-GB" b="0" i="1" smtClean="0">
                            <a:latin typeface="Cambria Math" panose="02040503050406030204" pitchFamily="18" charset="0"/>
                          </a:rPr>
                          <m:t>0</m:t>
                        </m:r>
                      </m:sub>
                    </m:sSub>
                    <m:r>
                      <a:rPr lang="en-GB" b="0" i="1" smtClean="0">
                        <a:latin typeface="Cambria Math" panose="02040503050406030204" pitchFamily="18" charset="0"/>
                      </a:rPr>
                      <m:t>+</m:t>
                    </m:r>
                    <m:r>
                      <a:rPr lang="en-GB" b="0" i="1" smtClean="0">
                        <a:latin typeface="Cambria Math" panose="02040503050406030204" pitchFamily="18" charset="0"/>
                      </a:rPr>
                      <m:t>𝑠</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𝑢</m:t>
                        </m:r>
                      </m:e>
                      <m:sub>
                        <m:r>
                          <a:rPr lang="en-GB" b="0" i="1" smtClean="0">
                            <a:latin typeface="Cambria Math" panose="02040503050406030204" pitchFamily="18" charset="0"/>
                          </a:rPr>
                          <m:t>1</m:t>
                        </m:r>
                      </m:sub>
                    </m:sSub>
                  </m:oMath>
                </a14:m>
                <a:r>
                  <a:rPr lang="en-GB" dirty="0"/>
                  <a:t>,</a:t>
                </a:r>
              </a:p>
              <a:p>
                <a:r>
                  <a:rPr lang="en-GB" dirty="0"/>
                  <a:t>Here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𝑐</m:t>
                        </m:r>
                      </m:e>
                      <m:sub>
                        <m:r>
                          <a:rPr lang="en-GB" b="0" i="1" smtClean="0">
                            <a:latin typeface="Cambria Math" panose="02040503050406030204" pitchFamily="18" charset="0"/>
                          </a:rPr>
                          <m:t>0</m:t>
                        </m:r>
                      </m:sub>
                    </m:sSub>
                  </m:oMath>
                </a14:m>
                <a:r>
                  <a:rPr lang="en-GB" dirty="0"/>
                  <a:t> is the speed of sound in the pre-shocked state, and </a:t>
                </a:r>
                <a14:m>
                  <m:oMath xmlns:m="http://schemas.openxmlformats.org/officeDocument/2006/math">
                    <m:r>
                      <a:rPr lang="en-GB" b="0" i="1" smtClean="0">
                        <a:latin typeface="Cambria Math" panose="02040503050406030204" pitchFamily="18" charset="0"/>
                      </a:rPr>
                      <m:t>𝑠</m:t>
                    </m:r>
                  </m:oMath>
                </a14:m>
                <a:r>
                  <a:rPr lang="en-GB" dirty="0"/>
                  <a:t> is the empirically determined constant. </a:t>
                </a:r>
              </a:p>
              <a:p>
                <a:r>
                  <a:rPr lang="en-GB" dirty="0"/>
                  <a:t>More rigorously the system can be completed by using the ‘Equation of State’. This is usually a constitutive law for the pressure in the form:</a:t>
                </a:r>
              </a:p>
              <a:p>
                <a:pPr marL="0" indent="0" algn="ctr">
                  <a:buNone/>
                </a:pPr>
                <a14:m>
                  <m:oMath xmlns:m="http://schemas.openxmlformats.org/officeDocument/2006/math">
                    <m:r>
                      <a:rPr lang="en-GB" b="0" i="1" smtClean="0">
                        <a:latin typeface="Cambria Math" panose="02040503050406030204" pitchFamily="18" charset="0"/>
                      </a:rPr>
                      <m:t>𝑝</m:t>
                    </m:r>
                    <m:r>
                      <a:rPr lang="en-GB" b="0" i="1" smtClean="0">
                        <a:latin typeface="Cambria Math" panose="02040503050406030204" pitchFamily="18" charset="0"/>
                      </a:rPr>
                      <m:t>=</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𝜌</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𝑒</m:t>
                        </m:r>
                      </m:e>
                    </m:d>
                  </m:oMath>
                </a14:m>
                <a:r>
                  <a:rPr lang="en-GB" dirty="0"/>
                  <a:t> .</a:t>
                </a:r>
              </a:p>
              <a:p>
                <a:pPr marL="0" indent="0" algn="ctr">
                  <a:buNone/>
                </a:pPr>
                <a:endParaRPr lang="en-GB" dirty="0"/>
              </a:p>
              <a:p>
                <a:pPr marL="0" indent="0" algn="ctr">
                  <a:buNone/>
                </a:pPr>
                <a:endParaRPr lang="en-GB" dirty="0"/>
              </a:p>
              <a:p>
                <a:pPr marL="0" indent="0">
                  <a:buNone/>
                </a:pP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928" t="-2801"/>
                </a:stretch>
              </a:blipFill>
            </p:spPr>
            <p:txBody>
              <a:bodyPr/>
              <a:lstStyle/>
              <a:p>
                <a:r>
                  <a:rPr lang="en-GB">
                    <a:noFill/>
                  </a:rPr>
                  <a:t> </a:t>
                </a:r>
              </a:p>
            </p:txBody>
          </p:sp>
        </mc:Fallback>
      </mc:AlternateContent>
    </p:spTree>
    <p:extLst>
      <p:ext uri="{BB962C8B-B14F-4D97-AF65-F5344CB8AC3E}">
        <p14:creationId xmlns:p14="http://schemas.microsoft.com/office/powerpoint/2010/main" val="274589965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Some Very Significant Omissions with Industrial Application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GB" dirty="0"/>
                  <a:t>Not presented as I have no or limited personal experience.</a:t>
                </a:r>
              </a:p>
              <a:p>
                <a:r>
                  <a:rPr lang="en-GB" dirty="0"/>
                  <a:t>Boundary-layer theory – Aerodynamics, spacecraft re-entry, oceanography </a:t>
                </a:r>
                <a:r>
                  <a:rPr lang="en-GB" i="1" dirty="0"/>
                  <a:t>etc.</a:t>
                </a:r>
              </a:p>
              <a:p>
                <a:r>
                  <a:rPr lang="en-GB" dirty="0"/>
                  <a:t>Turbulence – engine modelling, aerodynamics again, heating systems, the weather </a:t>
                </a:r>
                <a:r>
                  <a:rPr lang="en-GB" i="1" dirty="0"/>
                  <a:t>etc. </a:t>
                </a:r>
                <a:r>
                  <a:rPr lang="en-GB" dirty="0"/>
                  <a:t>I once (</a:t>
                </a:r>
                <a:r>
                  <a:rPr lang="en-GB" i="1" dirty="0" err="1"/>
                  <a:t>n.b.</a:t>
                </a:r>
                <a:r>
                  <a:rPr lang="en-GB"/>
                  <a:t> decades </a:t>
                </a:r>
                <a:r>
                  <a:rPr lang="en-GB" dirty="0"/>
                  <a:t>ago) did a review of the different models for a client, but have never applied them myself. Models to consider then included the </a:t>
                </a:r>
                <a14:m>
                  <m:oMath xmlns:m="http://schemas.openxmlformats.org/officeDocument/2006/math">
                    <m:r>
                      <a:rPr lang="en-GB" b="0" i="1" smtClean="0">
                        <a:latin typeface="Cambria Math" panose="02040503050406030204" pitchFamily="18" charset="0"/>
                      </a:rPr>
                      <m:t>𝑘</m:t>
                    </m:r>
                    <m:r>
                      <a:rPr lang="en-GB" b="0" i="1" smtClean="0">
                        <a:latin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𝜀</m:t>
                    </m:r>
                    <m:r>
                      <a:rPr lang="en-GB" b="0" i="1" smtClean="0">
                        <a:latin typeface="Cambria Math" panose="02040503050406030204" pitchFamily="18" charset="0"/>
                        <a:ea typeface="Cambria Math" panose="02040503050406030204" pitchFamily="18" charset="0"/>
                      </a:rPr>
                      <m:t> </m:t>
                    </m:r>
                  </m:oMath>
                </a14:m>
                <a:r>
                  <a:rPr lang="en-GB" dirty="0"/>
                  <a:t>Model, Algebraic Reynolds Stress Model (ARSM) </a:t>
                </a:r>
                <a:r>
                  <a:rPr lang="en-GB" i="1" dirty="0"/>
                  <a:t>, </a:t>
                </a:r>
                <a:r>
                  <a:rPr lang="en-GB" dirty="0"/>
                  <a:t>Large Eddy Simulation. Computing having come on immensely this one deserves a warning      </a:t>
                </a:r>
                <a:r>
                  <a:rPr lang="en-GB" dirty="0">
                    <a:solidFill>
                      <a:srgbClr val="FF0000"/>
                    </a:solidFill>
                  </a:rPr>
                  <a:t>!</a:t>
                </a:r>
                <a:r>
                  <a:rPr lang="en-GB" dirty="0"/>
                  <a:t>	</a:t>
                </a:r>
              </a:p>
              <a:p>
                <a:r>
                  <a:rPr lang="en-GB" dirty="0"/>
                  <a:t>Porous flow of gases and liquids. Immense industrial importance especially in gas and petroleum recovery. Darcy’s Law.</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3" t="-3081" r="-1333" b="-1401"/>
                </a:stretch>
              </a:blipFill>
            </p:spPr>
            <p:txBody>
              <a:bodyPr/>
              <a:lstStyle/>
              <a:p>
                <a:r>
                  <a:rPr lang="en-GB">
                    <a:noFill/>
                  </a:rPr>
                  <a:t> </a:t>
                </a:r>
              </a:p>
            </p:txBody>
          </p:sp>
        </mc:Fallback>
      </mc:AlternateContent>
      <p:sp>
        <p:nvSpPr>
          <p:cNvPr id="4" name="Oval 3"/>
          <p:cNvSpPr/>
          <p:nvPr/>
        </p:nvSpPr>
        <p:spPr>
          <a:xfrm>
            <a:off x="9342723" y="4906602"/>
            <a:ext cx="228600" cy="23622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56572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28ECEE-757C-48FC-AFFF-FEF568FF3B3E}"/>
              </a:ext>
            </a:extLst>
          </p:cNvPr>
          <p:cNvSpPr>
            <a:spLocks noGrp="1"/>
          </p:cNvSpPr>
          <p:nvPr>
            <p:ph type="title"/>
          </p:nvPr>
        </p:nvSpPr>
        <p:spPr/>
        <p:txBody>
          <a:bodyPr/>
          <a:lstStyle/>
          <a:p>
            <a:r>
              <a:rPr lang="en-GB" dirty="0"/>
              <a:t>Momentum Conservation</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xmlns="" id="{632D1206-E134-433A-8114-11E28CBE4EE2}"/>
                  </a:ext>
                </a:extLst>
              </p:cNvPr>
              <p:cNvSpPr>
                <a:spLocks noGrp="1"/>
              </p:cNvSpPr>
              <p:nvPr>
                <p:ph idx="1"/>
              </p:nvPr>
            </p:nvSpPr>
            <p:spPr/>
            <p:txBody>
              <a:bodyPr/>
              <a:lstStyle/>
              <a:p>
                <a:pPr marL="0" indent="0">
                  <a:buNone/>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𝜌</m:t>
                      </m:r>
                      <m:f>
                        <m:fPr>
                          <m:ctrlPr>
                            <a:rPr lang="en-GB"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𝐷</m:t>
                          </m:r>
                          <m:bar>
                            <m:barPr>
                              <m:ctrlPr>
                                <a:rPr lang="en-GB" b="0" i="1" smtClean="0">
                                  <a:latin typeface="Cambria Math" panose="02040503050406030204" pitchFamily="18" charset="0"/>
                                  <a:ea typeface="Cambria Math" panose="02040503050406030204" pitchFamily="18" charset="0"/>
                                </a:rPr>
                              </m:ctrlPr>
                            </m:barPr>
                            <m:e>
                              <m:r>
                                <a:rPr lang="en-GB" b="0" i="1" smtClean="0">
                                  <a:latin typeface="Cambria Math" panose="02040503050406030204" pitchFamily="18" charset="0"/>
                                  <a:ea typeface="Cambria Math" panose="02040503050406030204" pitchFamily="18" charset="0"/>
                                </a:rPr>
                                <m:t>𝑢</m:t>
                              </m:r>
                            </m:e>
                          </m:bar>
                        </m:num>
                        <m:den>
                          <m:r>
                            <a:rPr lang="en-GB" b="0" i="1" smtClean="0">
                              <a:latin typeface="Cambria Math" panose="02040503050406030204" pitchFamily="18" charset="0"/>
                              <a:ea typeface="Cambria Math" panose="02040503050406030204" pitchFamily="18" charset="0"/>
                            </a:rPr>
                            <m:t>𝐷𝑡</m:t>
                          </m:r>
                        </m:den>
                      </m:f>
                      <m:r>
                        <a:rPr lang="en-GB" b="0" i="0" smtClean="0">
                          <a:latin typeface="Cambria Math" panose="02040503050406030204" pitchFamily="18" charset="0"/>
                          <a:ea typeface="Cambria Math" panose="02040503050406030204" pitchFamily="18" charset="0"/>
                        </a:rPr>
                        <m:t>= </m:t>
                      </m:r>
                      <m:r>
                        <a:rPr lang="el-GR" i="1">
                          <a:latin typeface="Cambria Math" panose="02040503050406030204" pitchFamily="18" charset="0"/>
                          <a:ea typeface="Cambria Math" panose="02040503050406030204" pitchFamily="18" charset="0"/>
                        </a:rPr>
                        <m:t>𝜌</m:t>
                      </m:r>
                      <m:bar>
                        <m:barPr>
                          <m:ctrlPr>
                            <a:rPr lang="el-GR" i="1" smtClean="0">
                              <a:latin typeface="Cambria Math" panose="02040503050406030204" pitchFamily="18" charset="0"/>
                              <a:ea typeface="Cambria Math" panose="02040503050406030204" pitchFamily="18" charset="0"/>
                            </a:rPr>
                          </m:ctrlPr>
                        </m:barPr>
                        <m:e>
                          <m:r>
                            <a:rPr lang="en-GB" b="0" i="1" smtClean="0">
                              <a:latin typeface="Cambria Math" panose="02040503050406030204" pitchFamily="18" charset="0"/>
                              <a:ea typeface="Cambria Math" panose="02040503050406030204" pitchFamily="18" charset="0"/>
                            </a:rPr>
                            <m:t>𝑏</m:t>
                          </m:r>
                        </m:e>
                      </m:ba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𝑝</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m:t>
                      </m:r>
                      <m:d>
                        <m:dPr>
                          <m:begChr m:val="{"/>
                          <m:endChr m:val="}"/>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2</m:t>
                          </m:r>
                          <m:r>
                            <a:rPr lang="en-GB" b="0" i="1" smtClean="0">
                              <a:latin typeface="Cambria Math" panose="02040503050406030204" pitchFamily="18" charset="0"/>
                              <a:ea typeface="Cambria Math" panose="02040503050406030204" pitchFamily="18" charset="0"/>
                            </a:rPr>
                            <m:t>𝜇</m:t>
                          </m:r>
                          <m:d>
                            <m:dPr>
                              <m:ctrlPr>
                                <a:rPr lang="en-GB" b="0" i="1" smtClean="0">
                                  <a:latin typeface="Cambria Math" panose="02040503050406030204" pitchFamily="18" charset="0"/>
                                  <a:ea typeface="Cambria Math" panose="02040503050406030204" pitchFamily="18" charset="0"/>
                                </a:rPr>
                              </m:ctrlPr>
                            </m:dPr>
                            <m:e>
                              <m:r>
                                <a:rPr lang="en-GB" b="1" i="1" smtClean="0">
                                  <a:latin typeface="Cambria Math" panose="02040503050406030204" pitchFamily="18" charset="0"/>
                                  <a:ea typeface="Cambria Math" panose="02040503050406030204" pitchFamily="18" charset="0"/>
                                </a:rPr>
                                <m:t>𝒆</m:t>
                              </m:r>
                              <m:r>
                                <a:rPr lang="en-GB" b="0" i="1" smtClean="0">
                                  <a:latin typeface="Cambria Math" panose="02040503050406030204" pitchFamily="18" charset="0"/>
                                  <a:ea typeface="Cambria Math" panose="02040503050406030204" pitchFamily="18" charset="0"/>
                                </a:rPr>
                                <m:t>−</m:t>
                              </m:r>
                              <m:f>
                                <m:fPr>
                                  <m:ctrlPr>
                                    <a:rPr lang="en-GB" b="0"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1</m:t>
                                  </m:r>
                                </m:num>
                                <m:den>
                                  <m:r>
                                    <a:rPr lang="en-GB" b="0" i="1" smtClean="0">
                                      <a:latin typeface="Cambria Math" panose="02040503050406030204" pitchFamily="18" charset="0"/>
                                      <a:ea typeface="Cambria Math" panose="02040503050406030204" pitchFamily="18" charset="0"/>
                                    </a:rPr>
                                    <m:t>3</m:t>
                                  </m:r>
                                </m:den>
                              </m:f>
                              <m:r>
                                <a:rPr lang="en-GB" b="0" i="1" smtClean="0">
                                  <a:latin typeface="Cambria Math" panose="02040503050406030204" pitchFamily="18" charset="0"/>
                                  <a:ea typeface="Cambria Math" panose="02040503050406030204" pitchFamily="18" charset="0"/>
                                </a:rPr>
                                <m:t>∆</m:t>
                              </m:r>
                              <m:r>
                                <a:rPr lang="en-GB" b="1" i="1" smtClean="0">
                                  <a:latin typeface="Cambria Math" panose="02040503050406030204" pitchFamily="18" charset="0"/>
                                  <a:ea typeface="Cambria Math" panose="02040503050406030204" pitchFamily="18" charset="0"/>
                                </a:rPr>
                                <m:t>𝑰</m:t>
                              </m:r>
                            </m:e>
                          </m:d>
                        </m:e>
                      </m:d>
                    </m:oMath>
                  </m:oMathPara>
                </a14:m>
                <a:endParaRPr lang="en-GB" dirty="0"/>
              </a:p>
              <a:p>
                <a:pPr marL="0" indent="0">
                  <a:buNone/>
                </a:pPr>
                <a:endParaRPr lang="en-GB" dirty="0"/>
              </a:p>
              <a:p>
                <a:pPr marL="0" indent="0">
                  <a:buNone/>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ea typeface="Cambria Math" panose="02040503050406030204" pitchFamily="18" charset="0"/>
                        </a:rPr>
                        <m:t>𝜌</m:t>
                      </m:r>
                      <m:f>
                        <m:fPr>
                          <m:ctrlPr>
                            <a:rPr lang="en-GB" i="1">
                              <a:latin typeface="Cambria Math" panose="02040503050406030204" pitchFamily="18" charset="0"/>
                              <a:ea typeface="Cambria Math" panose="02040503050406030204" pitchFamily="18" charset="0"/>
                            </a:rPr>
                          </m:ctrlPr>
                        </m:fPr>
                        <m:num>
                          <m:r>
                            <a:rPr lang="en-GB" i="1">
                              <a:latin typeface="Cambria Math" panose="02040503050406030204" pitchFamily="18" charset="0"/>
                              <a:ea typeface="Cambria Math" panose="02040503050406030204" pitchFamily="18" charset="0"/>
                            </a:rPr>
                            <m:t>𝐷</m:t>
                          </m:r>
                          <m:sSub>
                            <m:sSubPr>
                              <m:ctrlPr>
                                <a:rPr lang="en-GB"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𝑢</m:t>
                              </m:r>
                            </m:e>
                            <m:sub>
                              <m:r>
                                <a:rPr lang="en-GB" b="0" i="1" smtClean="0">
                                  <a:latin typeface="Cambria Math" panose="02040503050406030204" pitchFamily="18" charset="0"/>
                                  <a:ea typeface="Cambria Math" panose="02040503050406030204" pitchFamily="18" charset="0"/>
                                </a:rPr>
                                <m:t>𝑖</m:t>
                              </m:r>
                            </m:sub>
                          </m:sSub>
                        </m:num>
                        <m:den>
                          <m:r>
                            <a:rPr lang="en-GB" i="1">
                              <a:latin typeface="Cambria Math" panose="02040503050406030204" pitchFamily="18" charset="0"/>
                              <a:ea typeface="Cambria Math" panose="02040503050406030204" pitchFamily="18" charset="0"/>
                            </a:rPr>
                            <m:t>𝐷𝑡</m:t>
                          </m:r>
                        </m:den>
                      </m:f>
                      <m:r>
                        <a:rPr lang="en-GB">
                          <a:latin typeface="Cambria Math" panose="02040503050406030204" pitchFamily="18" charset="0"/>
                          <a:ea typeface="Cambria Math" panose="02040503050406030204" pitchFamily="18" charset="0"/>
                        </a:rPr>
                        <m:t>= </m:t>
                      </m:r>
                      <m:r>
                        <a:rPr lang="el-GR" i="1">
                          <a:latin typeface="Cambria Math" panose="02040503050406030204" pitchFamily="18" charset="0"/>
                          <a:ea typeface="Cambria Math" panose="02040503050406030204" pitchFamily="18" charset="0"/>
                        </a:rPr>
                        <m:t>𝜌</m:t>
                      </m:r>
                      <m:sSub>
                        <m:sSubPr>
                          <m:ctrlPr>
                            <a:rPr lang="el-GR"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𝑏</m:t>
                          </m:r>
                        </m:e>
                        <m:sub>
                          <m:r>
                            <a:rPr lang="en-GB" b="0" i="1" smtClean="0">
                              <a:latin typeface="Cambria Math" panose="02040503050406030204" pitchFamily="18" charset="0"/>
                              <a:ea typeface="Cambria Math" panose="02040503050406030204" pitchFamily="18" charset="0"/>
                            </a:rPr>
                            <m:t>𝑖</m:t>
                          </m:r>
                        </m:sub>
                      </m:sSub>
                      <m:r>
                        <a:rPr lang="en-GB" i="1">
                          <a:latin typeface="Cambria Math" panose="02040503050406030204" pitchFamily="18" charset="0"/>
                          <a:ea typeface="Cambria Math" panose="02040503050406030204" pitchFamily="18" charset="0"/>
                        </a:rPr>
                        <m:t>−</m:t>
                      </m:r>
                      <m:f>
                        <m:fPr>
                          <m:ctrlPr>
                            <a:rPr lang="en-GB" i="1" smtClean="0">
                              <a:latin typeface="Cambria Math" panose="02040503050406030204" pitchFamily="18" charset="0"/>
                              <a:ea typeface="Cambria Math" panose="02040503050406030204" pitchFamily="18" charset="0"/>
                            </a:rPr>
                          </m:ctrlPr>
                        </m:fPr>
                        <m:num>
                          <m:r>
                            <a:rPr lang="en-GB"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𝑝</m:t>
                          </m:r>
                        </m:num>
                        <m:den>
                          <m:r>
                            <a:rPr lang="en-GB" i="1" smtClean="0">
                              <a:latin typeface="Cambria Math" panose="02040503050406030204" pitchFamily="18" charset="0"/>
                              <a:ea typeface="Cambria Math" panose="02040503050406030204" pitchFamily="18" charset="0"/>
                            </a:rPr>
                            <m:t>𝜕</m:t>
                          </m:r>
                          <m:sSub>
                            <m:sSubPr>
                              <m:ctrlPr>
                                <a:rPr lang="en-GB"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𝑥</m:t>
                              </m:r>
                            </m:e>
                            <m:sub>
                              <m:r>
                                <a:rPr lang="en-GB" b="0" i="1" smtClean="0">
                                  <a:latin typeface="Cambria Math" panose="02040503050406030204" pitchFamily="18" charset="0"/>
                                  <a:ea typeface="Cambria Math" panose="02040503050406030204" pitchFamily="18" charset="0"/>
                                </a:rPr>
                                <m:t>𝑖</m:t>
                              </m:r>
                            </m:sub>
                          </m:sSub>
                        </m:den>
                      </m:f>
                      <m:r>
                        <a:rPr lang="en-GB" i="1">
                          <a:latin typeface="Cambria Math" panose="02040503050406030204" pitchFamily="18" charset="0"/>
                          <a:ea typeface="Cambria Math" panose="02040503050406030204" pitchFamily="18" charset="0"/>
                        </a:rPr>
                        <m:t>+</m:t>
                      </m:r>
                      <m:f>
                        <m:fPr>
                          <m:ctrlPr>
                            <a:rPr lang="en-GB" i="1" smtClean="0">
                              <a:latin typeface="Cambria Math" panose="02040503050406030204" pitchFamily="18" charset="0"/>
                              <a:ea typeface="Cambria Math" panose="02040503050406030204" pitchFamily="18" charset="0"/>
                            </a:rPr>
                          </m:ctrlPr>
                        </m:fPr>
                        <m:num>
                          <m:r>
                            <a:rPr lang="en-GB" i="1" smtClean="0">
                              <a:latin typeface="Cambria Math" panose="02040503050406030204" pitchFamily="18" charset="0"/>
                              <a:ea typeface="Cambria Math" panose="02040503050406030204" pitchFamily="18" charset="0"/>
                            </a:rPr>
                            <m:t>𝜕</m:t>
                          </m:r>
                        </m:num>
                        <m:den>
                          <m:r>
                            <a:rPr lang="en-GB" i="1" smtClean="0">
                              <a:latin typeface="Cambria Math" panose="02040503050406030204" pitchFamily="18" charset="0"/>
                              <a:ea typeface="Cambria Math" panose="02040503050406030204" pitchFamily="18" charset="0"/>
                            </a:rPr>
                            <m:t>𝜕</m:t>
                          </m:r>
                          <m:sSub>
                            <m:sSubPr>
                              <m:ctrlPr>
                                <a:rPr lang="en-GB"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𝑥</m:t>
                              </m:r>
                            </m:e>
                            <m:sub>
                              <m:r>
                                <a:rPr lang="en-GB" b="0" i="1" smtClean="0">
                                  <a:latin typeface="Cambria Math" panose="02040503050406030204" pitchFamily="18" charset="0"/>
                                  <a:ea typeface="Cambria Math" panose="02040503050406030204" pitchFamily="18" charset="0"/>
                                </a:rPr>
                                <m:t>𝑗</m:t>
                              </m:r>
                            </m:sub>
                          </m:sSub>
                        </m:den>
                      </m:f>
                      <m:d>
                        <m:dPr>
                          <m:begChr m:val="{"/>
                          <m:endChr m:val="}"/>
                          <m:ctrlPr>
                            <a:rPr lang="en-GB" i="1">
                              <a:latin typeface="Cambria Math" panose="02040503050406030204" pitchFamily="18" charset="0"/>
                              <a:ea typeface="Cambria Math" panose="02040503050406030204" pitchFamily="18" charset="0"/>
                            </a:rPr>
                          </m:ctrlPr>
                        </m:dPr>
                        <m:e>
                          <m:r>
                            <a:rPr lang="en-GB" i="1">
                              <a:latin typeface="Cambria Math" panose="02040503050406030204" pitchFamily="18" charset="0"/>
                              <a:ea typeface="Cambria Math" panose="02040503050406030204" pitchFamily="18" charset="0"/>
                            </a:rPr>
                            <m:t>2</m:t>
                          </m:r>
                          <m:r>
                            <a:rPr lang="en-GB" i="1">
                              <a:latin typeface="Cambria Math" panose="02040503050406030204" pitchFamily="18" charset="0"/>
                              <a:ea typeface="Cambria Math" panose="02040503050406030204" pitchFamily="18" charset="0"/>
                            </a:rPr>
                            <m:t>𝜇</m:t>
                          </m:r>
                          <m:d>
                            <m:dPr>
                              <m:ctrlPr>
                                <a:rPr lang="en-GB" i="1">
                                  <a:latin typeface="Cambria Math" panose="02040503050406030204" pitchFamily="18" charset="0"/>
                                  <a:ea typeface="Cambria Math" panose="02040503050406030204" pitchFamily="18" charset="0"/>
                                </a:rPr>
                              </m:ctrlPr>
                            </m:dPr>
                            <m:e>
                              <m:sSub>
                                <m:sSubPr>
                                  <m:ctrlPr>
                                    <a:rPr lang="en-GB"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𝑒</m:t>
                                  </m:r>
                                </m:e>
                                <m:sub>
                                  <m:r>
                                    <a:rPr lang="en-GB" b="0" i="1" smtClean="0">
                                      <a:latin typeface="Cambria Math" panose="02040503050406030204" pitchFamily="18" charset="0"/>
                                      <a:ea typeface="Cambria Math" panose="02040503050406030204" pitchFamily="18" charset="0"/>
                                    </a:rPr>
                                    <m:t>𝑖𝑗</m:t>
                                  </m:r>
                                </m:sub>
                              </m:sSub>
                              <m:r>
                                <a:rPr lang="en-GB" i="1">
                                  <a:latin typeface="Cambria Math" panose="02040503050406030204" pitchFamily="18" charset="0"/>
                                  <a:ea typeface="Cambria Math" panose="02040503050406030204" pitchFamily="18" charset="0"/>
                                </a:rPr>
                                <m:t>−</m:t>
                              </m:r>
                              <m:f>
                                <m:fPr>
                                  <m:ctrlPr>
                                    <a:rPr lang="en-GB" i="1">
                                      <a:latin typeface="Cambria Math" panose="02040503050406030204" pitchFamily="18" charset="0"/>
                                      <a:ea typeface="Cambria Math" panose="02040503050406030204" pitchFamily="18" charset="0"/>
                                    </a:rPr>
                                  </m:ctrlPr>
                                </m:fPr>
                                <m:num>
                                  <m:r>
                                    <a:rPr lang="en-GB" i="1">
                                      <a:latin typeface="Cambria Math" panose="02040503050406030204" pitchFamily="18" charset="0"/>
                                      <a:ea typeface="Cambria Math" panose="02040503050406030204" pitchFamily="18" charset="0"/>
                                    </a:rPr>
                                    <m:t>1</m:t>
                                  </m:r>
                                </m:num>
                                <m:den>
                                  <m:r>
                                    <a:rPr lang="en-GB" i="1">
                                      <a:latin typeface="Cambria Math" panose="02040503050406030204" pitchFamily="18" charset="0"/>
                                      <a:ea typeface="Cambria Math" panose="02040503050406030204" pitchFamily="18" charset="0"/>
                                    </a:rPr>
                                    <m:t>3</m:t>
                                  </m:r>
                                </m:den>
                              </m:f>
                              <m:r>
                                <a:rPr lang="en-GB" i="1">
                                  <a:latin typeface="Cambria Math" panose="02040503050406030204" pitchFamily="18" charset="0"/>
                                  <a:ea typeface="Cambria Math" panose="02040503050406030204" pitchFamily="18" charset="0"/>
                                </a:rPr>
                                <m:t>∆</m:t>
                              </m:r>
                              <m:sSub>
                                <m:sSubPr>
                                  <m:ctrlPr>
                                    <a:rPr lang="en-GB" i="1" smtClean="0">
                                      <a:latin typeface="Cambria Math" panose="02040503050406030204" pitchFamily="18" charset="0"/>
                                      <a:ea typeface="Cambria Math" panose="02040503050406030204" pitchFamily="18" charset="0"/>
                                    </a:rPr>
                                  </m:ctrlPr>
                                </m:sSubPr>
                                <m:e>
                                  <m:r>
                                    <a:rPr lang="en-GB" i="1" smtClean="0">
                                      <a:latin typeface="Cambria Math" panose="02040503050406030204" pitchFamily="18" charset="0"/>
                                      <a:ea typeface="Cambria Math" panose="02040503050406030204" pitchFamily="18" charset="0"/>
                                    </a:rPr>
                                    <m:t>𝛿</m:t>
                                  </m:r>
                                </m:e>
                                <m:sub>
                                  <m:r>
                                    <a:rPr lang="en-GB" b="0" i="1" smtClean="0">
                                      <a:latin typeface="Cambria Math" panose="02040503050406030204" pitchFamily="18" charset="0"/>
                                      <a:ea typeface="Cambria Math" panose="02040503050406030204" pitchFamily="18" charset="0"/>
                                    </a:rPr>
                                    <m:t>𝑖𝑗</m:t>
                                  </m:r>
                                </m:sub>
                              </m:sSub>
                            </m:e>
                          </m:d>
                        </m:e>
                      </m:d>
                    </m:oMath>
                  </m:oMathPara>
                </a14:m>
                <a:endParaRPr lang="en-GB" dirty="0"/>
              </a:p>
              <a:p>
                <a:endParaRPr lang="en-GB" dirty="0"/>
              </a:p>
              <a:p>
                <a:r>
                  <a:rPr lang="en-GB" dirty="0"/>
                  <a:t>Here </a:t>
                </a:r>
                <a14:m>
                  <m:oMath xmlns:m="http://schemas.openxmlformats.org/officeDocument/2006/math">
                    <m:bar>
                      <m:barPr>
                        <m:ctrlPr>
                          <a:rPr lang="en-GB" i="1" smtClean="0">
                            <a:latin typeface="Cambria Math" panose="02040503050406030204" pitchFamily="18" charset="0"/>
                          </a:rPr>
                        </m:ctrlPr>
                      </m:barPr>
                      <m:e>
                        <m:r>
                          <a:rPr lang="en-GB" b="0" i="1" smtClean="0">
                            <a:latin typeface="Cambria Math" panose="02040503050406030204" pitchFamily="18" charset="0"/>
                          </a:rPr>
                          <m:t>𝑏</m:t>
                        </m:r>
                      </m:e>
                    </m:bar>
                  </m:oMath>
                </a14:m>
                <a:r>
                  <a:rPr lang="en-GB" dirty="0"/>
                  <a:t> is the body force.</a:t>
                </a:r>
              </a:p>
              <a:p>
                <a:r>
                  <a:rPr lang="en-GB" dirty="0"/>
                  <a:t>These are the famous </a:t>
                </a:r>
                <a:r>
                  <a:rPr lang="en-GB" dirty="0" err="1"/>
                  <a:t>Navier</a:t>
                </a:r>
                <a:r>
                  <a:rPr lang="en-GB" dirty="0"/>
                  <a:t>-Stokes equations of motion for fluid flow.</a:t>
                </a:r>
              </a:p>
            </p:txBody>
          </p:sp>
        </mc:Choice>
        <mc:Fallback xmlns="">
          <p:sp>
            <p:nvSpPr>
              <p:cNvPr id="4" name="Content Placeholder 3">
                <a:extLst>
                  <a:ext uri="{FF2B5EF4-FFF2-40B4-BE49-F238E27FC236}">
                    <a16:creationId xmlns="" xmlns:a16="http://schemas.microsoft.com/office/drawing/2014/main" xmlns:a14="http://schemas.microsoft.com/office/drawing/2010/main" id="{632D1206-E134-433A-8114-11E28CBE4EE2}"/>
                  </a:ext>
                </a:extLst>
              </p:cNvPr>
              <p:cNvSpPr>
                <a:spLocks noGrp="1" noRot="1" noChangeAspect="1" noMove="1" noResize="1" noEditPoints="1" noAdjustHandles="1" noChangeArrowheads="1" noChangeShapeType="1" noTextEdit="1"/>
              </p:cNvSpPr>
              <p:nvPr>
                <p:ph idx="1"/>
              </p:nvPr>
            </p:nvSpPr>
            <p:spPr>
              <a:blipFill rotWithShape="0">
                <a:blip r:embed="rId2"/>
                <a:stretch>
                  <a:fillRect l="-1043" b="-2101"/>
                </a:stretch>
              </a:blipFill>
            </p:spPr>
            <p:txBody>
              <a:bodyPr/>
              <a:lstStyle/>
              <a:p>
                <a:r>
                  <a:rPr lang="en-GB">
                    <a:noFill/>
                  </a:rPr>
                  <a:t> </a:t>
                </a:r>
              </a:p>
            </p:txBody>
          </p:sp>
        </mc:Fallback>
      </mc:AlternateContent>
    </p:spTree>
    <p:extLst>
      <p:ext uri="{BB962C8B-B14F-4D97-AF65-F5344CB8AC3E}">
        <p14:creationId xmlns:p14="http://schemas.microsoft.com/office/powerpoint/2010/main" val="3977114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D8AE14-AADF-4D7C-B23A-4EFE6F8C8404}"/>
              </a:ext>
            </a:extLst>
          </p:cNvPr>
          <p:cNvSpPr>
            <a:spLocks noGrp="1"/>
          </p:cNvSpPr>
          <p:nvPr>
            <p:ph type="title"/>
          </p:nvPr>
        </p:nvSpPr>
        <p:spPr/>
        <p:txBody>
          <a:bodyPr/>
          <a:lstStyle/>
          <a:p>
            <a:r>
              <a:rPr lang="en-GB" dirty="0"/>
              <a:t>Energy Conservation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30312960-C2BD-47AC-A8DA-FDD4B21AD040}"/>
                  </a:ext>
                </a:extLst>
              </p:cNvPr>
              <p:cNvSpPr>
                <a:spLocks noGrp="1"/>
              </p:cNvSpPr>
              <p:nvPr>
                <p:ph idx="1"/>
              </p:nvPr>
            </p:nvSpPr>
            <p:spPr/>
            <p:txBody>
              <a:bodyPr/>
              <a:lstStyle/>
              <a:p>
                <a:pPr marL="0" indent="0">
                  <a:buNone/>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𝜌</m:t>
                      </m:r>
                      <m:f>
                        <m:fPr>
                          <m:ctrlPr>
                            <a:rPr lang="en-GB"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𝐷𝑒</m:t>
                          </m:r>
                        </m:num>
                        <m:den>
                          <m:r>
                            <a:rPr lang="en-GB" b="0" i="1" smtClean="0">
                              <a:latin typeface="Cambria Math" panose="02040503050406030204" pitchFamily="18" charset="0"/>
                              <a:ea typeface="Cambria Math" panose="02040503050406030204" pitchFamily="18" charset="0"/>
                            </a:rPr>
                            <m:t>𝐷𝑡</m:t>
                          </m:r>
                        </m:den>
                      </m:f>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𝑡𝑟</m:t>
                      </m:r>
                      <m:d>
                        <m:dPr>
                          <m:ctrlPr>
                            <a:rPr lang="en-GB" b="0" i="1" smtClean="0">
                              <a:latin typeface="Cambria Math" panose="02040503050406030204" pitchFamily="18" charset="0"/>
                              <a:ea typeface="Cambria Math" panose="02040503050406030204" pitchFamily="18" charset="0"/>
                            </a:rPr>
                          </m:ctrlPr>
                        </m:dPr>
                        <m:e>
                          <m:r>
                            <a:rPr lang="en-GB" b="1" i="1" smtClean="0">
                              <a:latin typeface="Cambria Math" panose="02040503050406030204" pitchFamily="18" charset="0"/>
                              <a:ea typeface="Cambria Math" panose="02040503050406030204" pitchFamily="18" charset="0"/>
                            </a:rPr>
                            <m:t>𝝈</m:t>
                          </m:r>
                          <m:r>
                            <a:rPr lang="en-GB" b="1" i="1" smtClean="0">
                              <a:latin typeface="Cambria Math" panose="02040503050406030204" pitchFamily="18" charset="0"/>
                              <a:ea typeface="Cambria Math" panose="02040503050406030204" pitchFamily="18" charset="0"/>
                            </a:rPr>
                            <m:t>𝒆</m:t>
                          </m:r>
                        </m:e>
                      </m:d>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𝑘</m:t>
                      </m:r>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m:t>
                          </m:r>
                        </m:e>
                        <m:sup>
                          <m:r>
                            <a:rPr lang="en-GB" b="0" i="1" smtClean="0">
                              <a:latin typeface="Cambria Math" panose="02040503050406030204" pitchFamily="18" charset="0"/>
                              <a:ea typeface="Cambria Math" panose="02040503050406030204" pitchFamily="18" charset="0"/>
                            </a:rPr>
                            <m:t>2</m:t>
                          </m:r>
                        </m:sup>
                      </m:sSup>
                      <m:r>
                        <a:rPr lang="en-GB" b="0" i="1" smtClean="0">
                          <a:latin typeface="Cambria Math" panose="02040503050406030204" pitchFamily="18" charset="0"/>
                          <a:ea typeface="Cambria Math" panose="02040503050406030204" pitchFamily="18" charset="0"/>
                        </a:rPr>
                        <m:t>𝑇</m:t>
                      </m:r>
                    </m:oMath>
                  </m:oMathPara>
                </a14:m>
                <a:endParaRPr lang="en-GB" b="0" dirty="0">
                  <a:ea typeface="Cambria Math" panose="02040503050406030204" pitchFamily="18" charset="0"/>
                </a:endParaRPr>
              </a:p>
              <a:p>
                <a:pPr marL="0" indent="0">
                  <a:buNone/>
                </a:pPr>
                <a:endParaRPr lang="en-GB"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ea typeface="Cambria Math" panose="02040503050406030204" pitchFamily="18" charset="0"/>
                        </a:rPr>
                        <m:t>𝜌</m:t>
                      </m:r>
                      <m:f>
                        <m:fPr>
                          <m:ctrlPr>
                            <a:rPr lang="en-GB" i="1">
                              <a:latin typeface="Cambria Math" panose="02040503050406030204" pitchFamily="18" charset="0"/>
                              <a:ea typeface="Cambria Math" panose="02040503050406030204" pitchFamily="18" charset="0"/>
                            </a:rPr>
                          </m:ctrlPr>
                        </m:fPr>
                        <m:num>
                          <m:r>
                            <a:rPr lang="en-GB" i="1">
                              <a:latin typeface="Cambria Math" panose="02040503050406030204" pitchFamily="18" charset="0"/>
                              <a:ea typeface="Cambria Math" panose="02040503050406030204" pitchFamily="18" charset="0"/>
                            </a:rPr>
                            <m:t>𝐷𝑒</m:t>
                          </m:r>
                        </m:num>
                        <m:den>
                          <m:r>
                            <a:rPr lang="en-GB" i="1">
                              <a:latin typeface="Cambria Math" panose="02040503050406030204" pitchFamily="18" charset="0"/>
                              <a:ea typeface="Cambria Math" panose="02040503050406030204" pitchFamily="18" charset="0"/>
                            </a:rPr>
                            <m:t>𝐷𝑡</m:t>
                          </m:r>
                        </m:den>
                      </m:f>
                      <m:r>
                        <a:rPr lang="en-GB" i="1">
                          <a:latin typeface="Cambria Math" panose="02040503050406030204" pitchFamily="18" charset="0"/>
                          <a:ea typeface="Cambria Math" panose="02040503050406030204" pitchFamily="18" charset="0"/>
                        </a:rPr>
                        <m:t>=</m:t>
                      </m:r>
                      <m:sSub>
                        <m:sSubPr>
                          <m:ctrlPr>
                            <a:rPr lang="en-GB" i="1" smtClean="0">
                              <a:latin typeface="Cambria Math" panose="02040503050406030204" pitchFamily="18" charset="0"/>
                              <a:ea typeface="Cambria Math" panose="02040503050406030204" pitchFamily="18" charset="0"/>
                            </a:rPr>
                          </m:ctrlPr>
                        </m:sSubPr>
                        <m:e>
                          <m:r>
                            <a:rPr lang="en-GB" i="1" smtClean="0">
                              <a:latin typeface="Cambria Math" panose="02040503050406030204" pitchFamily="18" charset="0"/>
                              <a:ea typeface="Cambria Math" panose="02040503050406030204" pitchFamily="18" charset="0"/>
                            </a:rPr>
                            <m:t>𝜎</m:t>
                          </m:r>
                        </m:e>
                        <m:sub>
                          <m:r>
                            <a:rPr lang="en-GB" b="0" i="1" smtClean="0">
                              <a:latin typeface="Cambria Math" panose="02040503050406030204" pitchFamily="18" charset="0"/>
                              <a:ea typeface="Cambria Math" panose="02040503050406030204" pitchFamily="18" charset="0"/>
                            </a:rPr>
                            <m:t>𝑖𝑗</m:t>
                          </m:r>
                        </m:sub>
                      </m:sSub>
                      <m:r>
                        <a:rPr lang="en-GB" b="0" i="1" smtClean="0">
                          <a:latin typeface="Cambria Math" panose="02040503050406030204" pitchFamily="18" charset="0"/>
                          <a:ea typeface="Cambria Math" panose="02040503050406030204" pitchFamily="18" charset="0"/>
                        </a:rPr>
                        <m:t> </m:t>
                      </m:r>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𝑒</m:t>
                          </m:r>
                        </m:e>
                        <m:sub>
                          <m:r>
                            <a:rPr lang="en-GB" b="0" i="1" smtClean="0">
                              <a:latin typeface="Cambria Math" panose="02040503050406030204" pitchFamily="18" charset="0"/>
                              <a:ea typeface="Cambria Math" panose="02040503050406030204" pitchFamily="18" charset="0"/>
                            </a:rPr>
                            <m:t>𝑖𝑗</m:t>
                          </m:r>
                        </m:sub>
                      </m:sSub>
                      <m:r>
                        <a:rPr lang="en-GB" b="0" i="1" smtClean="0">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𝑘</m:t>
                      </m:r>
                      <m:sSup>
                        <m:sSupPr>
                          <m:ctrlPr>
                            <a:rPr lang="en-GB" i="1">
                              <a:latin typeface="Cambria Math" panose="02040503050406030204" pitchFamily="18" charset="0"/>
                              <a:ea typeface="Cambria Math" panose="02040503050406030204" pitchFamily="18" charset="0"/>
                            </a:rPr>
                          </m:ctrlPr>
                        </m:sSupPr>
                        <m:e>
                          <m:r>
                            <a:rPr lang="en-GB" i="1">
                              <a:latin typeface="Cambria Math" panose="02040503050406030204" pitchFamily="18" charset="0"/>
                              <a:ea typeface="Cambria Math" panose="02040503050406030204" pitchFamily="18" charset="0"/>
                            </a:rPr>
                            <m:t>𝛻</m:t>
                          </m:r>
                        </m:e>
                        <m:sup>
                          <m:r>
                            <a:rPr lang="en-GB" i="1">
                              <a:latin typeface="Cambria Math" panose="02040503050406030204" pitchFamily="18" charset="0"/>
                              <a:ea typeface="Cambria Math" panose="02040503050406030204" pitchFamily="18" charset="0"/>
                            </a:rPr>
                            <m:t>2</m:t>
                          </m:r>
                        </m:sup>
                      </m:sSup>
                      <m:r>
                        <a:rPr lang="en-GB" i="1">
                          <a:latin typeface="Cambria Math" panose="02040503050406030204" pitchFamily="18" charset="0"/>
                          <a:ea typeface="Cambria Math" panose="02040503050406030204" pitchFamily="18" charset="0"/>
                        </a:rPr>
                        <m:t>𝑇</m:t>
                      </m:r>
                    </m:oMath>
                  </m:oMathPara>
                </a14:m>
                <a:endParaRPr lang="en-GB" dirty="0">
                  <a:ea typeface="Cambria Math" panose="02040503050406030204" pitchFamily="18" charset="0"/>
                </a:endParaRPr>
              </a:p>
              <a:p>
                <a:endParaRPr lang="en-GB" dirty="0">
                  <a:ea typeface="Cambria Math" panose="02040503050406030204" pitchFamily="18" charset="0"/>
                </a:endParaRPr>
              </a:p>
              <a:p>
                <a:endParaRPr lang="en-GB" dirty="0">
                  <a:ea typeface="Cambria Math" panose="02040503050406030204" pitchFamily="18" charset="0"/>
                </a:endParaRPr>
              </a:p>
              <a:p>
                <a:r>
                  <a:rPr lang="en-GB" dirty="0">
                    <a:ea typeface="Cambria Math" panose="02040503050406030204" pitchFamily="18" charset="0"/>
                  </a:rPr>
                  <a:t>Here  </a:t>
                </a:r>
                <a14:m>
                  <m:oMath xmlns:m="http://schemas.openxmlformats.org/officeDocument/2006/math">
                    <m:r>
                      <a:rPr lang="en-GB" b="0" i="1" smtClean="0">
                        <a:latin typeface="Cambria Math" panose="02040503050406030204" pitchFamily="18" charset="0"/>
                        <a:ea typeface="Cambria Math" panose="02040503050406030204" pitchFamily="18" charset="0"/>
                      </a:rPr>
                      <m:t>𝑘</m:t>
                    </m:r>
                  </m:oMath>
                </a14:m>
                <a:r>
                  <a:rPr lang="en-GB" dirty="0">
                    <a:ea typeface="Cambria Math" panose="02040503050406030204" pitchFamily="18" charset="0"/>
                  </a:rPr>
                  <a:t> is the thermal conductivity and </a:t>
                </a:r>
                <a14:m>
                  <m:oMath xmlns:m="http://schemas.openxmlformats.org/officeDocument/2006/math">
                    <m:r>
                      <a:rPr lang="en-GB" b="0" i="1" smtClean="0">
                        <a:latin typeface="Cambria Math" panose="02040503050406030204" pitchFamily="18" charset="0"/>
                        <a:ea typeface="Cambria Math" panose="02040503050406030204" pitchFamily="18" charset="0"/>
                      </a:rPr>
                      <m:t>𝑇</m:t>
                    </m:r>
                  </m:oMath>
                </a14:m>
                <a:r>
                  <a:rPr lang="en-GB" dirty="0">
                    <a:ea typeface="Cambria Math" panose="02040503050406030204" pitchFamily="18" charset="0"/>
                  </a:rPr>
                  <a:t> is the temperature.</a:t>
                </a:r>
              </a:p>
              <a:p>
                <a:pPr marL="0" indent="0">
                  <a:buNone/>
                </a:pPr>
                <a:endParaRPr lang="en-GB" dirty="0"/>
              </a:p>
            </p:txBody>
          </p:sp>
        </mc:Choice>
        <mc:Fallback xmlns="">
          <p:sp>
            <p:nvSpPr>
              <p:cNvPr id="3" name="Content Placeholder 2">
                <a:extLst>
                  <a:ext uri="{FF2B5EF4-FFF2-40B4-BE49-F238E27FC236}">
                    <a16:creationId xmlns:a16="http://schemas.microsoft.com/office/drawing/2014/main" xmlns="" xmlns:a14="http://schemas.microsoft.com/office/drawing/2010/main" id="{30312960-C2BD-47AC-A8DA-FDD4B21AD040}"/>
                  </a:ext>
                </a:extLst>
              </p:cNvPr>
              <p:cNvSpPr>
                <a:spLocks noGrp="1" noRot="1" noChangeAspect="1" noMove="1" noResize="1" noEditPoints="1" noAdjustHandles="1" noChangeArrowheads="1" noChangeShapeType="1" noTextEdit="1"/>
              </p:cNvSpPr>
              <p:nvPr>
                <p:ph idx="1"/>
              </p:nvPr>
            </p:nvSpPr>
            <p:spPr>
              <a:blipFill rotWithShape="0">
                <a:blip r:embed="rId2"/>
                <a:stretch>
                  <a:fillRect l="-1043"/>
                </a:stretch>
              </a:blipFill>
            </p:spPr>
            <p:txBody>
              <a:bodyPr/>
              <a:lstStyle/>
              <a:p>
                <a:r>
                  <a:rPr lang="en-GB">
                    <a:noFill/>
                  </a:rPr>
                  <a:t> </a:t>
                </a:r>
              </a:p>
            </p:txBody>
          </p:sp>
        </mc:Fallback>
      </mc:AlternateContent>
      <p:sp>
        <p:nvSpPr>
          <p:cNvPr id="4" name="TextBox 3"/>
          <p:cNvSpPr txBox="1"/>
          <p:nvPr/>
        </p:nvSpPr>
        <p:spPr>
          <a:xfrm>
            <a:off x="4780705" y="4250968"/>
            <a:ext cx="3465179" cy="369332"/>
          </a:xfrm>
          <a:prstGeom prst="rect">
            <a:avLst/>
          </a:prstGeom>
          <a:noFill/>
        </p:spPr>
        <p:txBody>
          <a:bodyPr wrap="none" rtlCol="0">
            <a:spAutoFit/>
          </a:bodyPr>
          <a:lstStyle/>
          <a:p>
            <a:r>
              <a:rPr lang="en-GB" dirty="0">
                <a:solidFill>
                  <a:srgbClr val="FF0000"/>
                </a:solidFill>
              </a:rPr>
              <a:t>Rate of dissipation per unit volume</a:t>
            </a:r>
          </a:p>
        </p:txBody>
      </p:sp>
      <p:sp>
        <p:nvSpPr>
          <p:cNvPr id="5" name="TextBox 4"/>
          <p:cNvSpPr txBox="1"/>
          <p:nvPr/>
        </p:nvSpPr>
        <p:spPr>
          <a:xfrm>
            <a:off x="8245884" y="4264914"/>
            <a:ext cx="4243085" cy="369332"/>
          </a:xfrm>
          <a:prstGeom prst="rect">
            <a:avLst/>
          </a:prstGeom>
          <a:noFill/>
        </p:spPr>
        <p:txBody>
          <a:bodyPr wrap="none" rtlCol="0">
            <a:spAutoFit/>
          </a:bodyPr>
          <a:lstStyle/>
          <a:p>
            <a:r>
              <a:rPr lang="en-GB" dirty="0">
                <a:solidFill>
                  <a:srgbClr val="FF0000"/>
                </a:solidFill>
              </a:rPr>
              <a:t>Heat per unit volume gained by conduction</a:t>
            </a:r>
          </a:p>
        </p:txBody>
      </p:sp>
      <p:sp>
        <p:nvSpPr>
          <p:cNvPr id="6" name="Right Arrow 5"/>
          <p:cNvSpPr/>
          <p:nvPr/>
        </p:nvSpPr>
        <p:spPr>
          <a:xfrm rot="16200000">
            <a:off x="5856465" y="3965516"/>
            <a:ext cx="399554" cy="7951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ight Arrow 6"/>
          <p:cNvSpPr/>
          <p:nvPr/>
        </p:nvSpPr>
        <p:spPr>
          <a:xfrm rot="12822815" flipV="1">
            <a:off x="7737672" y="3975497"/>
            <a:ext cx="918795" cy="7777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p:cNvSpPr txBox="1"/>
          <p:nvPr/>
        </p:nvSpPr>
        <p:spPr>
          <a:xfrm>
            <a:off x="273651" y="4250968"/>
            <a:ext cx="4608890" cy="369332"/>
          </a:xfrm>
          <a:prstGeom prst="rect">
            <a:avLst/>
          </a:prstGeom>
          <a:noFill/>
        </p:spPr>
        <p:txBody>
          <a:bodyPr wrap="none" rtlCol="0">
            <a:spAutoFit/>
          </a:bodyPr>
          <a:lstStyle/>
          <a:p>
            <a:r>
              <a:rPr lang="en-GB" dirty="0">
                <a:solidFill>
                  <a:srgbClr val="FF0000"/>
                </a:solidFill>
              </a:rPr>
              <a:t>Rate of gain of internal energy per unit volume</a:t>
            </a:r>
          </a:p>
        </p:txBody>
      </p:sp>
      <p:sp>
        <p:nvSpPr>
          <p:cNvPr id="9" name="Right Arrow 8"/>
          <p:cNvSpPr/>
          <p:nvPr/>
        </p:nvSpPr>
        <p:spPr>
          <a:xfrm rot="20058303" flipV="1">
            <a:off x="3546737" y="3966391"/>
            <a:ext cx="793024" cy="7021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39986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Useful Analytical Solutions</a:t>
            </a:r>
          </a:p>
        </p:txBody>
      </p:sp>
      <p:sp>
        <p:nvSpPr>
          <p:cNvPr id="3" name="Content Placeholder 2"/>
          <p:cNvSpPr>
            <a:spLocks noGrp="1"/>
          </p:cNvSpPr>
          <p:nvPr>
            <p:ph idx="1"/>
          </p:nvPr>
        </p:nvSpPr>
        <p:spPr/>
        <p:txBody>
          <a:bodyPr>
            <a:normAutofit/>
          </a:bodyPr>
          <a:lstStyle/>
          <a:p>
            <a:r>
              <a:rPr lang="en-GB" dirty="0"/>
              <a:t>Steady State Solutions</a:t>
            </a:r>
          </a:p>
          <a:p>
            <a:pPr lvl="1"/>
            <a:r>
              <a:rPr lang="en-GB" dirty="0" err="1"/>
              <a:t>Poiseuille</a:t>
            </a:r>
            <a:r>
              <a:rPr lang="en-GB" dirty="0"/>
              <a:t> flow</a:t>
            </a:r>
          </a:p>
          <a:p>
            <a:pPr lvl="1"/>
            <a:r>
              <a:rPr lang="en-GB" dirty="0"/>
              <a:t>Bernoulli’s Law</a:t>
            </a:r>
          </a:p>
          <a:p>
            <a:pPr lvl="2"/>
            <a:r>
              <a:rPr lang="en-GB" dirty="0"/>
              <a:t>Efflux from an orifice in a vessel</a:t>
            </a:r>
          </a:p>
          <a:p>
            <a:pPr lvl="1"/>
            <a:r>
              <a:rPr lang="en-GB" dirty="0"/>
              <a:t>Momentum integral method</a:t>
            </a:r>
          </a:p>
          <a:p>
            <a:pPr lvl="2"/>
            <a:r>
              <a:rPr lang="en-GB" dirty="0"/>
              <a:t>Force exerted by a jet on a wall.</a:t>
            </a:r>
          </a:p>
          <a:p>
            <a:r>
              <a:rPr lang="en-GB" dirty="0"/>
              <a:t>Time-dependent Solutions</a:t>
            </a:r>
          </a:p>
          <a:p>
            <a:pPr lvl="1"/>
            <a:r>
              <a:rPr lang="en-GB" dirty="0"/>
              <a:t>Oscillatory flows</a:t>
            </a:r>
          </a:p>
          <a:p>
            <a:pPr lvl="1"/>
            <a:r>
              <a:rPr lang="en-GB" dirty="0"/>
              <a:t>Pinching of a cylinder between two frictionless plates</a:t>
            </a:r>
          </a:p>
          <a:p>
            <a:pPr lvl="1"/>
            <a:endParaRPr lang="en-GB" dirty="0"/>
          </a:p>
          <a:p>
            <a:pPr lvl="1"/>
            <a:endParaRPr lang="en-GB" dirty="0"/>
          </a:p>
          <a:p>
            <a:pPr lvl="1"/>
            <a:endParaRPr lang="en-GB" dirty="0"/>
          </a:p>
        </p:txBody>
      </p:sp>
    </p:spTree>
    <p:extLst>
      <p:ext uri="{BB962C8B-B14F-4D97-AF65-F5344CB8AC3E}">
        <p14:creationId xmlns:p14="http://schemas.microsoft.com/office/powerpoint/2010/main" val="29914272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5119</TotalTime>
  <Words>2074</Words>
  <Application>Microsoft Office PowerPoint</Application>
  <PresentationFormat>Widescreen</PresentationFormat>
  <Paragraphs>603</Paragraphs>
  <Slides>67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67</vt:i4>
      </vt:variant>
    </vt:vector>
  </HeadingPairs>
  <TitlesOfParts>
    <vt:vector size="72" baseType="lpstr">
      <vt:lpstr>Arial</vt:lpstr>
      <vt:lpstr>Calibri</vt:lpstr>
      <vt:lpstr>Calibri Light</vt:lpstr>
      <vt:lpstr>Cambria Math</vt:lpstr>
      <vt:lpstr>Office Theme</vt:lpstr>
      <vt:lpstr>Methods of Industrial Mathematics – Session 3 </vt:lpstr>
      <vt:lpstr>Session 3</vt:lpstr>
      <vt:lpstr>Industrial Mathematics Encountered by JC </vt:lpstr>
      <vt:lpstr>The Material Derivative</vt:lpstr>
      <vt:lpstr>Mass Conservation</vt:lpstr>
      <vt:lpstr>Stress and Strain Tensors</vt:lpstr>
      <vt:lpstr>Momentum Conservation</vt:lpstr>
      <vt:lpstr>Energy Conservation</vt:lpstr>
      <vt:lpstr>Useful Analytical Solutions</vt:lpstr>
      <vt:lpstr>Steady State Solutions. Poiseuille Flow -1</vt:lpstr>
      <vt:lpstr>Poiseuille Flow – 2</vt:lpstr>
      <vt:lpstr>Poiseuille Flow - 3</vt:lpstr>
      <vt:lpstr>Poiseuille Flow - 4</vt:lpstr>
      <vt:lpstr>Poiseuille Flow - 5</vt:lpstr>
      <vt:lpstr>Poiseuille Flow -6</vt:lpstr>
      <vt:lpstr>Bernoulli’s Law - 1</vt:lpstr>
      <vt:lpstr>Bernoulli’s Law - 2</vt:lpstr>
      <vt:lpstr>Bernoulli’s Law – 3: An Application</vt:lpstr>
      <vt:lpstr>Bernoulli’s Law – 4</vt:lpstr>
      <vt:lpstr>Bernoulli’s Law – 5</vt:lpstr>
      <vt:lpstr>Bernoulli’s Law – 6</vt:lpstr>
      <vt:lpstr>Momentum Integral Method - 1</vt:lpstr>
      <vt:lpstr>Momentum Integral Method - 2</vt:lpstr>
      <vt:lpstr>Momentum Integral Method – 3: An Application</vt:lpstr>
      <vt:lpstr>Momentum Integral Method – 4</vt:lpstr>
      <vt:lpstr>Momentum Integral Method – 5</vt:lpstr>
      <vt:lpstr>Momentum Integral Method – 6</vt:lpstr>
      <vt:lpstr>Time-Dependent Solutions Oscillatory Flows - 1 </vt:lpstr>
      <vt:lpstr>Oscillatory Flows - 2 </vt:lpstr>
      <vt:lpstr>Oscillatory Flows - 3 </vt:lpstr>
      <vt:lpstr>Oscillatory Flows - 4 </vt:lpstr>
      <vt:lpstr>Oscillatory Flow - 5</vt:lpstr>
      <vt:lpstr>Oscillatory Flow - 6</vt:lpstr>
      <vt:lpstr>Oscillatory Flow - 7</vt:lpstr>
      <vt:lpstr>Oscillatory Flow - 8</vt:lpstr>
      <vt:lpstr>Oscillatory Flow - 9</vt:lpstr>
      <vt:lpstr>Pinching of a Cylinder - 1</vt:lpstr>
      <vt:lpstr>Pinching of a Cylinder - 2</vt:lpstr>
      <vt:lpstr>Pinching of a Cylinder - 3</vt:lpstr>
      <vt:lpstr>Pinching of a Cylinder - 4</vt:lpstr>
      <vt:lpstr>Pinching of a Cylinder - 5</vt:lpstr>
      <vt:lpstr>Pinching of a Cylinder - 6</vt:lpstr>
      <vt:lpstr>Jets - 1</vt:lpstr>
      <vt:lpstr>Jets - 2</vt:lpstr>
      <vt:lpstr>Jets - 3</vt:lpstr>
      <vt:lpstr>Jets - 4</vt:lpstr>
      <vt:lpstr>Jets – 5: Stability</vt:lpstr>
      <vt:lpstr>Jets - 6</vt:lpstr>
      <vt:lpstr>Jet - 7</vt:lpstr>
      <vt:lpstr>Jets - 8</vt:lpstr>
      <vt:lpstr>Jets – 9: Conservation of Mass and Momentum</vt:lpstr>
      <vt:lpstr>Jet – 10: Pressure Boundary Condition</vt:lpstr>
      <vt:lpstr>Jets - 11</vt:lpstr>
      <vt:lpstr>Jets - 12</vt:lpstr>
      <vt:lpstr>Jets – 13</vt:lpstr>
      <vt:lpstr>Jets - 14</vt:lpstr>
      <vt:lpstr>Jets - 15</vt:lpstr>
      <vt:lpstr>Jets – 16: Jet Penetration</vt:lpstr>
      <vt:lpstr>Jets – 17: Penetration Using Bernoulli’s Law</vt:lpstr>
      <vt:lpstr>Jets – 18: Penetration Using Bernoulli’s Law</vt:lpstr>
      <vt:lpstr>Jets – 19: Penetration Using Bernoulli’s Law</vt:lpstr>
      <vt:lpstr>Jets – 20: Penetration Using Bernoulli’s Law</vt:lpstr>
      <vt:lpstr>Shocks - 1</vt:lpstr>
      <vt:lpstr>Shocks - 2</vt:lpstr>
      <vt:lpstr>Shocks – 3: The Rankine-Hugoniot Equations</vt:lpstr>
      <vt:lpstr>Shocks - 4</vt:lpstr>
      <vt:lpstr>Some Very Significant Omissions with Industrial Application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Methods of Industrial Mathematics</dc:title>
  <dc:creator>John Curtis</dc:creator>
  <cp:lastModifiedBy>user</cp:lastModifiedBy>
  <cp:revision>504</cp:revision>
  <dcterms:created xsi:type="dcterms:W3CDTF">2017-09-28T11:14:35Z</dcterms:created>
  <dcterms:modified xsi:type="dcterms:W3CDTF">2018-03-07T10:25:36Z</dcterms:modified>
</cp:coreProperties>
</file>