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9"/>
  </p:notesMasterIdLst>
  <p:sldIdLst>
    <p:sldId id="256" r:id="rId2"/>
    <p:sldId id="257" r:id="rId3"/>
    <p:sldId id="258" r:id="rId4"/>
    <p:sldId id="259" r:id="rId5"/>
    <p:sldId id="261" r:id="rId6"/>
    <p:sldId id="260" r:id="rId7"/>
    <p:sldId id="262" r:id="rId8"/>
    <p:sldId id="30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1" r:id="rId24"/>
    <p:sldId id="292" r:id="rId25"/>
    <p:sldId id="293" r:id="rId26"/>
    <p:sldId id="294"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5" r:id="rId42"/>
    <p:sldId id="296" r:id="rId43"/>
    <p:sldId id="297" r:id="rId44"/>
    <p:sldId id="298" r:id="rId45"/>
    <p:sldId id="299" r:id="rId46"/>
    <p:sldId id="300" r:id="rId47"/>
    <p:sldId id="301" r:id="rId48"/>
    <p:sldId id="302" r:id="rId49"/>
    <p:sldId id="304" r:id="rId50"/>
    <p:sldId id="305" r:id="rId51"/>
    <p:sldId id="307" r:id="rId52"/>
    <p:sldId id="306" r:id="rId53"/>
    <p:sldId id="308" r:id="rId54"/>
    <p:sldId id="309" r:id="rId55"/>
    <p:sldId id="310" r:id="rId56"/>
    <p:sldId id="311" r:id="rId57"/>
    <p:sldId id="31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759"/>
    <a:srgbClr val="F0904E"/>
    <a:srgbClr val="CC6600"/>
    <a:srgbClr val="FF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1" autoAdjust="0"/>
    <p:restoredTop sz="94660"/>
  </p:normalViewPr>
  <p:slideViewPr>
    <p:cSldViewPr snapToGrid="0">
      <p:cViewPr varScale="1">
        <p:scale>
          <a:sx n="78" d="100"/>
          <a:sy n="78" d="100"/>
        </p:scale>
        <p:origin x="7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a:t>z</a:t>
            </a:r>
          </a:p>
        </c:rich>
      </c:tx>
      <c:layout>
        <c:manualLayout>
          <c:xMode val="edge"/>
          <c:yMode val="edge"/>
          <c:x val="0.50032070965540776"/>
          <c:y val="2.0882274451293575E-2"/>
        </c:manualLayout>
      </c:layout>
      <c:overlay val="0"/>
      <c:spPr>
        <a:noFill/>
        <a:ln>
          <a:noFill/>
        </a:ln>
        <a:effectLst/>
      </c:spPr>
    </c:title>
    <c:autoTitleDeleted val="0"/>
    <c:view3D>
      <c:rotX val="1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55799331618274"/>
          <c:y val="0.11215210535720323"/>
          <c:w val="0.8730783882311538"/>
          <c:h val="0.73848058926818805"/>
        </c:manualLayout>
      </c:layout>
      <c:surface3DChart>
        <c:wireframe val="0"/>
        <c:ser>
          <c:idx val="0"/>
          <c:order val="0"/>
          <c:tx>
            <c:strRef>
              <c:f>Sheet1!$B$3</c:f>
              <c:strCache>
                <c:ptCount val="1"/>
                <c:pt idx="0">
                  <c:v>-2</c:v>
                </c:pt>
              </c:strCache>
            </c:strRef>
          </c:tx>
          <c:spPr>
            <a:solidFill>
              <a:schemeClr val="accent1"/>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Sheet1!$B$4:$B$18</c:f>
              <c:numCache>
                <c:formatCode>General</c:formatCode>
                <c:ptCount val="15"/>
                <c:pt idx="0">
                  <c:v>-180</c:v>
                </c:pt>
                <c:pt idx="1">
                  <c:v>-91.125</c:v>
                </c:pt>
                <c:pt idx="2">
                  <c:v>-36</c:v>
                </c:pt>
                <c:pt idx="3">
                  <c:v>-7.875</c:v>
                </c:pt>
                <c:pt idx="4">
                  <c:v>0</c:v>
                </c:pt>
                <c:pt idx="5">
                  <c:v>-5.625</c:v>
                </c:pt>
                <c:pt idx="6">
                  <c:v>-18</c:v>
                </c:pt>
                <c:pt idx="7">
                  <c:v>-30.375</c:v>
                </c:pt>
                <c:pt idx="8">
                  <c:v>-36</c:v>
                </c:pt>
                <c:pt idx="9">
                  <c:v>-28.125</c:v>
                </c:pt>
                <c:pt idx="10">
                  <c:v>0</c:v>
                </c:pt>
                <c:pt idx="11">
                  <c:v>55.125</c:v>
                </c:pt>
                <c:pt idx="12">
                  <c:v>144</c:v>
                </c:pt>
                <c:pt idx="13">
                  <c:v>273.375</c:v>
                </c:pt>
                <c:pt idx="14">
                  <c:v>450</c:v>
                </c:pt>
              </c:numCache>
            </c:numRef>
          </c:val>
          <c:extLst xmlns:c16r2="http://schemas.microsoft.com/office/drawing/2015/06/chart">
            <c:ext xmlns:c16="http://schemas.microsoft.com/office/drawing/2014/chart" uri="{C3380CC4-5D6E-409C-BE32-E72D297353CC}">
              <c16:uniqueId val="{00000000-78E4-43AF-B638-2EF568A1726C}"/>
            </c:ext>
          </c:extLst>
        </c:ser>
        <c:ser>
          <c:idx val="1"/>
          <c:order val="1"/>
          <c:tx>
            <c:strRef>
              <c:f>Sheet1!$C$3</c:f>
              <c:strCache>
                <c:ptCount val="1"/>
                <c:pt idx="0">
                  <c:v>-1.5</c:v>
                </c:pt>
              </c:strCache>
            </c:strRef>
          </c:tx>
          <c:spPr>
            <a:solidFill>
              <a:schemeClr val="accent2"/>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Sheet1!$C$4:$C$18</c:f>
              <c:numCache>
                <c:formatCode>General</c:formatCode>
                <c:ptCount val="15"/>
                <c:pt idx="0">
                  <c:v>-125</c:v>
                </c:pt>
                <c:pt idx="1">
                  <c:v>-63.28125</c:v>
                </c:pt>
                <c:pt idx="2">
                  <c:v>-25</c:v>
                </c:pt>
                <c:pt idx="3">
                  <c:v>-5.46875</c:v>
                </c:pt>
                <c:pt idx="4">
                  <c:v>0</c:v>
                </c:pt>
                <c:pt idx="5">
                  <c:v>-3.90625</c:v>
                </c:pt>
                <c:pt idx="6">
                  <c:v>-12.5</c:v>
                </c:pt>
                <c:pt idx="7">
                  <c:v>-21.09375</c:v>
                </c:pt>
                <c:pt idx="8">
                  <c:v>-25</c:v>
                </c:pt>
                <c:pt idx="9">
                  <c:v>-19.53125</c:v>
                </c:pt>
                <c:pt idx="10">
                  <c:v>0</c:v>
                </c:pt>
                <c:pt idx="11">
                  <c:v>38.28125</c:v>
                </c:pt>
                <c:pt idx="12">
                  <c:v>100</c:v>
                </c:pt>
                <c:pt idx="13">
                  <c:v>189.84375</c:v>
                </c:pt>
                <c:pt idx="14">
                  <c:v>312.5</c:v>
                </c:pt>
              </c:numCache>
            </c:numRef>
          </c:val>
          <c:extLst xmlns:c16r2="http://schemas.microsoft.com/office/drawing/2015/06/chart">
            <c:ext xmlns:c16="http://schemas.microsoft.com/office/drawing/2014/chart" uri="{C3380CC4-5D6E-409C-BE32-E72D297353CC}">
              <c16:uniqueId val="{00000001-78E4-43AF-B638-2EF568A1726C}"/>
            </c:ext>
          </c:extLst>
        </c:ser>
        <c:ser>
          <c:idx val="2"/>
          <c:order val="2"/>
          <c:tx>
            <c:strRef>
              <c:f>Sheet1!$D$3</c:f>
              <c:strCache>
                <c:ptCount val="1"/>
                <c:pt idx="0">
                  <c:v>-1</c:v>
                </c:pt>
              </c:strCache>
            </c:strRef>
          </c:tx>
          <c:spPr>
            <a:solidFill>
              <a:schemeClr val="accent3"/>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Sheet1!$D$4:$D$18</c:f>
              <c:numCache>
                <c:formatCode>General</c:formatCode>
                <c:ptCount val="15"/>
                <c:pt idx="0">
                  <c:v>-80</c:v>
                </c:pt>
                <c:pt idx="1">
                  <c:v>-40.5</c:v>
                </c:pt>
                <c:pt idx="2">
                  <c:v>-16</c:v>
                </c:pt>
                <c:pt idx="3">
                  <c:v>-3.5</c:v>
                </c:pt>
                <c:pt idx="4">
                  <c:v>0</c:v>
                </c:pt>
                <c:pt idx="5">
                  <c:v>-2.5</c:v>
                </c:pt>
                <c:pt idx="6">
                  <c:v>-8</c:v>
                </c:pt>
                <c:pt idx="7">
                  <c:v>-13.5</c:v>
                </c:pt>
                <c:pt idx="8">
                  <c:v>-16</c:v>
                </c:pt>
                <c:pt idx="9">
                  <c:v>-12.5</c:v>
                </c:pt>
                <c:pt idx="10">
                  <c:v>0</c:v>
                </c:pt>
                <c:pt idx="11">
                  <c:v>24.5</c:v>
                </c:pt>
                <c:pt idx="12">
                  <c:v>64</c:v>
                </c:pt>
                <c:pt idx="13">
                  <c:v>121.5</c:v>
                </c:pt>
                <c:pt idx="14">
                  <c:v>200</c:v>
                </c:pt>
              </c:numCache>
            </c:numRef>
          </c:val>
          <c:extLst xmlns:c16r2="http://schemas.microsoft.com/office/drawing/2015/06/chart">
            <c:ext xmlns:c16="http://schemas.microsoft.com/office/drawing/2014/chart" uri="{C3380CC4-5D6E-409C-BE32-E72D297353CC}">
              <c16:uniqueId val="{00000002-78E4-43AF-B638-2EF568A1726C}"/>
            </c:ext>
          </c:extLst>
        </c:ser>
        <c:ser>
          <c:idx val="3"/>
          <c:order val="3"/>
          <c:tx>
            <c:strRef>
              <c:f>Sheet1!$E$3</c:f>
              <c:strCache>
                <c:ptCount val="1"/>
                <c:pt idx="0">
                  <c:v>-0.5</c:v>
                </c:pt>
              </c:strCache>
            </c:strRef>
          </c:tx>
          <c:spPr>
            <a:solidFill>
              <a:schemeClr val="accent4"/>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Sheet1!$E$4:$E$18</c:f>
              <c:numCache>
                <c:formatCode>General</c:formatCode>
                <c:ptCount val="15"/>
                <c:pt idx="0">
                  <c:v>-45</c:v>
                </c:pt>
                <c:pt idx="1">
                  <c:v>-22.78125</c:v>
                </c:pt>
                <c:pt idx="2">
                  <c:v>-9</c:v>
                </c:pt>
                <c:pt idx="3">
                  <c:v>-1.96875</c:v>
                </c:pt>
                <c:pt idx="4">
                  <c:v>0</c:v>
                </c:pt>
                <c:pt idx="5">
                  <c:v>-1.40625</c:v>
                </c:pt>
                <c:pt idx="6">
                  <c:v>-4.5</c:v>
                </c:pt>
                <c:pt idx="7">
                  <c:v>-7.59375</c:v>
                </c:pt>
                <c:pt idx="8">
                  <c:v>-9</c:v>
                </c:pt>
                <c:pt idx="9">
                  <c:v>-7.03125</c:v>
                </c:pt>
                <c:pt idx="10">
                  <c:v>0</c:v>
                </c:pt>
                <c:pt idx="11">
                  <c:v>13.78125</c:v>
                </c:pt>
                <c:pt idx="12">
                  <c:v>36</c:v>
                </c:pt>
                <c:pt idx="13">
                  <c:v>68.34375</c:v>
                </c:pt>
                <c:pt idx="14">
                  <c:v>112.5</c:v>
                </c:pt>
              </c:numCache>
            </c:numRef>
          </c:val>
          <c:extLst xmlns:c16r2="http://schemas.microsoft.com/office/drawing/2015/06/chart">
            <c:ext xmlns:c16="http://schemas.microsoft.com/office/drawing/2014/chart" uri="{C3380CC4-5D6E-409C-BE32-E72D297353CC}">
              <c16:uniqueId val="{00000003-78E4-43AF-B638-2EF568A1726C}"/>
            </c:ext>
          </c:extLst>
        </c:ser>
        <c:ser>
          <c:idx val="4"/>
          <c:order val="4"/>
          <c:tx>
            <c:strRef>
              <c:f>Sheet1!$F$3</c:f>
              <c:strCache>
                <c:ptCount val="1"/>
                <c:pt idx="0">
                  <c:v>0</c:v>
                </c:pt>
              </c:strCache>
            </c:strRef>
          </c:tx>
          <c:spPr>
            <a:solidFill>
              <a:schemeClr val="accent5"/>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Sheet1!$F$4:$F$18</c:f>
              <c:numCache>
                <c:formatCode>General</c:formatCode>
                <c:ptCount val="15"/>
                <c:pt idx="0">
                  <c:v>-20</c:v>
                </c:pt>
                <c:pt idx="1">
                  <c:v>-10.125</c:v>
                </c:pt>
                <c:pt idx="2">
                  <c:v>-4</c:v>
                </c:pt>
                <c:pt idx="3">
                  <c:v>-0.875</c:v>
                </c:pt>
                <c:pt idx="4">
                  <c:v>0</c:v>
                </c:pt>
                <c:pt idx="5">
                  <c:v>-0.625</c:v>
                </c:pt>
                <c:pt idx="6">
                  <c:v>-2</c:v>
                </c:pt>
                <c:pt idx="7">
                  <c:v>-3.375</c:v>
                </c:pt>
                <c:pt idx="8">
                  <c:v>-4</c:v>
                </c:pt>
                <c:pt idx="9">
                  <c:v>-3.125</c:v>
                </c:pt>
                <c:pt idx="10">
                  <c:v>0</c:v>
                </c:pt>
                <c:pt idx="11">
                  <c:v>6.125</c:v>
                </c:pt>
                <c:pt idx="12">
                  <c:v>16</c:v>
                </c:pt>
                <c:pt idx="13">
                  <c:v>30.375</c:v>
                </c:pt>
                <c:pt idx="14">
                  <c:v>50</c:v>
                </c:pt>
              </c:numCache>
            </c:numRef>
          </c:val>
          <c:extLst xmlns:c16r2="http://schemas.microsoft.com/office/drawing/2015/06/chart">
            <c:ext xmlns:c16="http://schemas.microsoft.com/office/drawing/2014/chart" uri="{C3380CC4-5D6E-409C-BE32-E72D297353CC}">
              <c16:uniqueId val="{00000004-78E4-43AF-B638-2EF568A1726C}"/>
            </c:ext>
          </c:extLst>
        </c:ser>
        <c:ser>
          <c:idx val="5"/>
          <c:order val="5"/>
          <c:tx>
            <c:strRef>
              <c:f>Sheet1!$G$3</c:f>
              <c:strCache>
                <c:ptCount val="1"/>
                <c:pt idx="0">
                  <c:v>0.5</c:v>
                </c:pt>
              </c:strCache>
            </c:strRef>
          </c:tx>
          <c:spPr>
            <a:solidFill>
              <a:schemeClr val="accent6"/>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Sheet1!$G$4:$G$18</c:f>
              <c:numCache>
                <c:formatCode>General</c:formatCode>
                <c:ptCount val="15"/>
                <c:pt idx="0">
                  <c:v>-5</c:v>
                </c:pt>
                <c:pt idx="1">
                  <c:v>-2.53125</c:v>
                </c:pt>
                <c:pt idx="2">
                  <c:v>-1</c:v>
                </c:pt>
                <c:pt idx="3">
                  <c:v>-0.21875</c:v>
                </c:pt>
                <c:pt idx="4">
                  <c:v>0</c:v>
                </c:pt>
                <c:pt idx="5">
                  <c:v>-0.15625</c:v>
                </c:pt>
                <c:pt idx="6">
                  <c:v>-0.5</c:v>
                </c:pt>
                <c:pt idx="7">
                  <c:v>-0.84375</c:v>
                </c:pt>
                <c:pt idx="8">
                  <c:v>-1</c:v>
                </c:pt>
                <c:pt idx="9">
                  <c:v>-0.78125</c:v>
                </c:pt>
                <c:pt idx="10">
                  <c:v>0</c:v>
                </c:pt>
                <c:pt idx="11">
                  <c:v>1.53125</c:v>
                </c:pt>
                <c:pt idx="12">
                  <c:v>4</c:v>
                </c:pt>
                <c:pt idx="13">
                  <c:v>7.59375</c:v>
                </c:pt>
                <c:pt idx="14">
                  <c:v>12.5</c:v>
                </c:pt>
              </c:numCache>
            </c:numRef>
          </c:val>
          <c:extLst xmlns:c16r2="http://schemas.microsoft.com/office/drawing/2015/06/chart">
            <c:ext xmlns:c16="http://schemas.microsoft.com/office/drawing/2014/chart" uri="{C3380CC4-5D6E-409C-BE32-E72D297353CC}">
              <c16:uniqueId val="{00000005-78E4-43AF-B638-2EF568A1726C}"/>
            </c:ext>
          </c:extLst>
        </c:ser>
        <c:ser>
          <c:idx val="6"/>
          <c:order val="6"/>
          <c:tx>
            <c:strRef>
              <c:f>Sheet1!$H$3</c:f>
              <c:strCache>
                <c:ptCount val="1"/>
                <c:pt idx="0">
                  <c:v>1</c:v>
                </c:pt>
              </c:strCache>
            </c:strRef>
          </c:tx>
          <c:spPr>
            <a:solidFill>
              <a:schemeClr val="accent1">
                <a:lumMod val="6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Sheet1!$H$4:$H$18</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6-78E4-43AF-B638-2EF568A1726C}"/>
            </c:ext>
          </c:extLst>
        </c:ser>
        <c:ser>
          <c:idx val="7"/>
          <c:order val="7"/>
          <c:tx>
            <c:strRef>
              <c:f>Sheet1!$I$3</c:f>
              <c:strCache>
                <c:ptCount val="1"/>
                <c:pt idx="0">
                  <c:v>1.5</c:v>
                </c:pt>
              </c:strCache>
            </c:strRef>
          </c:tx>
          <c:spPr>
            <a:solidFill>
              <a:schemeClr val="accent2">
                <a:lumMod val="6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Sheet1!$I$4:$I$18</c:f>
              <c:numCache>
                <c:formatCode>General</c:formatCode>
                <c:ptCount val="15"/>
                <c:pt idx="0">
                  <c:v>-5</c:v>
                </c:pt>
                <c:pt idx="1">
                  <c:v>-2.53125</c:v>
                </c:pt>
                <c:pt idx="2">
                  <c:v>-1</c:v>
                </c:pt>
                <c:pt idx="3">
                  <c:v>-0.21875</c:v>
                </c:pt>
                <c:pt idx="4">
                  <c:v>0</c:v>
                </c:pt>
                <c:pt idx="5">
                  <c:v>-0.15625</c:v>
                </c:pt>
                <c:pt idx="6">
                  <c:v>-0.5</c:v>
                </c:pt>
                <c:pt idx="7">
                  <c:v>-0.84375</c:v>
                </c:pt>
                <c:pt idx="8">
                  <c:v>-1</c:v>
                </c:pt>
                <c:pt idx="9">
                  <c:v>-0.78125</c:v>
                </c:pt>
                <c:pt idx="10">
                  <c:v>0</c:v>
                </c:pt>
                <c:pt idx="11">
                  <c:v>1.53125</c:v>
                </c:pt>
                <c:pt idx="12">
                  <c:v>4</c:v>
                </c:pt>
                <c:pt idx="13">
                  <c:v>7.59375</c:v>
                </c:pt>
                <c:pt idx="14">
                  <c:v>12.5</c:v>
                </c:pt>
              </c:numCache>
            </c:numRef>
          </c:val>
          <c:extLst xmlns:c16r2="http://schemas.microsoft.com/office/drawing/2015/06/chart">
            <c:ext xmlns:c16="http://schemas.microsoft.com/office/drawing/2014/chart" uri="{C3380CC4-5D6E-409C-BE32-E72D297353CC}">
              <c16:uniqueId val="{00000007-78E4-43AF-B638-2EF568A1726C}"/>
            </c:ext>
          </c:extLst>
        </c:ser>
        <c:ser>
          <c:idx val="8"/>
          <c:order val="8"/>
          <c:tx>
            <c:strRef>
              <c:f>Sheet1!$J$3</c:f>
              <c:strCache>
                <c:ptCount val="1"/>
                <c:pt idx="0">
                  <c:v>2</c:v>
                </c:pt>
              </c:strCache>
            </c:strRef>
          </c:tx>
          <c:spPr>
            <a:solidFill>
              <a:schemeClr val="accent3">
                <a:lumMod val="6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Sheet1!$J$4:$J$18</c:f>
              <c:numCache>
                <c:formatCode>General</c:formatCode>
                <c:ptCount val="15"/>
                <c:pt idx="0">
                  <c:v>-20</c:v>
                </c:pt>
                <c:pt idx="1">
                  <c:v>-10.125</c:v>
                </c:pt>
                <c:pt idx="2">
                  <c:v>-4</c:v>
                </c:pt>
                <c:pt idx="3">
                  <c:v>-0.875</c:v>
                </c:pt>
                <c:pt idx="4">
                  <c:v>0</c:v>
                </c:pt>
                <c:pt idx="5">
                  <c:v>-0.625</c:v>
                </c:pt>
                <c:pt idx="6">
                  <c:v>-2</c:v>
                </c:pt>
                <c:pt idx="7">
                  <c:v>-3.375</c:v>
                </c:pt>
                <c:pt idx="8">
                  <c:v>-4</c:v>
                </c:pt>
                <c:pt idx="9">
                  <c:v>-3.125</c:v>
                </c:pt>
                <c:pt idx="10">
                  <c:v>0</c:v>
                </c:pt>
                <c:pt idx="11">
                  <c:v>6.125</c:v>
                </c:pt>
                <c:pt idx="12">
                  <c:v>16</c:v>
                </c:pt>
                <c:pt idx="13">
                  <c:v>30.375</c:v>
                </c:pt>
                <c:pt idx="14">
                  <c:v>50</c:v>
                </c:pt>
              </c:numCache>
            </c:numRef>
          </c:val>
          <c:extLst xmlns:c16r2="http://schemas.microsoft.com/office/drawing/2015/06/chart">
            <c:ext xmlns:c16="http://schemas.microsoft.com/office/drawing/2014/chart" uri="{C3380CC4-5D6E-409C-BE32-E72D297353CC}">
              <c16:uniqueId val="{00000008-78E4-43AF-B638-2EF568A1726C}"/>
            </c:ext>
          </c:extLst>
        </c:ser>
        <c:ser>
          <c:idx val="9"/>
          <c:order val="9"/>
          <c:tx>
            <c:strRef>
              <c:f>Sheet1!$K$3</c:f>
              <c:strCache>
                <c:ptCount val="1"/>
                <c:pt idx="0">
                  <c:v>2.5</c:v>
                </c:pt>
              </c:strCache>
            </c:strRef>
          </c:tx>
          <c:spPr>
            <a:solidFill>
              <a:schemeClr val="accent4">
                <a:lumMod val="6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Sheet1!$K$4:$K$18</c:f>
              <c:numCache>
                <c:formatCode>General</c:formatCode>
                <c:ptCount val="15"/>
                <c:pt idx="0">
                  <c:v>-45</c:v>
                </c:pt>
                <c:pt idx="1">
                  <c:v>-22.78125</c:v>
                </c:pt>
                <c:pt idx="2">
                  <c:v>-9</c:v>
                </c:pt>
                <c:pt idx="3">
                  <c:v>-1.96875</c:v>
                </c:pt>
                <c:pt idx="4">
                  <c:v>0</c:v>
                </c:pt>
                <c:pt idx="5">
                  <c:v>-1.40625</c:v>
                </c:pt>
                <c:pt idx="6">
                  <c:v>-4.5</c:v>
                </c:pt>
                <c:pt idx="7">
                  <c:v>-7.59375</c:v>
                </c:pt>
                <c:pt idx="8">
                  <c:v>-9</c:v>
                </c:pt>
                <c:pt idx="9">
                  <c:v>-7.03125</c:v>
                </c:pt>
                <c:pt idx="10">
                  <c:v>0</c:v>
                </c:pt>
                <c:pt idx="11">
                  <c:v>13.78125</c:v>
                </c:pt>
                <c:pt idx="12">
                  <c:v>36</c:v>
                </c:pt>
                <c:pt idx="13">
                  <c:v>68.34375</c:v>
                </c:pt>
                <c:pt idx="14">
                  <c:v>112.5</c:v>
                </c:pt>
              </c:numCache>
            </c:numRef>
          </c:val>
          <c:extLst xmlns:c16r2="http://schemas.microsoft.com/office/drawing/2015/06/chart">
            <c:ext xmlns:c16="http://schemas.microsoft.com/office/drawing/2014/chart" uri="{C3380CC4-5D6E-409C-BE32-E72D297353CC}">
              <c16:uniqueId val="{00000009-78E4-43AF-B638-2EF568A1726C}"/>
            </c:ext>
          </c:extLst>
        </c:ser>
        <c:ser>
          <c:idx val="10"/>
          <c:order val="10"/>
          <c:tx>
            <c:strRef>
              <c:f>Sheet1!$L$3</c:f>
              <c:strCache>
                <c:ptCount val="1"/>
                <c:pt idx="0">
                  <c:v>3</c:v>
                </c:pt>
              </c:strCache>
            </c:strRef>
          </c:tx>
          <c:spPr>
            <a:solidFill>
              <a:schemeClr val="accent5">
                <a:lumMod val="6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Sheet1!$L$4:$L$18</c:f>
              <c:numCache>
                <c:formatCode>General</c:formatCode>
                <c:ptCount val="15"/>
                <c:pt idx="0">
                  <c:v>-80</c:v>
                </c:pt>
                <c:pt idx="1">
                  <c:v>-40.5</c:v>
                </c:pt>
                <c:pt idx="2">
                  <c:v>-16</c:v>
                </c:pt>
                <c:pt idx="3">
                  <c:v>-3.5</c:v>
                </c:pt>
                <c:pt idx="4">
                  <c:v>0</c:v>
                </c:pt>
                <c:pt idx="5">
                  <c:v>-2.5</c:v>
                </c:pt>
                <c:pt idx="6">
                  <c:v>-8</c:v>
                </c:pt>
                <c:pt idx="7">
                  <c:v>-13.5</c:v>
                </c:pt>
                <c:pt idx="8">
                  <c:v>-16</c:v>
                </c:pt>
                <c:pt idx="9">
                  <c:v>-12.5</c:v>
                </c:pt>
                <c:pt idx="10">
                  <c:v>0</c:v>
                </c:pt>
                <c:pt idx="11">
                  <c:v>24.5</c:v>
                </c:pt>
                <c:pt idx="12">
                  <c:v>64</c:v>
                </c:pt>
                <c:pt idx="13">
                  <c:v>121.5</c:v>
                </c:pt>
                <c:pt idx="14">
                  <c:v>200</c:v>
                </c:pt>
              </c:numCache>
            </c:numRef>
          </c:val>
          <c:extLst xmlns:c16r2="http://schemas.microsoft.com/office/drawing/2015/06/chart">
            <c:ext xmlns:c16="http://schemas.microsoft.com/office/drawing/2014/chart" uri="{C3380CC4-5D6E-409C-BE32-E72D297353CC}">
              <c16:uniqueId val="{0000000A-78E4-43AF-B638-2EF568A1726C}"/>
            </c:ext>
          </c:extLst>
        </c:ser>
        <c:ser>
          <c:idx val="11"/>
          <c:order val="11"/>
          <c:tx>
            <c:strRef>
              <c:f>Sheet1!$M$3</c:f>
              <c:strCache>
                <c:ptCount val="1"/>
                <c:pt idx="0">
                  <c:v>3.5</c:v>
                </c:pt>
              </c:strCache>
            </c:strRef>
          </c:tx>
          <c:spPr>
            <a:solidFill>
              <a:schemeClr val="accent6">
                <a:lumMod val="6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Sheet1!$M$4:$M$18</c:f>
              <c:numCache>
                <c:formatCode>General</c:formatCode>
                <c:ptCount val="15"/>
                <c:pt idx="0">
                  <c:v>-125</c:v>
                </c:pt>
                <c:pt idx="1">
                  <c:v>-63.28125</c:v>
                </c:pt>
                <c:pt idx="2">
                  <c:v>-25</c:v>
                </c:pt>
                <c:pt idx="3">
                  <c:v>-5.46875</c:v>
                </c:pt>
                <c:pt idx="4">
                  <c:v>0</c:v>
                </c:pt>
                <c:pt idx="5">
                  <c:v>-3.90625</c:v>
                </c:pt>
                <c:pt idx="6">
                  <c:v>-12.5</c:v>
                </c:pt>
                <c:pt idx="7">
                  <c:v>-21.09375</c:v>
                </c:pt>
                <c:pt idx="8">
                  <c:v>-25</c:v>
                </c:pt>
                <c:pt idx="9">
                  <c:v>-19.53125</c:v>
                </c:pt>
                <c:pt idx="10">
                  <c:v>0</c:v>
                </c:pt>
                <c:pt idx="11">
                  <c:v>38.28125</c:v>
                </c:pt>
                <c:pt idx="12">
                  <c:v>100</c:v>
                </c:pt>
                <c:pt idx="13">
                  <c:v>189.84375</c:v>
                </c:pt>
                <c:pt idx="14">
                  <c:v>312.5</c:v>
                </c:pt>
              </c:numCache>
            </c:numRef>
          </c:val>
          <c:extLst xmlns:c16r2="http://schemas.microsoft.com/office/drawing/2015/06/chart">
            <c:ext xmlns:c16="http://schemas.microsoft.com/office/drawing/2014/chart" uri="{C3380CC4-5D6E-409C-BE32-E72D297353CC}">
              <c16:uniqueId val="{0000000B-78E4-43AF-B638-2EF568A1726C}"/>
            </c:ext>
          </c:extLst>
        </c:ser>
        <c:ser>
          <c:idx val="12"/>
          <c:order val="12"/>
          <c:tx>
            <c:strRef>
              <c:f>Sheet1!$N$3</c:f>
              <c:strCache>
                <c:ptCount val="1"/>
                <c:pt idx="0">
                  <c:v>4</c:v>
                </c:pt>
              </c:strCache>
            </c:strRef>
          </c:tx>
          <c:spPr>
            <a:solidFill>
              <a:schemeClr val="accent1">
                <a:lumMod val="80000"/>
                <a:lumOff val="20000"/>
              </a:schemeClr>
            </a:solidFill>
            <a:ln/>
            <a:effectLst/>
            <a:sp3d/>
          </c:spPr>
          <c:cat>
            <c:numRef>
              <c:f>Sheet1!$A$4:$A$18</c:f>
              <c:numCache>
                <c:formatCode>General</c:formatCode>
                <c:ptCount val="15"/>
                <c:pt idx="0">
                  <c:v>-2</c:v>
                </c:pt>
                <c:pt idx="1">
                  <c:v>-1.5</c:v>
                </c:pt>
                <c:pt idx="2">
                  <c:v>-1</c:v>
                </c:pt>
                <c:pt idx="3">
                  <c:v>-0.5</c:v>
                </c:pt>
                <c:pt idx="4">
                  <c:v>0</c:v>
                </c:pt>
                <c:pt idx="5">
                  <c:v>0.5</c:v>
                </c:pt>
                <c:pt idx="6">
                  <c:v>1</c:v>
                </c:pt>
                <c:pt idx="7">
                  <c:v>1.5</c:v>
                </c:pt>
                <c:pt idx="8">
                  <c:v>2</c:v>
                </c:pt>
                <c:pt idx="9">
                  <c:v>2.5</c:v>
                </c:pt>
                <c:pt idx="10">
                  <c:v>3</c:v>
                </c:pt>
                <c:pt idx="11">
                  <c:v>3.5</c:v>
                </c:pt>
                <c:pt idx="12">
                  <c:v>4</c:v>
                </c:pt>
                <c:pt idx="13">
                  <c:v>4.5</c:v>
                </c:pt>
                <c:pt idx="14">
                  <c:v>5</c:v>
                </c:pt>
              </c:numCache>
            </c:numRef>
          </c:cat>
          <c:val>
            <c:numRef>
              <c:f>Sheet1!$N$4:$N$18</c:f>
              <c:numCache>
                <c:formatCode>General</c:formatCode>
                <c:ptCount val="15"/>
                <c:pt idx="0">
                  <c:v>-180</c:v>
                </c:pt>
                <c:pt idx="1">
                  <c:v>-91.125</c:v>
                </c:pt>
                <c:pt idx="2">
                  <c:v>-36</c:v>
                </c:pt>
                <c:pt idx="3">
                  <c:v>-7.875</c:v>
                </c:pt>
                <c:pt idx="4">
                  <c:v>0</c:v>
                </c:pt>
                <c:pt idx="5">
                  <c:v>-5.625</c:v>
                </c:pt>
                <c:pt idx="6">
                  <c:v>-18</c:v>
                </c:pt>
                <c:pt idx="7">
                  <c:v>-30.375</c:v>
                </c:pt>
                <c:pt idx="8">
                  <c:v>-36</c:v>
                </c:pt>
                <c:pt idx="9">
                  <c:v>-28.125</c:v>
                </c:pt>
                <c:pt idx="10">
                  <c:v>0</c:v>
                </c:pt>
                <c:pt idx="11">
                  <c:v>55.125</c:v>
                </c:pt>
                <c:pt idx="12">
                  <c:v>144</c:v>
                </c:pt>
                <c:pt idx="13">
                  <c:v>273.375</c:v>
                </c:pt>
                <c:pt idx="14">
                  <c:v>450</c:v>
                </c:pt>
              </c:numCache>
            </c:numRef>
          </c:val>
          <c:extLst xmlns:c16r2="http://schemas.microsoft.com/office/drawing/2015/06/chart">
            <c:ext xmlns:c16="http://schemas.microsoft.com/office/drawing/2014/chart" uri="{C3380CC4-5D6E-409C-BE32-E72D297353CC}">
              <c16:uniqueId val="{0000000C-78E4-43AF-B638-2EF568A1726C}"/>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199647216"/>
        <c:axId val="97112496"/>
        <c:axId val="200671064"/>
      </c:surface3DChart>
      <c:catAx>
        <c:axId val="199647216"/>
        <c:scaling>
          <c:orientation val="minMax"/>
        </c:scaling>
        <c:delete val="0"/>
        <c:axPos val="b"/>
        <c:title>
          <c:tx>
            <c:rich>
              <a:bodyPr/>
              <a:lstStyle/>
              <a:p>
                <a:pPr>
                  <a:defRPr sz="2000" baseline="0"/>
                </a:pPr>
                <a:r>
                  <a:rPr lang="en-US" sz="2000" baseline="0"/>
                  <a:t>x</a:t>
                </a:r>
              </a:p>
            </c:rich>
          </c:tx>
          <c:layout>
            <c:manualLayout>
              <c:xMode val="edge"/>
              <c:yMode val="edge"/>
              <c:x val="0.41686205293939083"/>
              <c:y val="0.78354831936331093"/>
            </c:manualLayout>
          </c:layout>
          <c:overlay val="0"/>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112496"/>
        <c:crosses val="autoZero"/>
        <c:auto val="1"/>
        <c:lblAlgn val="ctr"/>
        <c:lblOffset val="100"/>
        <c:noMultiLvlLbl val="0"/>
      </c:catAx>
      <c:valAx>
        <c:axId val="97112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2000" b="1" i="0" baseline="0"/>
                </a:pPr>
                <a:r>
                  <a:rPr lang="en-GB" sz="2000" b="1" i="0" baseline="0"/>
                  <a:t>z</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647216"/>
        <c:crosses val="autoZero"/>
        <c:crossBetween val="midCat"/>
        <c:majorUnit val="50"/>
      </c:valAx>
      <c:serAx>
        <c:axId val="200671064"/>
        <c:scaling>
          <c:orientation val="minMax"/>
        </c:scaling>
        <c:delete val="0"/>
        <c:axPos val="b"/>
        <c:title>
          <c:tx>
            <c:rich>
              <a:bodyPr rot="-5400000" vert="horz"/>
              <a:lstStyle/>
              <a:p>
                <a:pPr>
                  <a:defRPr sz="2000" baseline="0"/>
                </a:pPr>
                <a:r>
                  <a:rPr lang="en-GB" sz="2000" baseline="0"/>
                  <a:t>y</a:t>
                </a:r>
              </a:p>
            </c:rich>
          </c:tx>
          <c:layout>
            <c:manualLayout>
              <c:xMode val="edge"/>
              <c:yMode val="edge"/>
              <c:x val="0.87553907859777502"/>
              <c:y val="0.62297612531206248"/>
            </c:manualLayout>
          </c:layout>
          <c:overlay val="0"/>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112496"/>
        <c:crosses val="autoZero"/>
      </c:serAx>
    </c:plotArea>
    <c:legend>
      <c:legendPos val="b"/>
      <c:legendEntry>
        <c:idx val="0"/>
        <c:txPr>
          <a:bodyPr rot="0" spcFirstLastPara="1" vertOverflow="ellipsis" vert="horz" wrap="square" anchor="ctr" anchorCtr="1"/>
          <a:lstStyle/>
          <a:p>
            <a:pPr rtl="0">
              <a:defRPr sz="15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15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27090488721635"/>
          <c:y val="3.0864759299323564E-2"/>
          <c:w val="0.84857394112293227"/>
          <c:h val="0.87631474774109708"/>
        </c:manualLayout>
      </c:layout>
      <c:scatterChart>
        <c:scatterStyle val="lineMarker"/>
        <c:varyColors val="0"/>
        <c:ser>
          <c:idx val="0"/>
          <c:order val="0"/>
          <c:spPr>
            <a:ln w="38100" cap="rnd">
              <a:solidFill>
                <a:schemeClr val="accent1"/>
              </a:solidFill>
              <a:round/>
            </a:ln>
            <a:effectLst/>
          </c:spPr>
          <c:marker>
            <c:symbol val="none"/>
          </c:marker>
          <c:xVal>
            <c:numRef>
              <c:f>[Genetic_0_A.xlsx]Sheet1!$E$1:$E$65</c:f>
              <c:numCache>
                <c:formatCode>General</c:formatCode>
                <c:ptCount val="6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[Genetic_0_A.xlsx]Sheet1!$H$1:$H$65</c:f>
              <c:numCache>
                <c:formatCode>General</c:formatCode>
                <c:ptCount val="65"/>
                <c:pt idx="0">
                  <c:v>0</c:v>
                </c:pt>
                <c:pt idx="1">
                  <c:v>62</c:v>
                </c:pt>
                <c:pt idx="2">
                  <c:v>244</c:v>
                </c:pt>
                <c:pt idx="3">
                  <c:v>540</c:v>
                </c:pt>
                <c:pt idx="4">
                  <c:v>944</c:v>
                </c:pt>
                <c:pt idx="5">
                  <c:v>1450</c:v>
                </c:pt>
                <c:pt idx="6">
                  <c:v>2052</c:v>
                </c:pt>
                <c:pt idx="7">
                  <c:v>2744</c:v>
                </c:pt>
                <c:pt idx="8">
                  <c:v>3520</c:v>
                </c:pt>
                <c:pt idx="9">
                  <c:v>4374</c:v>
                </c:pt>
                <c:pt idx="10">
                  <c:v>5300</c:v>
                </c:pt>
                <c:pt idx="11">
                  <c:v>6292</c:v>
                </c:pt>
                <c:pt idx="12">
                  <c:v>7344</c:v>
                </c:pt>
                <c:pt idx="13">
                  <c:v>8450</c:v>
                </c:pt>
                <c:pt idx="14">
                  <c:v>9604</c:v>
                </c:pt>
                <c:pt idx="15">
                  <c:v>10800</c:v>
                </c:pt>
                <c:pt idx="16">
                  <c:v>12032</c:v>
                </c:pt>
                <c:pt idx="17">
                  <c:v>13294</c:v>
                </c:pt>
                <c:pt idx="18">
                  <c:v>14580</c:v>
                </c:pt>
                <c:pt idx="19">
                  <c:v>15884</c:v>
                </c:pt>
                <c:pt idx="20">
                  <c:v>17200</c:v>
                </c:pt>
                <c:pt idx="21">
                  <c:v>18522</c:v>
                </c:pt>
                <c:pt idx="22">
                  <c:v>19844</c:v>
                </c:pt>
                <c:pt idx="23">
                  <c:v>21160</c:v>
                </c:pt>
                <c:pt idx="24">
                  <c:v>22464</c:v>
                </c:pt>
                <c:pt idx="25">
                  <c:v>23750</c:v>
                </c:pt>
                <c:pt idx="26">
                  <c:v>25012</c:v>
                </c:pt>
                <c:pt idx="27">
                  <c:v>26244</c:v>
                </c:pt>
                <c:pt idx="28">
                  <c:v>27440</c:v>
                </c:pt>
                <c:pt idx="29">
                  <c:v>28594</c:v>
                </c:pt>
                <c:pt idx="30">
                  <c:v>29700</c:v>
                </c:pt>
                <c:pt idx="31">
                  <c:v>30752</c:v>
                </c:pt>
                <c:pt idx="32">
                  <c:v>31744</c:v>
                </c:pt>
                <c:pt idx="33">
                  <c:v>32670</c:v>
                </c:pt>
                <c:pt idx="34">
                  <c:v>33524</c:v>
                </c:pt>
                <c:pt idx="35">
                  <c:v>34300</c:v>
                </c:pt>
                <c:pt idx="36">
                  <c:v>34992</c:v>
                </c:pt>
                <c:pt idx="37">
                  <c:v>35594</c:v>
                </c:pt>
                <c:pt idx="38">
                  <c:v>36100</c:v>
                </c:pt>
                <c:pt idx="39">
                  <c:v>36504</c:v>
                </c:pt>
                <c:pt idx="40">
                  <c:v>36800</c:v>
                </c:pt>
                <c:pt idx="41">
                  <c:v>36982</c:v>
                </c:pt>
                <c:pt idx="42">
                  <c:v>37044</c:v>
                </c:pt>
                <c:pt idx="43">
                  <c:v>36980</c:v>
                </c:pt>
                <c:pt idx="44">
                  <c:v>36784</c:v>
                </c:pt>
                <c:pt idx="45">
                  <c:v>36450</c:v>
                </c:pt>
                <c:pt idx="46">
                  <c:v>35972</c:v>
                </c:pt>
                <c:pt idx="47">
                  <c:v>35344</c:v>
                </c:pt>
                <c:pt idx="48">
                  <c:v>34560</c:v>
                </c:pt>
                <c:pt idx="49">
                  <c:v>33614</c:v>
                </c:pt>
                <c:pt idx="50">
                  <c:v>32500</c:v>
                </c:pt>
                <c:pt idx="51">
                  <c:v>31212</c:v>
                </c:pt>
                <c:pt idx="52">
                  <c:v>29744</c:v>
                </c:pt>
                <c:pt idx="53">
                  <c:v>28090</c:v>
                </c:pt>
                <c:pt idx="54">
                  <c:v>26244</c:v>
                </c:pt>
                <c:pt idx="55">
                  <c:v>24200</c:v>
                </c:pt>
                <c:pt idx="56">
                  <c:v>21952</c:v>
                </c:pt>
                <c:pt idx="57">
                  <c:v>19494</c:v>
                </c:pt>
                <c:pt idx="58">
                  <c:v>16820</c:v>
                </c:pt>
                <c:pt idx="59">
                  <c:v>13924</c:v>
                </c:pt>
                <c:pt idx="60">
                  <c:v>10800</c:v>
                </c:pt>
                <c:pt idx="61">
                  <c:v>7442</c:v>
                </c:pt>
                <c:pt idx="62">
                  <c:v>3844</c:v>
                </c:pt>
                <c:pt idx="63">
                  <c:v>0</c:v>
                </c:pt>
              </c:numCache>
            </c:numRef>
          </c:yVal>
          <c:smooth val="0"/>
          <c:extLst xmlns:c16r2="http://schemas.microsoft.com/office/drawing/2015/06/chart">
            <c:ext xmlns:c16="http://schemas.microsoft.com/office/drawing/2014/chart" uri="{C3380CC4-5D6E-409C-BE32-E72D297353CC}">
              <c16:uniqueId val="{00000000-902E-4A9B-8B9C-EE31543D18AF}"/>
            </c:ext>
          </c:extLst>
        </c:ser>
        <c:dLbls>
          <c:showLegendKey val="0"/>
          <c:showVal val="0"/>
          <c:showCatName val="0"/>
          <c:showSerName val="0"/>
          <c:showPercent val="0"/>
          <c:showBubbleSize val="0"/>
        </c:dLbls>
        <c:axId val="200232856"/>
        <c:axId val="202720792"/>
      </c:scatterChart>
      <c:valAx>
        <c:axId val="2002328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aseline="0"/>
                  <a:t>x</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2720792"/>
        <c:crosses val="autoZero"/>
        <c:crossBetween val="midCat"/>
      </c:valAx>
      <c:valAx>
        <c:axId val="202720792"/>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aseline="0"/>
                  <a:t>f(x)</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49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023285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i="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0814021979339"/>
          <c:y val="0.1165709940324966"/>
          <c:w val="0.7473190987883046"/>
          <c:h val="0.74298207280008488"/>
        </c:manualLayout>
      </c:layout>
      <c:scatterChart>
        <c:scatterStyle val="lineMarker"/>
        <c:varyColors val="0"/>
        <c:ser>
          <c:idx val="0"/>
          <c:order val="0"/>
          <c:tx>
            <c:v>Generation 1</c:v>
          </c:tx>
          <c:spPr>
            <a:ln w="19050" cap="rnd">
              <a:noFill/>
              <a:round/>
            </a:ln>
            <a:effectLst/>
          </c:spPr>
          <c:marker>
            <c:symbol val="triangle"/>
            <c:size val="7"/>
            <c:spPr>
              <a:solidFill>
                <a:schemeClr val="accent1"/>
              </a:solidFill>
              <a:ln w="165100">
                <a:solidFill>
                  <a:schemeClr val="accent1"/>
                </a:solidFill>
              </a:ln>
              <a:effectLst/>
            </c:spPr>
          </c:marker>
          <c:xVal>
            <c:numRef>
              <c:f>[Genetic_0_A.xlsx]Sheet1!$T$29:$T$34</c:f>
              <c:numCache>
                <c:formatCode>General</c:formatCode>
                <c:ptCount val="6"/>
                <c:pt idx="0">
                  <c:v>58</c:v>
                </c:pt>
                <c:pt idx="1">
                  <c:v>32</c:v>
                </c:pt>
                <c:pt idx="2">
                  <c:v>10</c:v>
                </c:pt>
                <c:pt idx="3">
                  <c:v>48</c:v>
                </c:pt>
                <c:pt idx="4">
                  <c:v>18</c:v>
                </c:pt>
                <c:pt idx="5">
                  <c:v>14</c:v>
                </c:pt>
              </c:numCache>
            </c:numRef>
          </c:xVal>
          <c:yVal>
            <c:numRef>
              <c:f>[Genetic_0_A.xlsx]Sheet1!$U$29:$U$34</c:f>
              <c:numCache>
                <c:formatCode>General</c:formatCode>
                <c:ptCount val="6"/>
                <c:pt idx="0">
                  <c:v>16820</c:v>
                </c:pt>
                <c:pt idx="1">
                  <c:v>31744</c:v>
                </c:pt>
                <c:pt idx="2">
                  <c:v>5300</c:v>
                </c:pt>
                <c:pt idx="3">
                  <c:v>34560</c:v>
                </c:pt>
                <c:pt idx="4">
                  <c:v>14580</c:v>
                </c:pt>
                <c:pt idx="5">
                  <c:v>9604</c:v>
                </c:pt>
              </c:numCache>
            </c:numRef>
          </c:yVal>
          <c:smooth val="0"/>
          <c:extLst xmlns:c16r2="http://schemas.microsoft.com/office/drawing/2015/06/chart">
            <c:ext xmlns:c16="http://schemas.microsoft.com/office/drawing/2014/chart" uri="{C3380CC4-5D6E-409C-BE32-E72D297353CC}">
              <c16:uniqueId val="{00000000-4419-41F0-A693-4F324CA92A85}"/>
            </c:ext>
          </c:extLst>
        </c:ser>
        <c:ser>
          <c:idx val="1"/>
          <c:order val="1"/>
          <c:tx>
            <c:v>Generation 2</c:v>
          </c:tx>
          <c:spPr>
            <a:ln w="25400" cap="rnd">
              <a:noFill/>
              <a:round/>
            </a:ln>
            <a:effectLst/>
          </c:spPr>
          <c:marker>
            <c:symbol val="x"/>
            <c:size val="17"/>
            <c:spPr>
              <a:noFill/>
              <a:ln w="82550">
                <a:solidFill>
                  <a:schemeClr val="accent2"/>
                </a:solidFill>
              </a:ln>
              <a:effectLst/>
            </c:spPr>
          </c:marker>
          <c:dPt>
            <c:idx val="5"/>
            <c:marker>
              <c:symbol val="x"/>
              <c:size val="17"/>
              <c:spPr>
                <a:noFill/>
                <a:ln w="82550">
                  <a:solidFill>
                    <a:schemeClr val="accent2"/>
                  </a:solidFill>
                </a:ln>
                <a:effectLst/>
              </c:spPr>
            </c:marker>
            <c:bubble3D val="0"/>
            <c:extLst xmlns:c16r2="http://schemas.microsoft.com/office/drawing/2015/06/chart">
              <c:ext xmlns:c16="http://schemas.microsoft.com/office/drawing/2014/chart" uri="{C3380CC4-5D6E-409C-BE32-E72D297353CC}">
                <c16:uniqueId val="{00000001-4419-41F0-A693-4F324CA92A85}"/>
              </c:ext>
            </c:extLst>
          </c:dPt>
          <c:xVal>
            <c:numRef>
              <c:f>[Genetic_0_A.xlsx]Sheet1!$T$45:$T$50</c:f>
              <c:numCache>
                <c:formatCode>General</c:formatCode>
                <c:ptCount val="6"/>
                <c:pt idx="0">
                  <c:v>48</c:v>
                </c:pt>
                <c:pt idx="1">
                  <c:v>34</c:v>
                </c:pt>
                <c:pt idx="2">
                  <c:v>50</c:v>
                </c:pt>
                <c:pt idx="3">
                  <c:v>32</c:v>
                </c:pt>
                <c:pt idx="4">
                  <c:v>58</c:v>
                </c:pt>
                <c:pt idx="5">
                  <c:v>18</c:v>
                </c:pt>
              </c:numCache>
            </c:numRef>
          </c:xVal>
          <c:yVal>
            <c:numRef>
              <c:f>[Genetic_0_A.xlsx]Sheet1!$U$45:$U$50</c:f>
              <c:numCache>
                <c:formatCode>General</c:formatCode>
                <c:ptCount val="6"/>
                <c:pt idx="0">
                  <c:v>34560</c:v>
                </c:pt>
                <c:pt idx="1">
                  <c:v>33524</c:v>
                </c:pt>
                <c:pt idx="2">
                  <c:v>32500</c:v>
                </c:pt>
                <c:pt idx="3">
                  <c:v>31744</c:v>
                </c:pt>
                <c:pt idx="4">
                  <c:v>16820</c:v>
                </c:pt>
                <c:pt idx="5">
                  <c:v>14580</c:v>
                </c:pt>
              </c:numCache>
            </c:numRef>
          </c:yVal>
          <c:smooth val="0"/>
          <c:extLst xmlns:c16r2="http://schemas.microsoft.com/office/drawing/2015/06/chart">
            <c:ext xmlns:c16="http://schemas.microsoft.com/office/drawing/2014/chart" uri="{C3380CC4-5D6E-409C-BE32-E72D297353CC}">
              <c16:uniqueId val="{00000002-4419-41F0-A693-4F324CA92A85}"/>
            </c:ext>
          </c:extLst>
        </c:ser>
        <c:ser>
          <c:idx val="2"/>
          <c:order val="2"/>
          <c:tx>
            <c:v>Generation 3</c:v>
          </c:tx>
          <c:spPr>
            <a:ln w="25400" cap="rnd">
              <a:noFill/>
              <a:round/>
            </a:ln>
            <a:effectLst/>
          </c:spPr>
          <c:marker>
            <c:symbol val="circle"/>
            <c:size val="23"/>
            <c:spPr>
              <a:noFill/>
              <a:ln w="57150">
                <a:solidFill>
                  <a:srgbClr val="FF0000"/>
                </a:solidFill>
              </a:ln>
              <a:effectLst/>
            </c:spPr>
          </c:marker>
          <c:xVal>
            <c:numRef>
              <c:f>[Genetic_0_A.xlsx]Sheet1!$T$60:$T$65</c:f>
              <c:numCache>
                <c:formatCode>General</c:formatCode>
                <c:ptCount val="6"/>
                <c:pt idx="0">
                  <c:v>48</c:v>
                </c:pt>
                <c:pt idx="1">
                  <c:v>34</c:v>
                </c:pt>
                <c:pt idx="2">
                  <c:v>34</c:v>
                </c:pt>
                <c:pt idx="3">
                  <c:v>50</c:v>
                </c:pt>
                <c:pt idx="4">
                  <c:v>50</c:v>
                </c:pt>
                <c:pt idx="5">
                  <c:v>32</c:v>
                </c:pt>
              </c:numCache>
            </c:numRef>
          </c:xVal>
          <c:yVal>
            <c:numRef>
              <c:f>[Genetic_0_A.xlsx]Sheet1!$U$60:$U$65</c:f>
              <c:numCache>
                <c:formatCode>General</c:formatCode>
                <c:ptCount val="6"/>
                <c:pt idx="0">
                  <c:v>34560</c:v>
                </c:pt>
                <c:pt idx="1">
                  <c:v>33524</c:v>
                </c:pt>
                <c:pt idx="2">
                  <c:v>33524</c:v>
                </c:pt>
                <c:pt idx="3">
                  <c:v>32500</c:v>
                </c:pt>
                <c:pt idx="4">
                  <c:v>32500</c:v>
                </c:pt>
                <c:pt idx="5">
                  <c:v>31744</c:v>
                </c:pt>
              </c:numCache>
            </c:numRef>
          </c:yVal>
          <c:smooth val="0"/>
          <c:extLst xmlns:c16r2="http://schemas.microsoft.com/office/drawing/2015/06/chart">
            <c:ext xmlns:c16="http://schemas.microsoft.com/office/drawing/2014/chart" uri="{C3380CC4-5D6E-409C-BE32-E72D297353CC}">
              <c16:uniqueId val="{00000003-4419-41F0-A693-4F324CA92A85}"/>
            </c:ext>
          </c:extLst>
        </c:ser>
        <c:dLbls>
          <c:showLegendKey val="0"/>
          <c:showVal val="0"/>
          <c:showCatName val="0"/>
          <c:showSerName val="0"/>
          <c:showPercent val="0"/>
          <c:showBubbleSize val="0"/>
        </c:dLbls>
        <c:axId val="202721576"/>
        <c:axId val="202721968"/>
      </c:scatterChart>
      <c:valAx>
        <c:axId val="2027215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sz="2000" b="1" i="0" baseline="0"/>
                  <a:t>x</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2721968"/>
        <c:crosses val="autoZero"/>
        <c:crossBetween val="midCat"/>
      </c:valAx>
      <c:valAx>
        <c:axId val="20272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i="0" baseline="0"/>
                  <a:t>f(x)</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272157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8EE0B-723B-45A6-87BF-6F59927366C3}" type="datetimeFigureOut">
              <a:rPr lang="en-GB" smtClean="0"/>
              <a:t>14/03/2018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6B8DE-BBBE-441F-8F3B-ADA19A831A6F}" type="slidenum">
              <a:rPr lang="en-GB" smtClean="0"/>
              <a:t>‹#›</a:t>
            </a:fld>
            <a:endParaRPr lang="en-GB" dirty="0"/>
          </a:p>
        </p:txBody>
      </p:sp>
    </p:spTree>
    <p:extLst>
      <p:ext uri="{BB962C8B-B14F-4D97-AF65-F5344CB8AC3E}">
        <p14:creationId xmlns:p14="http://schemas.microsoft.com/office/powerpoint/2010/main" val="50718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29517-E306-45B0-BD48-D7C49703A3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A3DB010-8E99-4D98-B34B-A492BEA35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CA3D771-7365-4D87-B147-C66E272C9CE2}"/>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5" name="Footer Placeholder 4">
            <a:extLst>
              <a:ext uri="{FF2B5EF4-FFF2-40B4-BE49-F238E27FC236}">
                <a16:creationId xmlns:a16="http://schemas.microsoft.com/office/drawing/2014/main" xmlns="" id="{3589E280-1131-4D12-8FD2-4688051B37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D5395AE6-53CE-48D9-AB63-245B2413242E}"/>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400576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56ED3-AF6E-4BBC-8886-B00A09BDC7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4026A1-A660-405C-84FD-AC08CA2FD4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1C5FD3-AAE0-45F3-A430-4C91AD53C14E}"/>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5" name="Footer Placeholder 4">
            <a:extLst>
              <a:ext uri="{FF2B5EF4-FFF2-40B4-BE49-F238E27FC236}">
                <a16:creationId xmlns:a16="http://schemas.microsoft.com/office/drawing/2014/main" xmlns="" id="{37176579-444E-4B8D-8E02-8263207D37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7214CFD0-54B4-4DBC-AA8D-204C3B46FB7A}"/>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80733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AC1CDD-7C7A-4E5E-97F0-FDC1F47BD6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12C7080-C2BD-451A-979D-929E0FE81E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0777AE9-B1C7-47EA-8DEA-387FC2BE43EC}"/>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5" name="Footer Placeholder 4">
            <a:extLst>
              <a:ext uri="{FF2B5EF4-FFF2-40B4-BE49-F238E27FC236}">
                <a16:creationId xmlns:a16="http://schemas.microsoft.com/office/drawing/2014/main" xmlns="" id="{4700CFDC-ADC4-42AC-890B-9D0A7FB951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9BC84C5-E832-488B-A370-C58F8503360A}"/>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93751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8B7DA-456A-4EDE-B076-DEBCC6823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1005FF5-7B47-4A73-B783-79CACFB3CD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F6AA0C5-BF20-4E3B-B3FB-4FDB0718CCA1}"/>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5" name="Footer Placeholder 4">
            <a:extLst>
              <a:ext uri="{FF2B5EF4-FFF2-40B4-BE49-F238E27FC236}">
                <a16:creationId xmlns:a16="http://schemas.microsoft.com/office/drawing/2014/main" xmlns="" id="{2CE233AC-2EBC-4932-877C-D7ACED4C9F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6489EA8-8E8E-48E9-A03B-3430BFCCCD17}"/>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51695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797BB-EC01-4A50-8F47-67DC946F8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776EED-3D04-46A9-8C1B-46838518B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F91BCE-012E-4D84-9E15-90C25ECAE735}"/>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5" name="Footer Placeholder 4">
            <a:extLst>
              <a:ext uri="{FF2B5EF4-FFF2-40B4-BE49-F238E27FC236}">
                <a16:creationId xmlns:a16="http://schemas.microsoft.com/office/drawing/2014/main" xmlns="" id="{3BA91854-403F-4354-BF41-46ED431A15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4912EC0-6B83-4986-B1B5-CCC91D300662}"/>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22142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5A1D0-4C4A-4E48-AC1C-089F3B3B1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AD8514-4C17-4FD4-B84A-ABCB158152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DC6AE3A-DCD7-4638-82A2-4A18F3F132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8F2E577-EBD6-451B-9DE9-06ABC0F63F22}"/>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6" name="Footer Placeholder 5">
            <a:extLst>
              <a:ext uri="{FF2B5EF4-FFF2-40B4-BE49-F238E27FC236}">
                <a16:creationId xmlns:a16="http://schemas.microsoft.com/office/drawing/2014/main" xmlns="" id="{CAB45CD8-9113-42DA-A6AF-6348D9A55F6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46B554B5-5C38-4BFF-B737-B6D7778BC0A0}"/>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345530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5A680-CABB-4650-B84E-B97D0420F6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65FC4-1E4A-4FFC-8E33-7AB81C813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D831976-DFBF-4E32-8368-28E762370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6B340A8-77D3-49A5-8988-A9475EABC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799E477-D6B4-413A-9523-7635127C94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94B4D93-F082-4421-91DF-3D4E085A279C}"/>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8" name="Footer Placeholder 7">
            <a:extLst>
              <a:ext uri="{FF2B5EF4-FFF2-40B4-BE49-F238E27FC236}">
                <a16:creationId xmlns:a16="http://schemas.microsoft.com/office/drawing/2014/main" xmlns="" id="{0AC42F33-A58F-4332-9C2F-E6AD2E84D63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F7180E25-A5D6-422C-B53B-2EF68CF70C19}"/>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16340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7DBBE-9B1E-474B-A948-08D39CAB17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5AAD43A-103E-4523-B613-8581644CBF59}"/>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4" name="Footer Placeholder 3">
            <a:extLst>
              <a:ext uri="{FF2B5EF4-FFF2-40B4-BE49-F238E27FC236}">
                <a16:creationId xmlns:a16="http://schemas.microsoft.com/office/drawing/2014/main" xmlns="" id="{6F7A4BF2-F436-487B-886B-45F618CFD7B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D392AD45-E93D-4BE4-A6B9-35EA91CD2AA6}"/>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410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003BF3-09E9-4F12-AA86-03FBFEB64FAA}"/>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3" name="Footer Placeholder 2">
            <a:extLst>
              <a:ext uri="{FF2B5EF4-FFF2-40B4-BE49-F238E27FC236}">
                <a16:creationId xmlns:a16="http://schemas.microsoft.com/office/drawing/2014/main" xmlns="" id="{D03F784A-7FDA-48B5-B5B8-357F9B13844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12726261-B4CE-4BF3-A9F7-D56F46CD3BB3}"/>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88825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2C502-1828-4EEE-9838-ADAC3C876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646D56-38E7-4456-960E-849BA3D4B9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DDF049C-1F64-41E5-A052-EDC8C3B20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46BF5E4-C4E3-4148-800F-2B4C7087AF8A}"/>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6" name="Footer Placeholder 5">
            <a:extLst>
              <a:ext uri="{FF2B5EF4-FFF2-40B4-BE49-F238E27FC236}">
                <a16:creationId xmlns:a16="http://schemas.microsoft.com/office/drawing/2014/main" xmlns="" id="{861A031F-BA8E-4F8F-A95D-571AEE583B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39C9FBC-D107-49AE-AEC3-DA426D656090}"/>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252331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8AAE7-67DA-4405-80DF-4CE92F4B3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3B63C0E-922D-45A7-90E1-78F668E09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07F36EDF-CE05-4152-ACC0-D6E1654B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B5DBD5-875C-4907-AF11-2B2D56A12650}"/>
              </a:ext>
            </a:extLst>
          </p:cNvPr>
          <p:cNvSpPr>
            <a:spLocks noGrp="1"/>
          </p:cNvSpPr>
          <p:nvPr>
            <p:ph type="dt" sz="half" idx="10"/>
          </p:nvPr>
        </p:nvSpPr>
        <p:spPr/>
        <p:txBody>
          <a:bodyPr/>
          <a:lstStyle/>
          <a:p>
            <a:fld id="{F3C4767A-EB81-411E-861F-D5C3A311715D}" type="datetimeFigureOut">
              <a:rPr lang="en-GB" smtClean="0"/>
              <a:t>14/03/2018</a:t>
            </a:fld>
            <a:endParaRPr lang="en-GB" dirty="0"/>
          </a:p>
        </p:txBody>
      </p:sp>
      <p:sp>
        <p:nvSpPr>
          <p:cNvPr id="6" name="Footer Placeholder 5">
            <a:extLst>
              <a:ext uri="{FF2B5EF4-FFF2-40B4-BE49-F238E27FC236}">
                <a16:creationId xmlns:a16="http://schemas.microsoft.com/office/drawing/2014/main" xmlns="" id="{55A2383D-6E49-4D8A-BF17-E6E18859D2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6B0E47AF-BC78-4BF3-B273-03DEB9A70442}"/>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51523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48891E-8D91-493F-A2AD-91BDA7375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412A24-9564-4B7A-A5BA-CAB8AB28F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7C0050-B9C9-4D83-89B8-378F8EA14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4767A-EB81-411E-861F-D5C3A311715D}" type="datetimeFigureOut">
              <a:rPr lang="en-GB" smtClean="0"/>
              <a:t>14/03/2018</a:t>
            </a:fld>
            <a:endParaRPr lang="en-GB" dirty="0"/>
          </a:p>
        </p:txBody>
      </p:sp>
      <p:sp>
        <p:nvSpPr>
          <p:cNvPr id="5" name="Footer Placeholder 4">
            <a:extLst>
              <a:ext uri="{FF2B5EF4-FFF2-40B4-BE49-F238E27FC236}">
                <a16:creationId xmlns:a16="http://schemas.microsoft.com/office/drawing/2014/main" xmlns="" id="{330F0632-08B0-4490-B351-2B0B5AD71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1577C2D-791B-4E2A-B91D-8AF9D37C3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B4450-E0AF-477D-9F60-6191AA5DFA16}" type="slidenum">
              <a:rPr lang="en-GB" smtClean="0"/>
              <a:t>‹#›</a:t>
            </a:fld>
            <a:endParaRPr lang="en-GB" dirty="0"/>
          </a:p>
        </p:txBody>
      </p:sp>
    </p:spTree>
    <p:extLst>
      <p:ext uri="{BB962C8B-B14F-4D97-AF65-F5344CB8AC3E}">
        <p14:creationId xmlns:p14="http://schemas.microsoft.com/office/powerpoint/2010/main" val="183794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0.png"/><Relationship Id="rId1" Type="http://schemas.openxmlformats.org/officeDocument/2006/relationships/slideLayout" Target="../slideLayouts/slideLayout4.xml"/><Relationship Id="rId4" Type="http://schemas.openxmlformats.org/officeDocument/2006/relationships/image" Target="../media/image240.png"/></Relationships>
</file>

<file path=ppt/slides/_rels/slide2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BF021-3ADE-4768-BC5B-58B739E5F271}"/>
              </a:ext>
            </a:extLst>
          </p:cNvPr>
          <p:cNvSpPr>
            <a:spLocks noGrp="1"/>
          </p:cNvSpPr>
          <p:nvPr>
            <p:ph type="ctrTitle"/>
          </p:nvPr>
        </p:nvSpPr>
        <p:spPr/>
        <p:txBody>
          <a:bodyPr/>
          <a:lstStyle/>
          <a:p>
            <a:r>
              <a:rPr lang="en-GB" dirty="0"/>
              <a:t>Methods of Industrial Mathematics – Session 4 </a:t>
            </a:r>
          </a:p>
        </p:txBody>
      </p:sp>
      <p:sp>
        <p:nvSpPr>
          <p:cNvPr id="3" name="Subtitle 2">
            <a:extLst>
              <a:ext uri="{FF2B5EF4-FFF2-40B4-BE49-F238E27FC236}">
                <a16:creationId xmlns:a16="http://schemas.microsoft.com/office/drawing/2014/main" xmlns="" id="{441B61C9-E84D-488A-B878-0444E55C1092}"/>
              </a:ext>
            </a:extLst>
          </p:cNvPr>
          <p:cNvSpPr>
            <a:spLocks noGrp="1"/>
          </p:cNvSpPr>
          <p:nvPr>
            <p:ph type="subTitle" idx="1"/>
          </p:nvPr>
        </p:nvSpPr>
        <p:spPr/>
        <p:txBody>
          <a:bodyPr/>
          <a:lstStyle/>
          <a:p>
            <a:r>
              <a:rPr lang="en-GB" dirty="0"/>
              <a:t>Extended LTCC Advanced Course – Feb-Mar 2018 </a:t>
            </a:r>
          </a:p>
          <a:p>
            <a:endParaRPr lang="en-GB" dirty="0"/>
          </a:p>
          <a:p>
            <a:r>
              <a:rPr lang="en-GB" dirty="0"/>
              <a:t>John Curtis, UCL Mathematics Department</a:t>
            </a:r>
          </a:p>
        </p:txBody>
      </p:sp>
      <p:sp>
        <p:nvSpPr>
          <p:cNvPr id="4" name="Rectangle 3"/>
          <p:cNvSpPr/>
          <p:nvPr/>
        </p:nvSpPr>
        <p:spPr>
          <a:xfrm>
            <a:off x="3854489" y="5257800"/>
            <a:ext cx="4483022" cy="369332"/>
          </a:xfrm>
          <a:prstGeom prst="rect">
            <a:avLst/>
          </a:prstGeom>
        </p:spPr>
        <p:txBody>
          <a:bodyPr wrap="none">
            <a:spAutoFit/>
          </a:bodyPr>
          <a:lstStyle/>
          <a:p>
            <a:r>
              <a:rPr lang="en-US" dirty="0"/>
              <a:t>© British Crown Owned Copyright 2018/AWE.</a:t>
            </a:r>
            <a:endParaRPr lang="en-GB" dirty="0"/>
          </a:p>
        </p:txBody>
      </p:sp>
    </p:spTree>
    <p:extLst>
      <p:ext uri="{BB962C8B-B14F-4D97-AF65-F5344CB8AC3E}">
        <p14:creationId xmlns:p14="http://schemas.microsoft.com/office/powerpoint/2010/main" val="16702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7A59B-935C-4961-8F09-28B7EB2F164C}"/>
              </a:ext>
            </a:extLst>
          </p:cNvPr>
          <p:cNvSpPr>
            <a:spLocks noGrp="1"/>
          </p:cNvSpPr>
          <p:nvPr>
            <p:ph type="title"/>
          </p:nvPr>
        </p:nvSpPr>
        <p:spPr/>
        <p:txBody>
          <a:bodyPr/>
          <a:lstStyle/>
          <a:p>
            <a:r>
              <a:rPr lang="en-GB" dirty="0"/>
              <a:t>Functions of More than One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77B86A3-480F-4B84-8694-2E489F1EAB5E}"/>
                  </a:ext>
                </a:extLst>
              </p:cNvPr>
              <p:cNvSpPr>
                <a:spLocks noGrp="1"/>
              </p:cNvSpPr>
              <p:nvPr>
                <p:ph idx="1"/>
              </p:nvPr>
            </p:nvSpPr>
            <p:spPr/>
            <p:txBody>
              <a:bodyPr/>
              <a:lstStyle/>
              <a:p>
                <a:r>
                  <a:rPr lang="en-GB" dirty="0"/>
                  <a:t>Consider the function of two variables </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0"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∞&lt;</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&lt;∞;−∞&lt;</m:t>
                      </m:r>
                      <m:r>
                        <a:rPr lang="en-GB" b="0" i="1" smtClean="0">
                          <a:latin typeface="Cambria Math" panose="02040503050406030204" pitchFamily="18" charset="0"/>
                          <a:ea typeface="Cambria Math" panose="02040503050406030204" pitchFamily="18" charset="0"/>
                        </a:rPr>
                        <m:t>𝑦</m:t>
                      </m:r>
                      <m:r>
                        <a:rPr lang="en-GB" b="0" i="1" smtClean="0">
                          <a:latin typeface="Cambria Math" panose="02040503050406030204" pitchFamily="18" charset="0"/>
                          <a:ea typeface="Cambria Math" panose="02040503050406030204" pitchFamily="18" charset="0"/>
                        </a:rPr>
                        <m:t>&lt;∞.</m:t>
                      </m:r>
                    </m:oMath>
                  </m:oMathPara>
                </a14:m>
                <a:endParaRPr lang="en-GB" dirty="0"/>
              </a:p>
              <a:p>
                <a:r>
                  <a:rPr lang="en-GB" dirty="0"/>
                  <a:t>We seek extrema by setting both the first partial derivatives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oMath>
                </a14:m>
                <a:r>
                  <a:rPr lang="en-GB" dirty="0"/>
                  <a:t> to zero.</a:t>
                </a:r>
              </a:p>
              <a:p>
                <a:r>
                  <a:rPr lang="en-GB" dirty="0"/>
                  <a:t>Were one of them not zero we could easily prove that, </a:t>
                </a:r>
                <a:r>
                  <a:rPr lang="en-GB" i="1" dirty="0"/>
                  <a:t>e.g.</a:t>
                </a:r>
                <a:r>
                  <a:rPr lang="en-GB" dirty="0"/>
                  <a:t> for a minimum, there were lower values of </a:t>
                </a:r>
                <a14:m>
                  <m:oMath xmlns:m="http://schemas.openxmlformats.org/officeDocument/2006/math">
                    <m:r>
                      <a:rPr lang="en-GB" b="0" i="1" smtClean="0">
                        <a:latin typeface="Cambria Math" panose="02040503050406030204" pitchFamily="18" charset="0"/>
                      </a:rPr>
                      <m:t>𝑓</m:t>
                    </m:r>
                  </m:oMath>
                </a14:m>
                <a:r>
                  <a:rPr lang="en-GB" dirty="0"/>
                  <a:t> in close proximity. See sheet.</a:t>
                </a:r>
              </a:p>
              <a:p>
                <a:r>
                  <a:rPr lang="en-GB" dirty="0"/>
                  <a:t>Hence solve simultaneously</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b="0" i="1" smtClean="0">
                            <a:latin typeface="Cambria Math" panose="02040503050406030204" pitchFamily="18" charset="0"/>
                          </a:rPr>
                          <m:t>𝑧</m:t>
                        </m:r>
                      </m:num>
                      <m:den>
                        <m:r>
                          <a:rPr lang="en-GB" i="1" smtClean="0">
                            <a:latin typeface="Cambria Math" panose="02040503050406030204" pitchFamily="18" charset="0"/>
                          </a:rPr>
                          <m:t>𝜕</m:t>
                        </m:r>
                        <m:r>
                          <a:rPr lang="en-GB" i="1" smtClean="0">
                            <a:latin typeface="Cambria Math" panose="02040503050406030204" pitchFamily="18" charset="0"/>
                          </a:rPr>
                          <m:t>𝑥</m:t>
                        </m:r>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=0</m:t>
                    </m:r>
                  </m:oMath>
                </a14:m>
                <a:r>
                  <a:rPr lang="en-GB" dirty="0"/>
                  <a:t> and </a:t>
                </a: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b="0" i="1" smtClean="0">
                            <a:latin typeface="Cambria Math" panose="02040503050406030204" pitchFamily="18" charset="0"/>
                          </a:rPr>
                          <m:t>𝑧</m:t>
                        </m:r>
                      </m:num>
                      <m:den>
                        <m:r>
                          <a:rPr lang="en-GB" i="1" smtClean="0">
                            <a:latin typeface="Cambria Math" panose="02040503050406030204" pitchFamily="18" charset="0"/>
                          </a:rPr>
                          <m:t>𝜕</m:t>
                        </m:r>
                        <m:r>
                          <a:rPr lang="en-GB" b="0" i="1" smtClean="0">
                            <a:latin typeface="Cambria Math" panose="02040503050406030204" pitchFamily="18" charset="0"/>
                          </a:rPr>
                          <m:t>𝑦</m:t>
                        </m:r>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𝑦</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=0</m:t>
                    </m:r>
                  </m:oMath>
                </a14:m>
                <a:r>
                  <a:rPr lang="en-GB" dirty="0"/>
                  <a:t>.</a:t>
                </a:r>
              </a:p>
              <a:p>
                <a:pPr marL="0" indent="0" algn="ctr">
                  <a:buNone/>
                </a:pPr>
                <a:endParaRPr lang="en-GB" dirty="0"/>
              </a:p>
              <a:p>
                <a:endParaRPr lang="en-GB" dirty="0"/>
              </a:p>
            </p:txBody>
          </p:sp>
        </mc:Choice>
        <mc:Fallback xmlns="">
          <p:sp>
            <p:nvSpPr>
              <p:cNvPr id="3" name="Content Placeholder 2">
                <a:extLst>
                  <a:ext uri="{FF2B5EF4-FFF2-40B4-BE49-F238E27FC236}">
                    <a16:creationId xmlns:a16="http://schemas.microsoft.com/office/drawing/2014/main" id="{477B86A3-480F-4B84-8694-2E489F1EAB5E}"/>
                  </a:ext>
                </a:extLst>
              </p:cNvPr>
              <p:cNvSpPr>
                <a:spLocks noGrp="1" noRot="1" noChangeAspect="1" noMove="1" noResize="1" noEditPoints="1" noAdjustHandles="1" noChangeArrowheads="1" noChangeShapeType="1" noTextEdit="1"/>
              </p:cNvSpPr>
              <p:nvPr>
                <p:ph idx="1"/>
              </p:nvPr>
            </p:nvSpPr>
            <p:spPr>
              <a:blipFill>
                <a:blip r:embed="rId2"/>
                <a:stretch>
                  <a:fillRect l="-1043" t="-2241" r="-522"/>
                </a:stretch>
              </a:blipFill>
            </p:spPr>
            <p:txBody>
              <a:bodyPr/>
              <a:lstStyle/>
              <a:p>
                <a:r>
                  <a:rPr lang="en-GB">
                    <a:noFill/>
                  </a:rPr>
                  <a:t> </a:t>
                </a:r>
              </a:p>
            </p:txBody>
          </p:sp>
        </mc:Fallback>
      </mc:AlternateContent>
    </p:spTree>
    <p:extLst>
      <p:ext uri="{BB962C8B-B14F-4D97-AF65-F5344CB8AC3E}">
        <p14:creationId xmlns:p14="http://schemas.microsoft.com/office/powerpoint/2010/main" val="246241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22217-64E0-497B-AE8C-15B432D11D4E}"/>
              </a:ext>
            </a:extLst>
          </p:cNvPr>
          <p:cNvSpPr>
            <a:spLocks noGrp="1"/>
          </p:cNvSpPr>
          <p:nvPr>
            <p:ph type="title"/>
          </p:nvPr>
        </p:nvSpPr>
        <p:spPr/>
        <p:txBody>
          <a:bodyPr/>
          <a:lstStyle/>
          <a:p>
            <a:r>
              <a:rPr lang="en-GB" dirty="0"/>
              <a:t>Simple Examples - 1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3DA7BBF-DB2F-42DC-A43C-A0DC25098418}"/>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oMath>
                  </m:oMathPara>
                </a14:m>
                <a:endParaRPr lang="en-GB" b="0" dirty="0"/>
              </a:p>
              <a:p>
                <a:pPr marL="0" indent="0">
                  <a:buNone/>
                </a:pPr>
                <a:endParaRPr lang="en-GB" b="0" dirty="0"/>
              </a:p>
              <a:p>
                <a:pPr marL="0" indent="0" algn="ctr">
                  <a:buNone/>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𝑥</m:t>
                        </m:r>
                      </m:sub>
                    </m:sSub>
                    <m:r>
                      <a:rPr lang="en-GB" b="0" i="0" smtClean="0">
                        <a:latin typeface="Cambria Math" panose="02040503050406030204" pitchFamily="18" charset="0"/>
                      </a:rPr>
                      <m:t>=2</m:t>
                    </m:r>
                    <m:r>
                      <a:rPr lang="en-GB" i="1">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e>
                    </m:d>
                    <m:r>
                      <a:rPr lang="en-GB" b="0" i="1" smtClean="0">
                        <a:latin typeface="Cambria Math" panose="02040503050406030204" pitchFamily="18" charset="0"/>
                      </a:rPr>
                      <m:t>=0;</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𝑦</m:t>
                        </m:r>
                      </m:sub>
                    </m:sSub>
                    <m:r>
                      <a:rPr lang="en-GB">
                        <a:latin typeface="Cambria Math" panose="02040503050406030204" pitchFamily="18" charset="0"/>
                      </a:rPr>
                      <m:t>=2</m:t>
                    </m:r>
                    <m:r>
                      <a:rPr lang="en-GB" b="0" i="1" smtClean="0">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1+</m:t>
                        </m:r>
                        <m:sSup>
                          <m:sSupPr>
                            <m:ctrlPr>
                              <a:rPr lang="en-GB" i="1">
                                <a:latin typeface="Cambria Math" panose="02040503050406030204" pitchFamily="18" charset="0"/>
                              </a:rPr>
                            </m:ctrlPr>
                          </m:sSupPr>
                          <m:e>
                            <m:r>
                              <a:rPr lang="en-GB" b="0" i="1" smtClean="0">
                                <a:latin typeface="Cambria Math" panose="02040503050406030204" pitchFamily="18" charset="0"/>
                              </a:rPr>
                              <m:t>𝑥</m:t>
                            </m:r>
                          </m:e>
                          <m:sup>
                            <m:r>
                              <a:rPr lang="en-GB" i="1">
                                <a:latin typeface="Cambria Math" panose="02040503050406030204" pitchFamily="18" charset="0"/>
                              </a:rPr>
                              <m:t>2</m:t>
                            </m:r>
                          </m:sup>
                        </m:sSup>
                      </m:e>
                    </m:d>
                    <m:r>
                      <a:rPr lang="en-GB" b="0" i="1" smtClean="0">
                        <a:latin typeface="Cambria Math" panose="02040503050406030204" pitchFamily="18" charset="0"/>
                      </a:rPr>
                      <m:t>=0</m:t>
                    </m:r>
                  </m:oMath>
                </a14:m>
                <a:r>
                  <a:rPr lang="en-GB" b="0" dirty="0"/>
                  <a:t>.</a:t>
                </a:r>
              </a:p>
              <a:p>
                <a:endParaRPr lang="en-GB" dirty="0"/>
              </a:p>
              <a:p>
                <a:r>
                  <a:rPr lang="en-GB" dirty="0"/>
                  <a:t>It follows that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=0</m:t>
                    </m:r>
                  </m:oMath>
                </a14:m>
                <a:r>
                  <a:rPr lang="en-GB" b="0" dirty="0"/>
                  <a:t> is the only possible extremal point, where </a:t>
                </a:r>
              </a:p>
              <a:p>
                <a:pPr marL="0" indent="0" algn="ctr">
                  <a:buNone/>
                </a:pP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0, 0</m:t>
                        </m:r>
                      </m:e>
                    </m:d>
                    <m:r>
                      <a:rPr lang="en-GB" b="0" i="1" smtClean="0">
                        <a:latin typeface="Cambria Math" panose="02040503050406030204" pitchFamily="18" charset="0"/>
                      </a:rPr>
                      <m:t>=1</m:t>
                    </m:r>
                  </m:oMath>
                </a14:m>
                <a:r>
                  <a:rPr lang="en-GB" b="0" dirty="0"/>
                  <a:t>.</a:t>
                </a:r>
              </a:p>
              <a:p>
                <a:r>
                  <a:rPr lang="en-GB" dirty="0"/>
                  <a:t>By inspection this is indeed a global minimum.</a:t>
                </a:r>
                <a:endParaRPr lang="en-GB" b="0" dirty="0"/>
              </a:p>
              <a:p>
                <a:pPr marL="0" indent="0" algn="ctr">
                  <a:buNone/>
                </a:pPr>
                <a:endParaRPr lang="en-GB" dirty="0"/>
              </a:p>
              <a:p>
                <a:pPr marL="0" indent="0" algn="ctr">
                  <a:buNone/>
                </a:pPr>
                <a:endParaRPr lang="en-GB" b="0" dirty="0"/>
              </a:p>
              <a:p>
                <a:endParaRPr lang="en-GB" b="0" dirty="0"/>
              </a:p>
              <a:p>
                <a:endParaRPr lang="en-GB" dirty="0"/>
              </a:p>
            </p:txBody>
          </p:sp>
        </mc:Choice>
        <mc:Fallback xmlns="">
          <p:sp>
            <p:nvSpPr>
              <p:cNvPr id="3" name="Content Placeholder 2">
                <a:extLst>
                  <a:ext uri="{FF2B5EF4-FFF2-40B4-BE49-F238E27FC236}">
                    <a16:creationId xmlns:a16="http://schemas.microsoft.com/office/drawing/2014/main" id="{E3DA7BBF-DB2F-42DC-A43C-A0DC25098418}"/>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400679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44894-F7C6-4256-8073-1E9A50DD0887}"/>
              </a:ext>
            </a:extLst>
          </p:cNvPr>
          <p:cNvSpPr>
            <a:spLocks noGrp="1"/>
          </p:cNvSpPr>
          <p:nvPr>
            <p:ph type="title"/>
          </p:nvPr>
        </p:nvSpPr>
        <p:spPr/>
        <p:txBody>
          <a:bodyPr/>
          <a:lstStyle/>
          <a:p>
            <a:r>
              <a:rPr lang="en-GB" dirty="0"/>
              <a:t>Simple Examples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BB8237C-6E49-416D-924F-4A4BAAD1026D}"/>
                  </a:ext>
                </a:extLst>
              </p:cNvPr>
              <p:cNvSpPr>
                <a:spLocks noGrp="1"/>
              </p:cNvSpPr>
              <p:nvPr>
                <p:ph idx="1"/>
              </p:nvPr>
            </p:nvSpPr>
            <p:spPr/>
            <p:txBody>
              <a:bodyPr>
                <a:normAutofit fontScale="92500" lnSpcReduction="10000"/>
              </a:bodyPr>
              <a:lstStyle/>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b="0" dirty="0"/>
              </a:p>
              <a:p>
                <a:pPr marL="0" indent="0" algn="ctr">
                  <a:buNone/>
                </a:pPr>
                <a:endParaRPr lang="en-GB" b="0" dirty="0"/>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𝑥</m:t>
                        </m:r>
                      </m:sub>
                    </m:sSub>
                    <m:r>
                      <a:rPr lang="en-GB">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𝑥</m:t>
                    </m:r>
                    <m:d>
                      <m:dPr>
                        <m:ctrlPr>
                          <a:rPr lang="en-GB" i="1">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𝑦</m:t>
                            </m:r>
                            <m:r>
                              <a:rPr lang="en-GB" i="1">
                                <a:latin typeface="Cambria Math" panose="02040503050406030204" pitchFamily="18" charset="0"/>
                              </a:rPr>
                              <m:t>−1</m:t>
                            </m:r>
                          </m:e>
                        </m:d>
                      </m:e>
                      <m:sup>
                        <m:r>
                          <a:rPr lang="en-GB" i="1">
                            <a:latin typeface="Cambria Math" panose="02040503050406030204" pitchFamily="18" charset="0"/>
                          </a:rPr>
                          <m:t>2</m:t>
                        </m:r>
                      </m:sup>
                    </m:sSup>
                    <m:r>
                      <a:rPr lang="en-GB" i="1">
                        <a:latin typeface="Cambria Math" panose="02040503050406030204" pitchFamily="18" charset="0"/>
                      </a:rPr>
                      <m:t>=0;</m:t>
                    </m:r>
                    <m:sSub>
                      <m:sSubPr>
                        <m:ctrlPr>
                          <a:rPr lang="en-GB" i="1">
                            <a:latin typeface="Cambria Math" panose="02040503050406030204" pitchFamily="18" charset="0"/>
                          </a:rPr>
                        </m:ctrlPr>
                      </m:sSubPr>
                      <m:e>
                        <m:r>
                          <a:rPr lang="en-GB" b="0" i="1" smtClean="0">
                            <a:latin typeface="Cambria Math" panose="02040503050406030204" pitchFamily="18" charset="0"/>
                          </a:rPr>
                          <m:t>      </m:t>
                        </m:r>
                        <m:r>
                          <a:rPr lang="en-GB" i="1">
                            <a:latin typeface="Cambria Math" panose="02040503050406030204" pitchFamily="18" charset="0"/>
                          </a:rPr>
                          <m:t>𝑓</m:t>
                        </m:r>
                      </m:e>
                      <m:sub>
                        <m:r>
                          <a:rPr lang="en-GB" i="1">
                            <a:latin typeface="Cambria Math" panose="02040503050406030204" pitchFamily="18" charset="0"/>
                          </a:rPr>
                          <m:t>𝑦</m:t>
                        </m:r>
                      </m:sub>
                    </m:sSub>
                    <m:r>
                      <a:rPr lang="en-GB">
                        <a:latin typeface="Cambria Math" panose="02040503050406030204" pitchFamily="18" charset="0"/>
                      </a:rPr>
                      <m:t>=</m:t>
                    </m:r>
                    <m:sSup>
                      <m:sSupPr>
                        <m:ctrlPr>
                          <a:rPr lang="en-GB" i="1" smtClean="0">
                            <a:latin typeface="Cambria Math" panose="02040503050406030204" pitchFamily="18" charset="0"/>
                          </a:rPr>
                        </m:ctrlPr>
                      </m:sSupPr>
                      <m:e>
                        <m:r>
                          <a:rPr lang="en-GB" b="0" i="1" smtClean="0">
                            <a:latin typeface="Cambria Math" panose="02040503050406030204" pitchFamily="18" charset="0"/>
                          </a:rPr>
                          <m:t>2</m:t>
                        </m:r>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i="1">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d>
                      <m:dPr>
                        <m:ctrlPr>
                          <a:rPr lang="en-GB"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r>
                      <a:rPr lang="en-GB" i="1">
                        <a:latin typeface="Cambria Math" panose="02040503050406030204" pitchFamily="18" charset="0"/>
                      </a:rPr>
                      <m:t>=0</m:t>
                    </m:r>
                  </m:oMath>
                </a14:m>
                <a:r>
                  <a:rPr lang="en-GB" dirty="0"/>
                  <a:t>.</a:t>
                </a:r>
              </a:p>
              <a:p>
                <a:pPr marL="0" indent="0" algn="ctr">
                  <a:buNone/>
                </a:pPr>
                <a:endParaRPr lang="en-GB" dirty="0"/>
              </a:p>
              <a:p>
                <a:r>
                  <a:rPr lang="en-GB" dirty="0"/>
                  <a:t>There are possible extrema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 2, 3;</m:t>
                    </m:r>
                    <m:r>
                      <a:rPr lang="en-GB" b="0" i="1" smtClean="0">
                        <a:latin typeface="Cambria Math" panose="02040503050406030204" pitchFamily="18" charset="0"/>
                      </a:rPr>
                      <m:t>𝑦</m:t>
                    </m:r>
                    <m:r>
                      <a:rPr lang="en-GB" b="0" i="1" smtClean="0">
                        <a:latin typeface="Cambria Math" panose="02040503050406030204" pitchFamily="18" charset="0"/>
                      </a:rPr>
                      <m:t>=1</m:t>
                    </m:r>
                  </m:oMath>
                </a14:m>
                <a:r>
                  <a:rPr lang="en-GB" dirty="0"/>
                  <a:t>.</a:t>
                </a:r>
              </a:p>
              <a:p>
                <a:endParaRPr lang="en-GB" dirty="0"/>
              </a:p>
              <a:p>
                <a:pPr marL="0" indent="0">
                  <a:buNone/>
                </a:pP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0,1</m:t>
                          </m:r>
                        </m:e>
                      </m:d>
                      <m:r>
                        <a:rPr lang="en-GB" b="0" i="1" smtClean="0">
                          <a:latin typeface="Cambria Math" panose="02040503050406030204" pitchFamily="18" charset="0"/>
                        </a:rPr>
                        <m:t>=0;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r>
                        <a:rPr lang="en-GB" b="0" i="1" smtClean="0">
                          <a:latin typeface="Cambria Math" panose="02040503050406030204" pitchFamily="18" charset="0"/>
                        </a:rPr>
                        <m:t>=0;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3,1</m:t>
                          </m:r>
                        </m:e>
                      </m:d>
                      <m:r>
                        <a:rPr lang="en-GB" b="0" i="1" smtClean="0">
                          <a:latin typeface="Cambria Math" panose="02040503050406030204" pitchFamily="18" charset="0"/>
                        </a:rPr>
                        <m:t>=0.</m:t>
                      </m:r>
                    </m:oMath>
                  </m:oMathPara>
                </a14:m>
                <a:endParaRPr lang="en-GB" b="0" dirty="0"/>
              </a:p>
              <a:p>
                <a:endParaRPr lang="en-GB" dirty="0"/>
              </a:p>
              <a:p>
                <a:r>
                  <a:rPr lang="en-GB" dirty="0"/>
                  <a:t>Which of these is a maximum, which a minimum, and which a saddle point (Max in one variable and min in other)? </a:t>
                </a:r>
              </a:p>
              <a:p>
                <a:pPr marL="0" indent="0">
                  <a:buNone/>
                </a:pPr>
                <a:endParaRPr lang="en-GB" dirty="0"/>
              </a:p>
              <a:p>
                <a:pPr marL="0" indent="0" algn="ctr">
                  <a:buNone/>
                </a:pPr>
                <a:endParaRPr lang="en-GB" b="0" dirty="0"/>
              </a:p>
              <a:p>
                <a:pPr marL="0" indent="0">
                  <a:buNone/>
                </a:pPr>
                <a:endParaRPr lang="en-GB" b="0" dirty="0"/>
              </a:p>
              <a:p>
                <a:endParaRPr lang="en-GB" dirty="0"/>
              </a:p>
            </p:txBody>
          </p:sp>
        </mc:Choice>
        <mc:Fallback xmlns="">
          <p:sp>
            <p:nvSpPr>
              <p:cNvPr id="3" name="Content Placeholder 2">
                <a:extLst>
                  <a:ext uri="{FF2B5EF4-FFF2-40B4-BE49-F238E27FC236}">
                    <a16:creationId xmlns:a16="http://schemas.microsoft.com/office/drawing/2014/main" id="{DBB8237C-6E49-416D-924F-4A4BAAD1026D}"/>
                  </a:ext>
                </a:extLst>
              </p:cNvPr>
              <p:cNvSpPr>
                <a:spLocks noGrp="1" noRot="1" noChangeAspect="1" noMove="1" noResize="1" noEditPoints="1" noAdjustHandles="1" noChangeArrowheads="1" noChangeShapeType="1" noTextEdit="1"/>
              </p:cNvSpPr>
              <p:nvPr>
                <p:ph idx="1"/>
              </p:nvPr>
            </p:nvSpPr>
            <p:spPr>
              <a:blipFill>
                <a:blip r:embed="rId2"/>
                <a:stretch>
                  <a:fillRect l="-928" r="-696" b="-2941"/>
                </a:stretch>
              </a:blipFill>
            </p:spPr>
            <p:txBody>
              <a:bodyPr/>
              <a:lstStyle/>
              <a:p>
                <a:r>
                  <a:rPr lang="en-GB">
                    <a:noFill/>
                  </a:rPr>
                  <a:t> </a:t>
                </a:r>
              </a:p>
            </p:txBody>
          </p:sp>
        </mc:Fallback>
      </mc:AlternateContent>
    </p:spTree>
    <p:extLst>
      <p:ext uri="{BB962C8B-B14F-4D97-AF65-F5344CB8AC3E}">
        <p14:creationId xmlns:p14="http://schemas.microsoft.com/office/powerpoint/2010/main" val="194265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701DAE4B-9F67-46BA-9A4F-53978F24CF4E}"/>
              </a:ext>
            </a:extLst>
          </p:cNvPr>
          <p:cNvGraphicFramePr>
            <a:graphicFrameLocks noGrp="1"/>
          </p:cNvGraphicFramePr>
          <p:nvPr>
            <p:ph idx="4294967295"/>
            <p:extLst>
              <p:ext uri="{D42A27DB-BD31-4B8C-83A1-F6EECF244321}">
                <p14:modId xmlns:p14="http://schemas.microsoft.com/office/powerpoint/2010/main" val="1441759288"/>
              </p:ext>
            </p:extLst>
          </p:nvPr>
        </p:nvGraphicFramePr>
        <p:xfrm>
          <a:off x="339970" y="363416"/>
          <a:ext cx="11230708" cy="5843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037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59205-46B3-4C92-9815-5D37DFFB4C26}"/>
              </a:ext>
            </a:extLst>
          </p:cNvPr>
          <p:cNvSpPr>
            <a:spLocks noGrp="1"/>
          </p:cNvSpPr>
          <p:nvPr>
            <p:ph type="title"/>
          </p:nvPr>
        </p:nvSpPr>
        <p:spPr/>
        <p:txBody>
          <a:bodyPr/>
          <a:lstStyle/>
          <a:p>
            <a:r>
              <a:rPr lang="en-GB" dirty="0"/>
              <a:t>Sufficient Conditions for Maximum and Minimum (See sheet for proof).</a:t>
            </a:r>
          </a:p>
        </p:txBody>
      </p:sp>
      <p:sp>
        <p:nvSpPr>
          <p:cNvPr id="4" name="Text Placeholder 3">
            <a:extLst>
              <a:ext uri="{FF2B5EF4-FFF2-40B4-BE49-F238E27FC236}">
                <a16:creationId xmlns:a16="http://schemas.microsoft.com/office/drawing/2014/main" xmlns="" id="{8CC4BEA3-9533-4175-A069-3A49898FC487}"/>
              </a:ext>
            </a:extLst>
          </p:cNvPr>
          <p:cNvSpPr>
            <a:spLocks noGrp="1"/>
          </p:cNvSpPr>
          <p:nvPr>
            <p:ph type="body" idx="1"/>
          </p:nvPr>
        </p:nvSpPr>
        <p:spPr/>
        <p:txBody>
          <a:bodyPr/>
          <a:lstStyle/>
          <a:p>
            <a:r>
              <a:rPr lang="en-GB" dirty="0"/>
              <a:t>Maximum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F5876CE-23D5-409B-9B7B-1C0EDA09CB16}"/>
                  </a:ext>
                </a:extLst>
              </p:cNvPr>
              <p:cNvSpPr>
                <a:spLocks noGrp="1"/>
              </p:cNvSpPr>
              <p:nvPr>
                <p:ph sz="half" idx="2"/>
              </p:nvPr>
            </p:nvSpPr>
            <p:spPr/>
            <p:txBody>
              <a:bodyPr/>
              <a:lstStyle/>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𝑥𝑥</m:t>
                          </m:r>
                        </m:sub>
                      </m:sSub>
                      <m:r>
                        <a:rPr lang="en-GB" b="0" i="1" smtClean="0">
                          <a:latin typeface="Cambria Math" panose="02040503050406030204" pitchFamily="18" charset="0"/>
                        </a:rPr>
                        <m:t>&lt;0</m:t>
                      </m:r>
                    </m:oMath>
                  </m:oMathPara>
                </a14:m>
                <a:endParaRPr lang="en-GB" b="0" dirty="0"/>
              </a:p>
              <a:p>
                <a:pPr marL="0" indent="0">
                  <a:buNone/>
                </a:pPr>
                <a:endParaRPr lang="en-GB" b="0" dirty="0"/>
              </a:p>
              <a:p>
                <a:pPr marL="0" indent="0">
                  <a:buNone/>
                </a:pPr>
                <a:r>
                  <a:rPr lang="en-GB" dirty="0"/>
                  <a:t>And </a:t>
                </a:r>
              </a:p>
              <a:p>
                <a:pPr marL="0" indent="0">
                  <a:buNone/>
                </a:pPr>
                <a:endParaRPr lang="en-GB" b="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𝑥𝑥</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𝑥𝑦</m:t>
                                    </m:r>
                                  </m:sub>
                                </m:sSub>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𝑥𝑦</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𝑦𝑦</m:t>
                                    </m:r>
                                  </m:sub>
                                </m:sSub>
                              </m:e>
                            </m:mr>
                          </m:m>
                        </m:e>
                      </m:d>
                      <m:r>
                        <a:rPr lang="en-GB" b="0" i="1" smtClean="0">
                          <a:latin typeface="Cambria Math" panose="02040503050406030204" pitchFamily="18" charset="0"/>
                        </a:rPr>
                        <m:t>&gt;0</m:t>
                      </m:r>
                    </m:oMath>
                  </m:oMathPara>
                </a14:m>
                <a:endParaRPr lang="en-GB" b="0" dirty="0"/>
              </a:p>
              <a:p>
                <a:endParaRPr lang="en-GB" dirty="0"/>
              </a:p>
            </p:txBody>
          </p:sp>
        </mc:Choice>
        <mc:Fallback xmlns="">
          <p:sp>
            <p:nvSpPr>
              <p:cNvPr id="3" name="Content Placeholder 2">
                <a:extLst>
                  <a:ext uri="{FF2B5EF4-FFF2-40B4-BE49-F238E27FC236}">
                    <a16:creationId xmlns:a16="http://schemas.microsoft.com/office/drawing/2014/main" id="{2F5876CE-23D5-409B-9B7B-1C0EDA09CB16}"/>
                  </a:ext>
                </a:extLst>
              </p:cNvPr>
              <p:cNvSpPr>
                <a:spLocks noGrp="1" noRot="1" noChangeAspect="1" noMove="1" noResize="1" noEditPoints="1" noAdjustHandles="1" noChangeArrowheads="1" noChangeShapeType="1" noTextEdit="1"/>
              </p:cNvSpPr>
              <p:nvPr>
                <p:ph sz="half" idx="2"/>
              </p:nvPr>
            </p:nvSpPr>
            <p:spPr>
              <a:blipFill>
                <a:blip r:embed="rId2"/>
                <a:stretch>
                  <a:fillRect l="-2482"/>
                </a:stretch>
              </a:blipFill>
            </p:spPr>
            <p:txBody>
              <a:bodyPr/>
              <a:lstStyle/>
              <a:p>
                <a:r>
                  <a:rPr lang="en-GB">
                    <a:noFill/>
                  </a:rPr>
                  <a:t> </a:t>
                </a:r>
              </a:p>
            </p:txBody>
          </p:sp>
        </mc:Fallback>
      </mc:AlternateContent>
      <p:sp>
        <p:nvSpPr>
          <p:cNvPr id="5" name="Text Placeholder 4">
            <a:extLst>
              <a:ext uri="{FF2B5EF4-FFF2-40B4-BE49-F238E27FC236}">
                <a16:creationId xmlns:a16="http://schemas.microsoft.com/office/drawing/2014/main" xmlns="" id="{B8D40743-CFEC-42F3-A3FB-85DBD9E618EB}"/>
              </a:ext>
            </a:extLst>
          </p:cNvPr>
          <p:cNvSpPr>
            <a:spLocks noGrp="1"/>
          </p:cNvSpPr>
          <p:nvPr>
            <p:ph type="body" sz="quarter" idx="3"/>
          </p:nvPr>
        </p:nvSpPr>
        <p:spPr/>
        <p:txBody>
          <a:bodyPr/>
          <a:lstStyle/>
          <a:p>
            <a:r>
              <a:rPr lang="en-GB" dirty="0"/>
              <a:t>Minimum</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xmlns="" id="{43E4CFD6-CEC1-4A3E-B791-819649420BA2}"/>
                  </a:ext>
                </a:extLst>
              </p:cNvPr>
              <p:cNvSpPr>
                <a:spLocks noGrp="1"/>
              </p:cNvSpPr>
              <p:nvPr>
                <p:ph sz="quarter" idx="4"/>
              </p:nvPr>
            </p:nvSpPr>
            <p:spPr/>
            <p:txBody>
              <a:bodyPr/>
              <a:lstStyle/>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𝑥𝑥</m:t>
                          </m:r>
                        </m:sub>
                      </m:sSub>
                      <m:r>
                        <a:rPr lang="en-GB" b="0" i="1" smtClean="0">
                          <a:latin typeface="Cambria Math" panose="02040503050406030204" pitchFamily="18" charset="0"/>
                        </a:rPr>
                        <m:t>&gt;</m:t>
                      </m:r>
                      <m:r>
                        <a:rPr lang="en-GB" i="1">
                          <a:latin typeface="Cambria Math" panose="02040503050406030204" pitchFamily="18" charset="0"/>
                        </a:rPr>
                        <m:t>0</m:t>
                      </m:r>
                    </m:oMath>
                  </m:oMathPara>
                </a14:m>
                <a:endParaRPr lang="en-GB" dirty="0"/>
              </a:p>
              <a:p>
                <a:pPr marL="0" indent="0">
                  <a:buNone/>
                </a:pPr>
                <a:endParaRPr lang="en-GB" dirty="0"/>
              </a:p>
              <a:p>
                <a:pPr marL="0" indent="0">
                  <a:buNone/>
                </a:pPr>
                <a:r>
                  <a:rPr lang="en-GB" dirty="0"/>
                  <a:t>And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𝑥𝑥</m:t>
                                    </m:r>
                                  </m:sub>
                                </m:sSub>
                              </m:e>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𝑥𝑦</m:t>
                                    </m:r>
                                  </m:sub>
                                </m:sSub>
                              </m:e>
                            </m:mr>
                            <m:m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𝑥𝑦</m:t>
                                    </m:r>
                                  </m:sub>
                                </m:sSub>
                              </m:e>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𝑦𝑦</m:t>
                                    </m:r>
                                  </m:sub>
                                </m:sSub>
                              </m:e>
                            </m:mr>
                          </m:m>
                        </m:e>
                      </m:d>
                      <m:r>
                        <a:rPr lang="en-GB" i="1">
                          <a:latin typeface="Cambria Math" panose="02040503050406030204" pitchFamily="18" charset="0"/>
                        </a:rPr>
                        <m:t>&gt;0</m:t>
                      </m:r>
                    </m:oMath>
                  </m:oMathPara>
                </a14:m>
                <a:endParaRPr lang="en-GB" dirty="0"/>
              </a:p>
              <a:p>
                <a:pPr marL="0" indent="0">
                  <a:buNone/>
                </a:pPr>
                <a:endParaRPr lang="en-GB" dirty="0"/>
              </a:p>
              <a:p>
                <a:endParaRPr lang="en-GB" dirty="0"/>
              </a:p>
            </p:txBody>
          </p:sp>
        </mc:Choice>
        <mc:Fallback xmlns="">
          <p:sp>
            <p:nvSpPr>
              <p:cNvPr id="6" name="Content Placeholder 5">
                <a:extLst>
                  <a:ext uri="{FF2B5EF4-FFF2-40B4-BE49-F238E27FC236}">
                    <a16:creationId xmlns:a16="http://schemas.microsoft.com/office/drawing/2014/main" id="{43E4CFD6-CEC1-4A3E-B791-819649420BA2}"/>
                  </a:ext>
                </a:extLst>
              </p:cNvPr>
              <p:cNvSpPr>
                <a:spLocks noGrp="1" noRot="1" noChangeAspect="1" noMove="1" noResize="1" noEditPoints="1" noAdjustHandles="1" noChangeArrowheads="1" noChangeShapeType="1" noTextEdit="1"/>
              </p:cNvSpPr>
              <p:nvPr>
                <p:ph sz="quarter" idx="4"/>
              </p:nvPr>
            </p:nvSpPr>
            <p:spPr>
              <a:blipFill>
                <a:blip r:embed="rId3"/>
                <a:stretch>
                  <a:fillRect l="-2471"/>
                </a:stretch>
              </a:blipFill>
            </p:spPr>
            <p:txBody>
              <a:bodyPr/>
              <a:lstStyle/>
              <a:p>
                <a:r>
                  <a:rPr lang="en-GB">
                    <a:noFill/>
                  </a:rPr>
                  <a:t> </a:t>
                </a:r>
              </a:p>
            </p:txBody>
          </p:sp>
        </mc:Fallback>
      </mc:AlternateContent>
    </p:spTree>
    <p:extLst>
      <p:ext uri="{BB962C8B-B14F-4D97-AF65-F5344CB8AC3E}">
        <p14:creationId xmlns:p14="http://schemas.microsoft.com/office/powerpoint/2010/main" val="25755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0D6E6-800C-4C66-B5B2-8584E5416A27}"/>
              </a:ext>
            </a:extLst>
          </p:cNvPr>
          <p:cNvSpPr>
            <a:spLocks noGrp="1"/>
          </p:cNvSpPr>
          <p:nvPr>
            <p:ph type="title"/>
          </p:nvPr>
        </p:nvSpPr>
        <p:spPr/>
        <p:txBody>
          <a:bodyPr/>
          <a:lstStyle/>
          <a:p>
            <a:r>
              <a:rPr lang="en-GB" dirty="0"/>
              <a:t>Constraints – Lagrange Multipliers - 1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B1EF2C5-6E6C-468B-AEF3-F7B8D11D909F}"/>
                  </a:ext>
                </a:extLst>
              </p:cNvPr>
              <p:cNvSpPr>
                <a:spLocks noGrp="1"/>
              </p:cNvSpPr>
              <p:nvPr>
                <p:ph idx="1"/>
              </p:nvPr>
            </p:nvSpPr>
            <p:spPr/>
            <p:txBody>
              <a:bodyPr>
                <a:normAutofit fontScale="92500"/>
              </a:bodyPr>
              <a:lstStyle/>
              <a:p>
                <a:r>
                  <a:rPr lang="en-GB" dirty="0"/>
                  <a:t>Consider the simple problem </a:t>
                </a:r>
              </a:p>
              <a:p>
                <a:r>
                  <a:rPr lang="en-GB" dirty="0"/>
                  <a:t>Minimise </a:t>
                </a:r>
              </a:p>
              <a:p>
                <a:pPr marL="0" indent="0" algn="ctr">
                  <a:buNone/>
                </a:pP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subject to the constraint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0" smtClean="0">
                        <a:latin typeface="Cambria Math" panose="02040503050406030204" pitchFamily="18" charset="0"/>
                      </a:rPr>
                      <m:t>.</m:t>
                    </m:r>
                  </m:oMath>
                </a14:m>
                <a:endParaRPr lang="en-GB" dirty="0"/>
              </a:p>
              <a:p>
                <a:r>
                  <a:rPr lang="en-GB" dirty="0"/>
                  <a:t>One may replace </a:t>
                </a:r>
                <a14:m>
                  <m:oMath xmlns:m="http://schemas.openxmlformats.org/officeDocument/2006/math">
                    <m:r>
                      <a:rPr lang="en-GB" b="0" i="1" smtClean="0">
                        <a:latin typeface="Cambria Math" panose="02040503050406030204" pitchFamily="18" charset="0"/>
                      </a:rPr>
                      <m:t>𝑦</m:t>
                    </m:r>
                  </m:oMath>
                </a14:m>
                <a:r>
                  <a:rPr lang="en-GB" dirty="0"/>
                  <a:t> to obtain</a:t>
                </a:r>
              </a:p>
              <a:p>
                <a:pPr marL="0" indent="0" algn="ctr">
                  <a:buNone/>
                </a:pP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a:t>
                </a:r>
              </a:p>
              <a:p>
                <a:r>
                  <a:rPr lang="en-GB" dirty="0"/>
                  <a:t>It is easily shown that the minimum of this function is given by</a:t>
                </a:r>
              </a:p>
              <a:p>
                <a:pPr marL="0" indent="0" algn="ctr">
                  <a:buNone/>
                </a:pP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rPr>
                      <m:t>𝑦</m:t>
                    </m:r>
                    <m:r>
                      <a:rPr lang="en-GB" b="0" i="1" smtClean="0">
                        <a:latin typeface="Cambria Math" panose="02040503050406030204" pitchFamily="18" charset="0"/>
                      </a:rPr>
                      <m:t>=1,   </m:t>
                    </m:r>
                    <m:r>
                      <a:rPr lang="en-GB" b="0" i="1" smtClean="0">
                        <a:latin typeface="Cambria Math" panose="02040503050406030204" pitchFamily="18" charset="0"/>
                      </a:rPr>
                      <m:t>𝑧</m:t>
                    </m:r>
                    <m:r>
                      <a:rPr lang="en-GB" b="0" i="1" smtClean="0">
                        <a:latin typeface="Cambria Math" panose="02040503050406030204" pitchFamily="18" charset="0"/>
                      </a:rPr>
                      <m:t>=1</m:t>
                    </m:r>
                  </m:oMath>
                </a14:m>
                <a:r>
                  <a:rPr lang="en-GB" dirty="0"/>
                  <a:t>.</a:t>
                </a:r>
              </a:p>
              <a:p>
                <a:r>
                  <a:rPr lang="en-GB" dirty="0"/>
                  <a:t>We have</a:t>
                </a:r>
              </a:p>
              <a:p>
                <a:pPr marL="0" indent="0">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𝑥</m:t>
                        </m:r>
                      </m:sub>
                    </m:sSub>
                    <m:r>
                      <a:rPr lang="en-GB" b="0" i="0" smtClean="0">
                        <a:latin typeface="Cambria Math" panose="02040503050406030204" pitchFamily="18" charset="0"/>
                      </a:rPr>
                      <m:t>=0</m:t>
                    </m:r>
                  </m:oMath>
                </a14:m>
                <a:r>
                  <a:rPr lang="en-GB" dirty="0"/>
                  <a:t> 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−2=0;</m:t>
                    </m:r>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𝑒</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So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=1</m:t>
                    </m:r>
                  </m:oMath>
                </a14:m>
                <a:r>
                  <a:rPr lang="en-GB" dirty="0"/>
                  <a:t>. Also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𝑥𝑥</m:t>
                        </m:r>
                      </m:sub>
                    </m:sSub>
                    <m:r>
                      <a:rPr lang="en-GB" b="0" i="1" smtClean="0">
                        <a:latin typeface="Cambria Math" panose="02040503050406030204" pitchFamily="18" charset="0"/>
                      </a:rPr>
                      <m:t>=2&gt;0,</m:t>
                    </m:r>
                  </m:oMath>
                </a14:m>
                <a:r>
                  <a:rPr lang="en-GB" dirty="0"/>
                  <a:t> so min.</a:t>
                </a:r>
              </a:p>
              <a:p>
                <a:endParaRPr lang="en-GB" dirty="0"/>
              </a:p>
            </p:txBody>
          </p:sp>
        </mc:Choice>
        <mc:Fallback xmlns="">
          <p:sp>
            <p:nvSpPr>
              <p:cNvPr id="3" name="Content Placeholder 2">
                <a:extLst>
                  <a:ext uri="{FF2B5EF4-FFF2-40B4-BE49-F238E27FC236}">
                    <a16:creationId xmlns:a16="http://schemas.microsoft.com/office/drawing/2014/main" id="{EB1EF2C5-6E6C-468B-AEF3-F7B8D11D909F}"/>
                  </a:ext>
                </a:extLst>
              </p:cNvPr>
              <p:cNvSpPr>
                <a:spLocks noGrp="1" noRot="1" noChangeAspect="1" noMove="1" noResize="1" noEditPoints="1" noAdjustHandles="1" noChangeArrowheads="1" noChangeShapeType="1" noTextEdit="1"/>
              </p:cNvSpPr>
              <p:nvPr>
                <p:ph idx="1"/>
              </p:nvPr>
            </p:nvSpPr>
            <p:spPr>
              <a:blipFill>
                <a:blip r:embed="rId2"/>
                <a:stretch>
                  <a:fillRect l="-928" t="-2101" b="-2941"/>
                </a:stretch>
              </a:blipFill>
            </p:spPr>
            <p:txBody>
              <a:bodyPr/>
              <a:lstStyle/>
              <a:p>
                <a:r>
                  <a:rPr lang="en-GB">
                    <a:noFill/>
                  </a:rPr>
                  <a:t> </a:t>
                </a:r>
              </a:p>
            </p:txBody>
          </p:sp>
        </mc:Fallback>
      </mc:AlternateContent>
    </p:spTree>
    <p:extLst>
      <p:ext uri="{BB962C8B-B14F-4D97-AF65-F5344CB8AC3E}">
        <p14:creationId xmlns:p14="http://schemas.microsoft.com/office/powerpoint/2010/main" val="2916561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134A2-D2BD-4A88-BFAE-B42A639DEAED}"/>
              </a:ext>
            </a:extLst>
          </p:cNvPr>
          <p:cNvSpPr>
            <a:spLocks noGrp="1"/>
          </p:cNvSpPr>
          <p:nvPr>
            <p:ph type="title"/>
          </p:nvPr>
        </p:nvSpPr>
        <p:spPr/>
        <p:txBody>
          <a:bodyPr/>
          <a:lstStyle/>
          <a:p>
            <a:r>
              <a:rPr lang="en-GB" dirty="0"/>
              <a:t>Constraints – Lagrange Multipliers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A6FECDF-423C-4E67-A202-25F0D07E8DC8}"/>
                  </a:ext>
                </a:extLst>
              </p:cNvPr>
              <p:cNvSpPr>
                <a:spLocks noGrp="1"/>
              </p:cNvSpPr>
              <p:nvPr>
                <p:ph idx="1"/>
              </p:nvPr>
            </p:nvSpPr>
            <p:spPr/>
            <p:txBody>
              <a:bodyPr>
                <a:normAutofit fontScale="92500"/>
              </a:bodyPr>
              <a:lstStyle/>
              <a:p>
                <a:r>
                  <a:rPr lang="en-GB" dirty="0"/>
                  <a:t>In the simple example just given it is easy to eliminate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 </m:t>
                    </m:r>
                  </m:oMath>
                </a14:m>
                <a:r>
                  <a:rPr lang="en-GB" dirty="0"/>
                  <a:t>But this may not always be so.</a:t>
                </a:r>
              </a:p>
              <a:p>
                <a:r>
                  <a:rPr lang="en-GB" dirty="0"/>
                  <a:t>There is another very powerful way of handling constraints.</a:t>
                </a:r>
              </a:p>
              <a:p>
                <a:r>
                  <a:rPr lang="en-GB" dirty="0"/>
                  <a:t>Form the new function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oMath>
                </a14:m>
                <a:endParaRPr lang="en-GB" dirty="0"/>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𝜆</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𝑦</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𝑥</m:t>
                            </m:r>
                          </m:e>
                          <m:sup>
                            <m:r>
                              <a:rPr lang="en-GB" b="0" i="1" smtClean="0">
                                <a:latin typeface="Cambria Math" panose="02040503050406030204" pitchFamily="18" charset="0"/>
                                <a:ea typeface="Cambria Math" panose="02040503050406030204" pitchFamily="18" charset="0"/>
                              </a:rPr>
                              <m:t>2</m:t>
                            </m:r>
                          </m:sup>
                        </m:sSup>
                      </m:e>
                    </m:d>
                  </m:oMath>
                </a14:m>
                <a:r>
                  <a:rPr lang="en-GB" dirty="0"/>
                  <a:t>.</a:t>
                </a:r>
              </a:p>
              <a:p>
                <a:r>
                  <a:rPr lang="en-GB" dirty="0"/>
                  <a:t>Plainly when the constraint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is applied </a:t>
                </a:r>
                <a14:m>
                  <m:oMath xmlns:m="http://schemas.openxmlformats.org/officeDocument/2006/math">
                    <m:r>
                      <a:rPr lang="en-GB" b="0" i="1" smtClean="0">
                        <a:latin typeface="Cambria Math" panose="02040503050406030204" pitchFamily="18" charset="0"/>
                      </a:rPr>
                      <m:t>𝐹</m:t>
                    </m:r>
                  </m:oMath>
                </a14:m>
                <a:r>
                  <a:rPr lang="en-GB" dirty="0"/>
                  <a:t> reduces to </a:t>
                </a:r>
                <a14:m>
                  <m:oMath xmlns:m="http://schemas.openxmlformats.org/officeDocument/2006/math">
                    <m:r>
                      <a:rPr lang="en-GB" b="0" i="1" smtClean="0">
                        <a:latin typeface="Cambria Math" panose="02040503050406030204" pitchFamily="18" charset="0"/>
                      </a:rPr>
                      <m:t>𝑓</m:t>
                    </m:r>
                  </m:oMath>
                </a14:m>
                <a:r>
                  <a:rPr lang="en-GB" dirty="0"/>
                  <a:t>.</a:t>
                </a:r>
              </a:p>
              <a:p>
                <a:r>
                  <a:rPr lang="en-GB" dirty="0"/>
                  <a:t>Making </a:t>
                </a:r>
                <a14:m>
                  <m:oMath xmlns:m="http://schemas.openxmlformats.org/officeDocument/2006/math">
                    <m:r>
                      <a:rPr lang="en-GB" b="0" i="1" smtClean="0">
                        <a:latin typeface="Cambria Math" panose="02040503050406030204" pitchFamily="18" charset="0"/>
                      </a:rPr>
                      <m:t>𝐹</m:t>
                    </m:r>
                  </m:oMath>
                </a14:m>
                <a:r>
                  <a:rPr lang="en-GB" dirty="0"/>
                  <a:t> stationary with respect to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oMath>
                </a14:m>
                <a:r>
                  <a:rPr lang="en-GB" dirty="0"/>
                  <a:t> and </a:t>
                </a:r>
                <a14:m>
                  <m:oMath xmlns:m="http://schemas.openxmlformats.org/officeDocument/2006/math">
                    <m:r>
                      <a:rPr lang="en-GB" i="1" smtClean="0">
                        <a:latin typeface="Cambria Math" panose="02040503050406030204" pitchFamily="18" charset="0"/>
                        <a:ea typeface="Cambria Math" panose="02040503050406030204" pitchFamily="18" charset="0"/>
                      </a:rPr>
                      <m:t>𝜆</m:t>
                    </m:r>
                  </m:oMath>
                </a14:m>
                <a:r>
                  <a:rPr lang="en-GB" dirty="0"/>
                  <a:t> we obtain three equations:</a:t>
                </a:r>
              </a:p>
              <a:p>
                <a:pPr marL="0" indent="0" algn="ctr">
                  <a:buNone/>
                </a:pPr>
                <a14:m>
                  <m:oMath xmlns:m="http://schemas.openxmlformats.org/officeDocument/2006/math">
                    <m:sSub>
                      <m:sSubPr>
                        <m:ctrlPr>
                          <a:rPr lang="en-GB" i="1" smtClean="0">
                            <a:latin typeface="Cambria Math" panose="02040503050406030204" pitchFamily="18" charset="0"/>
                          </a:rPr>
                        </m:ctrlPr>
                      </m:sSubPr>
                      <m:e>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𝑥</m:t>
                            </m:r>
                          </m:sub>
                        </m:sSub>
                        <m:r>
                          <a:rPr lang="en-GB" b="0" i="1" smtClean="0">
                            <a:latin typeface="Cambria Math" panose="02040503050406030204" pitchFamily="18" charset="0"/>
                          </a:rPr>
                          <m:t>=</m:t>
                        </m:r>
                        <m:r>
                          <a:rPr lang="en-GB" b="0" i="1" smtClean="0">
                            <a:latin typeface="Cambria Math" panose="02040503050406030204" pitchFamily="18" charset="0"/>
                          </a:rPr>
                          <m:t>𝑓</m:t>
                        </m:r>
                      </m:e>
                      <m:sub>
                        <m:r>
                          <a:rPr lang="en-GB" b="0" i="1" smtClean="0">
                            <a:latin typeface="Cambria Math" panose="02040503050406030204" pitchFamily="18" charset="0"/>
                          </a:rPr>
                          <m:t>𝑥</m:t>
                        </m:r>
                      </m:sub>
                    </m:sSub>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=0</m:t>
                    </m:r>
                  </m:oMath>
                </a14:m>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𝑦</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=0;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𝐹</m:t>
                        </m:r>
                      </m:e>
                      <m:sub>
                        <m:r>
                          <a:rPr lang="en-GB" b="0" i="1" smtClean="0">
                            <a:latin typeface="Cambria Math" panose="02040503050406030204" pitchFamily="18" charset="0"/>
                            <a:ea typeface="Cambria Math" panose="02040503050406030204" pitchFamily="18" charset="0"/>
                          </a:rPr>
                          <m:t>𝜆</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𝑦</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𝑥</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=0.</m:t>
                    </m:r>
                  </m:oMath>
                </a14:m>
                <a:endParaRPr lang="en-GB" b="0" dirty="0">
                  <a:ea typeface="Cambria Math" panose="02040503050406030204" pitchFamily="18" charset="0"/>
                </a:endParaRPr>
              </a:p>
              <a:p>
                <a:r>
                  <a:rPr lang="en-GB" dirty="0"/>
                  <a:t>We see that the third of these equations is simply our constraint.</a:t>
                </a:r>
              </a:p>
              <a:p>
                <a:pPr marL="0" indent="0" algn="ctr">
                  <a:buNone/>
                </a:pPr>
                <a:endParaRPr lang="en-GB" dirty="0"/>
              </a:p>
            </p:txBody>
          </p:sp>
        </mc:Choice>
        <mc:Fallback xmlns="">
          <p:sp>
            <p:nvSpPr>
              <p:cNvPr id="3" name="Content Placeholder 2">
                <a:extLst>
                  <a:ext uri="{FF2B5EF4-FFF2-40B4-BE49-F238E27FC236}">
                    <a16:creationId xmlns:a16="http://schemas.microsoft.com/office/drawing/2014/main" id="{FA6FECDF-423C-4E67-A202-25F0D07E8DC8}"/>
                  </a:ext>
                </a:extLst>
              </p:cNvPr>
              <p:cNvSpPr>
                <a:spLocks noGrp="1" noRot="1" noChangeAspect="1" noMove="1" noResize="1" noEditPoints="1" noAdjustHandles="1" noChangeArrowheads="1" noChangeShapeType="1" noTextEdit="1"/>
              </p:cNvSpPr>
              <p:nvPr>
                <p:ph idx="1"/>
              </p:nvPr>
            </p:nvSpPr>
            <p:spPr>
              <a:blipFill>
                <a:blip r:embed="rId2"/>
                <a:stretch>
                  <a:fillRect l="-928" t="-2101" b="-1821"/>
                </a:stretch>
              </a:blipFill>
            </p:spPr>
            <p:txBody>
              <a:bodyPr/>
              <a:lstStyle/>
              <a:p>
                <a:r>
                  <a:rPr lang="en-GB">
                    <a:noFill/>
                  </a:rPr>
                  <a:t> </a:t>
                </a:r>
              </a:p>
            </p:txBody>
          </p:sp>
        </mc:Fallback>
      </mc:AlternateContent>
    </p:spTree>
    <p:extLst>
      <p:ext uri="{BB962C8B-B14F-4D97-AF65-F5344CB8AC3E}">
        <p14:creationId xmlns:p14="http://schemas.microsoft.com/office/powerpoint/2010/main" val="3525168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BD999-10B2-4C7A-B155-108515EBA847}"/>
              </a:ext>
            </a:extLst>
          </p:cNvPr>
          <p:cNvSpPr>
            <a:spLocks noGrp="1"/>
          </p:cNvSpPr>
          <p:nvPr>
            <p:ph type="title"/>
          </p:nvPr>
        </p:nvSpPr>
        <p:spPr/>
        <p:txBody>
          <a:bodyPr/>
          <a:lstStyle/>
          <a:p>
            <a:r>
              <a:rPr lang="en-GB" dirty="0"/>
              <a:t>Constraints – Lagrange Multipliers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86E74AE-5786-4173-AB9F-88E089926B2B}"/>
                  </a:ext>
                </a:extLst>
              </p:cNvPr>
              <p:cNvSpPr>
                <a:spLocks noGrp="1"/>
              </p:cNvSpPr>
              <p:nvPr>
                <p:ph idx="1"/>
              </p:nvPr>
            </p:nvSpPr>
            <p:spPr/>
            <p:txBody>
              <a:bodyPr>
                <a:normAutofit fontScale="92500" lnSpcReduction="20000"/>
              </a:bodyPr>
              <a:lstStyle/>
              <a:p>
                <a:r>
                  <a:rPr lang="en-GB" dirty="0"/>
                  <a:t>The first two equations reduce to </a:t>
                </a:r>
              </a:p>
              <a:p>
                <a:pPr marL="0" indent="0" algn="ctr">
                  <a:buNone/>
                </a:pPr>
                <a14:m>
                  <m:oMath xmlns:m="http://schemas.openxmlformats.org/officeDocument/2006/math">
                    <m:r>
                      <a:rPr lang="en-GB" i="1">
                        <a:latin typeface="Cambria Math" panose="02040503050406030204" pitchFamily="18" charset="0"/>
                      </a:rPr>
                      <m:t>−2−2</m:t>
                    </m:r>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=0;  1+</m:t>
                    </m:r>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=0</m:t>
                    </m:r>
                  </m:oMath>
                </a14:m>
                <a:r>
                  <a:rPr lang="en-GB" dirty="0"/>
                  <a:t>.</a:t>
                </a:r>
              </a:p>
              <a:p>
                <a:r>
                  <a:rPr lang="en-GB" dirty="0"/>
                  <a:t>With solution</a:t>
                </a:r>
              </a:p>
              <a:p>
                <a:pPr marL="0" indent="0" algn="ctr">
                  <a:buNone/>
                </a:pP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=−1</m:t>
                    </m:r>
                  </m:oMath>
                </a14:m>
                <a:r>
                  <a:rPr lang="en-GB" dirty="0"/>
                  <a:t>.</a:t>
                </a:r>
              </a:p>
              <a:p>
                <a:r>
                  <a:rPr lang="en-GB" dirty="0"/>
                  <a:t>Our constraint furnishes</a:t>
                </a:r>
              </a:p>
              <a:p>
                <a:pPr marL="0" indent="0" algn="ctr">
                  <a:buNone/>
                </a:pP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m:t>
                    </m:r>
                  </m:oMath>
                </a14:m>
                <a:r>
                  <a:rPr lang="en-GB" dirty="0"/>
                  <a:t>,</a:t>
                </a:r>
              </a:p>
              <a:p>
                <a:r>
                  <a:rPr lang="en-GB" dirty="0"/>
                  <a:t>And the stationary value of </a:t>
                </a:r>
                <a14:m>
                  <m:oMath xmlns:m="http://schemas.openxmlformats.org/officeDocument/2006/math">
                    <m:r>
                      <a:rPr lang="en-GB" b="0" i="1" smtClean="0">
                        <a:latin typeface="Cambria Math" panose="02040503050406030204" pitchFamily="18" charset="0"/>
                      </a:rPr>
                      <m:t>𝐹</m:t>
                    </m:r>
                  </m:oMath>
                </a14:m>
                <a:r>
                  <a:rPr lang="en-GB" dirty="0"/>
                  <a:t> is </a:t>
                </a:r>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1,1,−1</m:t>
                        </m:r>
                      </m:e>
                    </m:d>
                    <m:r>
                      <a:rPr lang="en-GB" b="0" i="1" smtClean="0">
                        <a:latin typeface="Cambria Math" panose="02040503050406030204" pitchFamily="18" charset="0"/>
                      </a:rPr>
                      <m:t>=1</m:t>
                    </m:r>
                  </m:oMath>
                </a14:m>
                <a:r>
                  <a:rPr lang="en-GB" dirty="0"/>
                  <a:t>.</a:t>
                </a:r>
              </a:p>
              <a:p>
                <a:r>
                  <a:rPr lang="en-GB" dirty="0"/>
                  <a:t>Note, this method does not give information about the nature of the stationary value – other checks are required. </a:t>
                </a:r>
              </a:p>
              <a:p>
                <a:r>
                  <a:rPr lang="en-GB" dirty="0"/>
                  <a:t>It can be very useful when the constraint is complicated.</a:t>
                </a:r>
              </a:p>
              <a:p>
                <a:endParaRPr lang="en-GB" dirty="0"/>
              </a:p>
            </p:txBody>
          </p:sp>
        </mc:Choice>
        <mc:Fallback xmlns="">
          <p:sp>
            <p:nvSpPr>
              <p:cNvPr id="3" name="Content Placeholder 2">
                <a:extLst>
                  <a:ext uri="{FF2B5EF4-FFF2-40B4-BE49-F238E27FC236}">
                    <a16:creationId xmlns:a16="http://schemas.microsoft.com/office/drawing/2014/main" id="{B86E74AE-5786-4173-AB9F-88E089926B2B}"/>
                  </a:ext>
                </a:extLst>
              </p:cNvPr>
              <p:cNvSpPr>
                <a:spLocks noGrp="1" noRot="1" noChangeAspect="1" noMove="1" noResize="1" noEditPoints="1" noAdjustHandles="1" noChangeArrowheads="1" noChangeShapeType="1" noTextEdit="1"/>
              </p:cNvSpPr>
              <p:nvPr>
                <p:ph idx="1"/>
              </p:nvPr>
            </p:nvSpPr>
            <p:spPr>
              <a:blipFill>
                <a:blip r:embed="rId2"/>
                <a:stretch>
                  <a:fillRect l="-928" t="-3501" b="-2661"/>
                </a:stretch>
              </a:blipFill>
            </p:spPr>
            <p:txBody>
              <a:bodyPr/>
              <a:lstStyle/>
              <a:p>
                <a:r>
                  <a:rPr lang="en-GB">
                    <a:noFill/>
                  </a:rPr>
                  <a:t> </a:t>
                </a:r>
              </a:p>
            </p:txBody>
          </p:sp>
        </mc:Fallback>
      </mc:AlternateContent>
    </p:spTree>
    <p:extLst>
      <p:ext uri="{BB962C8B-B14F-4D97-AF65-F5344CB8AC3E}">
        <p14:creationId xmlns:p14="http://schemas.microsoft.com/office/powerpoint/2010/main" val="1457646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918A6-4AD1-4909-B2A1-B2C1889A4DAB}"/>
              </a:ext>
            </a:extLst>
          </p:cNvPr>
          <p:cNvSpPr>
            <a:spLocks noGrp="1"/>
          </p:cNvSpPr>
          <p:nvPr>
            <p:ph type="title"/>
          </p:nvPr>
        </p:nvSpPr>
        <p:spPr/>
        <p:txBody>
          <a:bodyPr/>
          <a:lstStyle/>
          <a:p>
            <a:r>
              <a:rPr lang="en-GB" dirty="0"/>
              <a:t>Constraints – Lagrange Multipliers - 4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B58708B-6A48-4692-BCCF-3159E4CD740C}"/>
                  </a:ext>
                </a:extLst>
              </p:cNvPr>
              <p:cNvSpPr>
                <a:spLocks noGrp="1"/>
              </p:cNvSpPr>
              <p:nvPr>
                <p:ph idx="1"/>
              </p:nvPr>
            </p:nvSpPr>
            <p:spPr/>
            <p:txBody>
              <a:bodyPr/>
              <a:lstStyle/>
              <a:p>
                <a:r>
                  <a:rPr lang="en-GB" dirty="0"/>
                  <a:t>More generally to maximise or minimise the function of </a:t>
                </a:r>
                <a14:m>
                  <m:oMath xmlns:m="http://schemas.openxmlformats.org/officeDocument/2006/math">
                    <m:r>
                      <a:rPr lang="en-GB" b="0" i="1" smtClean="0">
                        <a:latin typeface="Cambria Math" panose="02040503050406030204" pitchFamily="18" charset="0"/>
                      </a:rPr>
                      <m:t>𝑁</m:t>
                    </m:r>
                  </m:oMath>
                </a14:m>
                <a:r>
                  <a:rPr lang="en-GB" dirty="0"/>
                  <a:t> variables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e>
                    </m:d>
                    <m:r>
                      <a:rPr lang="en-GB" b="0" i="0" smtClean="0">
                        <a:latin typeface="Cambria Math" panose="02040503050406030204" pitchFamily="18" charset="0"/>
                      </a:rPr>
                      <m:t>,</m:t>
                    </m:r>
                  </m:oMath>
                </a14:m>
                <a:r>
                  <a:rPr lang="en-GB" dirty="0"/>
                  <a:t> subject to the </a:t>
                </a:r>
                <a14:m>
                  <m:oMath xmlns:m="http://schemas.openxmlformats.org/officeDocument/2006/math">
                    <m:r>
                      <a:rPr lang="en-GB" b="0" i="1" smtClean="0">
                        <a:latin typeface="Cambria Math" panose="02040503050406030204" pitchFamily="18" charset="0"/>
                      </a:rPr>
                      <m:t>𝑛</m:t>
                    </m:r>
                  </m:oMath>
                </a14:m>
                <a:r>
                  <a:rPr lang="en-GB" dirty="0"/>
                  <a:t> constraints</a:t>
                </a:r>
              </a:p>
              <a:p>
                <a:pPr marL="0" indent="0" algn="ctr">
                  <a:buNone/>
                </a:pP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𝑖</m:t>
                        </m:r>
                      </m:sub>
                    </m:sSub>
                    <m:d>
                      <m:dPr>
                        <m:ctrlPr>
                          <a:rPr lang="en-GB"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e>
                    </m:d>
                    <m:r>
                      <a:rPr lang="en-GB" b="0" i="1" smtClean="0">
                        <a:latin typeface="Cambria Math" panose="02040503050406030204" pitchFamily="18" charset="0"/>
                      </a:rPr>
                      <m:t>=0;</m:t>
                    </m:r>
                    <m:r>
                      <a:rPr lang="en-GB" b="0" i="1" smtClean="0">
                        <a:latin typeface="Cambria Math" panose="02040503050406030204" pitchFamily="18" charset="0"/>
                      </a:rPr>
                      <m:t>𝑖</m:t>
                    </m:r>
                    <m:r>
                      <a:rPr lang="en-GB" b="0" i="1" smtClean="0">
                        <a:latin typeface="Cambria Math" panose="02040503050406030204" pitchFamily="18" charset="0"/>
                      </a:rPr>
                      <m:t>=1,2,…</m:t>
                    </m:r>
                    <m:r>
                      <a:rPr lang="en-GB" b="0" i="1" smtClean="0">
                        <a:latin typeface="Cambria Math" panose="02040503050406030204" pitchFamily="18" charset="0"/>
                      </a:rPr>
                      <m:t>𝑛</m:t>
                    </m:r>
                  </m:oMath>
                </a14:m>
                <a:endParaRPr lang="en-GB" dirty="0"/>
              </a:p>
              <a:p>
                <a:endParaRPr lang="en-GB" dirty="0"/>
              </a:p>
              <a:p>
                <a:r>
                  <a:rPr lang="en-GB" dirty="0"/>
                  <a:t>define</a:t>
                </a:r>
              </a:p>
              <a:p>
                <a:pPr marL="0" indent="0">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oMath>
                </a14:m>
                <a:r>
                  <a:rPr lang="en-GB" dirty="0"/>
                  <a:t>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e>
                    </m:d>
                  </m:oMath>
                </a14:m>
                <a:endParaRPr lang="en-GB" i="1" dirty="0">
                  <a:latin typeface="Cambria Math" panose="02040503050406030204" pitchFamily="18" charset="0"/>
                </a:endParaRPr>
              </a:p>
              <a:p>
                <a:pPr marL="0" indent="0" algn="ctr">
                  <a:buNone/>
                </a:pPr>
                <a:r>
                  <a:rPr lang="en-GB" b="0" dirty="0"/>
                  <a:t>                                           </a:t>
                </a:r>
                <a14:m>
                  <m:oMath xmlns:m="http://schemas.openxmlformats.org/officeDocument/2006/math">
                    <m:r>
                      <a:rPr lang="en-GB" b="0" i="0"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i="1">
                                <a:latin typeface="Cambria Math" panose="02040503050406030204" pitchFamily="18" charset="0"/>
                              </a:rPr>
                            </m:ctrlPr>
                          </m:sSubPr>
                          <m:e>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𝑖</m:t>
                                </m:r>
                              </m:sub>
                            </m:sSub>
                            <m:r>
                              <a:rPr lang="en-GB" i="1">
                                <a:latin typeface="Cambria Math" panose="02040503050406030204" pitchFamily="18" charset="0"/>
                              </a:rPr>
                              <m:t>𝑔</m:t>
                            </m:r>
                          </m:e>
                          <m:sub>
                            <m:r>
                              <a:rPr lang="en-GB" i="1">
                                <a:latin typeface="Cambria Math" panose="02040503050406030204" pitchFamily="18" charset="0"/>
                              </a:rPr>
                              <m:t>𝑖</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e>
                        </m:d>
                      </m:e>
                    </m:nary>
                  </m:oMath>
                </a14:m>
                <a:r>
                  <a:rPr lang="en-GB" dirty="0"/>
                  <a:t>.</a:t>
                </a:r>
              </a:p>
              <a:p>
                <a:r>
                  <a:rPr lang="en-GB" dirty="0"/>
                  <a:t>Now make </a:t>
                </a:r>
                <a14:m>
                  <m:oMath xmlns:m="http://schemas.openxmlformats.org/officeDocument/2006/math">
                    <m:r>
                      <a:rPr lang="en-GB" b="0" i="1" smtClean="0">
                        <a:latin typeface="Cambria Math" panose="02040503050406030204" pitchFamily="18" charset="0"/>
                      </a:rPr>
                      <m:t>𝐹</m:t>
                    </m:r>
                  </m:oMath>
                </a14:m>
                <a:r>
                  <a:rPr lang="en-GB" dirty="0"/>
                  <a:t> stationary:</a:t>
                </a:r>
              </a:p>
              <a:p>
                <a:endParaRPr lang="en-GB" dirty="0"/>
              </a:p>
              <a:p>
                <a:endParaRPr lang="en-GB" dirty="0"/>
              </a:p>
            </p:txBody>
          </p:sp>
        </mc:Choice>
        <mc:Fallback xmlns="">
          <p:sp>
            <p:nvSpPr>
              <p:cNvPr id="3" name="Content Placeholder 2">
                <a:extLst>
                  <a:ext uri="{FF2B5EF4-FFF2-40B4-BE49-F238E27FC236}">
                    <a16:creationId xmlns:a16="http://schemas.microsoft.com/office/drawing/2014/main" id="{DB58708B-6A48-4692-BCCF-3159E4CD740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87923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1A890-48B9-4522-94BE-3389EEEEF1B8}"/>
              </a:ext>
            </a:extLst>
          </p:cNvPr>
          <p:cNvSpPr>
            <a:spLocks noGrp="1"/>
          </p:cNvSpPr>
          <p:nvPr>
            <p:ph type="title"/>
          </p:nvPr>
        </p:nvSpPr>
        <p:spPr/>
        <p:txBody>
          <a:bodyPr/>
          <a:lstStyle/>
          <a:p>
            <a:r>
              <a:rPr lang="en-GB" dirty="0"/>
              <a:t>Constraints – Lagrange Multipliers - 5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6A671C3-9345-4422-8908-13A909FE7698}"/>
                  </a:ext>
                </a:extLst>
              </p:cNvPr>
              <p:cNvSpPr>
                <a:spLocks noGrp="1"/>
              </p:cNvSpPr>
              <p:nvPr>
                <p:ph idx="1"/>
              </p:nvPr>
            </p:nvSpPr>
            <p:spPr/>
            <p:txBody>
              <a:bodyPr>
                <a:normAutofit lnSpcReduction="10000"/>
              </a:bodyPr>
              <a:lstStyle/>
              <a:p>
                <a:r>
                  <a:rPr lang="en-GB" dirty="0"/>
                  <a:t>With respect to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𝑗</m:t>
                        </m:r>
                      </m:sub>
                    </m:sSub>
                  </m:oMath>
                </a14:m>
                <a:r>
                  <a:rPr lang="en-GB" dirty="0"/>
                  <a:t> we have</a:t>
                </a:r>
              </a:p>
              <a:p>
                <a:endParaRPr lang="en-GB" dirty="0"/>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𝑗</m:t>
                            </m:r>
                          </m:sub>
                        </m:sSub>
                      </m:sub>
                    </m:sSub>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𝑖𝑥</m:t>
                                </m:r>
                              </m:e>
                              <m:sub>
                                <m:r>
                                  <a:rPr lang="en-GB" b="0" i="1" smtClean="0">
                                    <a:latin typeface="Cambria Math" panose="02040503050406030204" pitchFamily="18" charset="0"/>
                                  </a:rPr>
                                  <m:t>𝑗</m:t>
                                </m:r>
                              </m:sub>
                            </m:sSub>
                          </m:sub>
                        </m:sSub>
                        <m:r>
                          <a:rPr lang="en-GB" b="0" i="1" smtClean="0">
                            <a:latin typeface="Cambria Math" panose="02040503050406030204" pitchFamily="18" charset="0"/>
                          </a:rPr>
                          <m:t>=0</m:t>
                        </m:r>
                      </m:e>
                    </m:nary>
                    <m:r>
                      <a:rPr lang="en-GB" b="0" i="1" smtClean="0">
                        <a:latin typeface="Cambria Math" panose="02040503050406030204" pitchFamily="18" charset="0"/>
                      </a:rPr>
                      <m:t>;   </m:t>
                    </m:r>
                    <m:r>
                      <a:rPr lang="en-GB" b="0" i="1" smtClean="0">
                        <a:latin typeface="Cambria Math" panose="02040503050406030204" pitchFamily="18" charset="0"/>
                      </a:rPr>
                      <m:t>𝑗</m:t>
                    </m:r>
                    <m:r>
                      <a:rPr lang="en-GB" b="0" i="1" smtClean="0">
                        <a:latin typeface="Cambria Math" panose="02040503050406030204" pitchFamily="18" charset="0"/>
                      </a:rPr>
                      <m:t>=1,2,…</m:t>
                    </m:r>
                    <m:r>
                      <a:rPr lang="en-GB" b="0" i="1" smtClean="0">
                        <a:latin typeface="Cambria Math" panose="02040503050406030204" pitchFamily="18" charset="0"/>
                      </a:rPr>
                      <m:t>𝑁</m:t>
                    </m:r>
                  </m:oMath>
                </a14:m>
                <a:r>
                  <a:rPr lang="en-GB" dirty="0"/>
                  <a:t>.</a:t>
                </a:r>
              </a:p>
              <a:p>
                <a:endParaRPr lang="en-GB" dirty="0"/>
              </a:p>
              <a:p>
                <a:r>
                  <a:rPr lang="en-GB" dirty="0"/>
                  <a:t>With respect to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𝑗</m:t>
                        </m:r>
                      </m:sub>
                    </m:sSub>
                  </m:oMath>
                </a14:m>
                <a:r>
                  <a:rPr lang="en-GB" dirty="0"/>
                  <a:t> we have simply the </a:t>
                </a:r>
                <a14:m>
                  <m:oMath xmlns:m="http://schemas.openxmlformats.org/officeDocument/2006/math">
                    <m:r>
                      <a:rPr lang="en-GB" b="0" i="1" smtClean="0">
                        <a:latin typeface="Cambria Math" panose="02040503050406030204" pitchFamily="18" charset="0"/>
                      </a:rPr>
                      <m:t>𝑛</m:t>
                    </m:r>
                  </m:oMath>
                </a14:m>
                <a:r>
                  <a:rPr lang="en-GB" dirty="0"/>
                  <a:t> constraints</a:t>
                </a:r>
              </a:p>
              <a:p>
                <a:endParaRPr lang="en-GB" dirty="0"/>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𝑔</m:t>
                        </m:r>
                      </m:e>
                      <m:sub>
                        <m:r>
                          <a:rPr lang="en-GB" i="1">
                            <a:latin typeface="Cambria Math" panose="02040503050406030204" pitchFamily="18" charset="0"/>
                          </a:rPr>
                          <m:t>𝑖</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e>
                    </m:d>
                    <m:r>
                      <a:rPr lang="en-GB" i="1">
                        <a:latin typeface="Cambria Math" panose="02040503050406030204" pitchFamily="18" charset="0"/>
                      </a:rPr>
                      <m:t>=0;</m:t>
                    </m:r>
                    <m:r>
                      <a:rPr lang="en-GB" i="1">
                        <a:latin typeface="Cambria Math" panose="02040503050406030204" pitchFamily="18" charset="0"/>
                      </a:rPr>
                      <m:t>𝑖</m:t>
                    </m:r>
                    <m:r>
                      <a:rPr lang="en-GB" i="1">
                        <a:latin typeface="Cambria Math" panose="02040503050406030204" pitchFamily="18" charset="0"/>
                      </a:rPr>
                      <m:t>=1,2,…</m:t>
                    </m:r>
                    <m:r>
                      <a:rPr lang="en-GB" i="1">
                        <a:latin typeface="Cambria Math" panose="02040503050406030204" pitchFamily="18" charset="0"/>
                      </a:rPr>
                      <m:t>𝑛</m:t>
                    </m:r>
                  </m:oMath>
                </a14:m>
                <a:r>
                  <a:rPr lang="en-GB" dirty="0"/>
                  <a:t>.</a:t>
                </a:r>
              </a:p>
              <a:p>
                <a:r>
                  <a:rPr lang="en-GB" dirty="0"/>
                  <a:t>These are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𝑛</m:t>
                    </m:r>
                  </m:oMath>
                </a14:m>
                <a:r>
                  <a:rPr lang="en-GB" dirty="0"/>
                  <a:t> equations in the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m:t>
                    </m:r>
                    <m:r>
                      <a:rPr lang="en-GB" i="1">
                        <a:latin typeface="Cambria Math" panose="02040503050406030204" pitchFamily="18" charset="0"/>
                      </a:rPr>
                      <m:t>𝑛</m:t>
                    </m:r>
                  </m:oMath>
                </a14:m>
                <a:r>
                  <a:rPr lang="en-GB" dirty="0"/>
                  <a:t> unknowns</a:t>
                </a:r>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r>
                      <a:rPr lang="en-GB" b="0" i="1" smtClean="0">
                        <a:latin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i="1">
                            <a:latin typeface="Cambria Math" panose="02040503050406030204" pitchFamily="18" charset="0"/>
                          </a:rPr>
                          <m:t>2</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i="1">
                            <a:latin typeface="Cambria Math" panose="02040503050406030204" pitchFamily="18" charset="0"/>
                          </a:rPr>
                          <m:t>𝑛</m:t>
                        </m:r>
                      </m:sub>
                    </m:sSub>
                  </m:oMath>
                </a14:m>
                <a:endParaRPr lang="en-GB" dirty="0"/>
              </a:p>
              <a:p>
                <a:pPr marL="0" indent="0" algn="ctr">
                  <a:buNone/>
                </a:pPr>
                <a:endParaRPr lang="en-GB" dirty="0"/>
              </a:p>
            </p:txBody>
          </p:sp>
        </mc:Choice>
        <mc:Fallback xmlns="">
          <p:sp>
            <p:nvSpPr>
              <p:cNvPr id="3" name="Content Placeholder 2">
                <a:extLst>
                  <a:ext uri="{FF2B5EF4-FFF2-40B4-BE49-F238E27FC236}">
                    <a16:creationId xmlns:a16="http://schemas.microsoft.com/office/drawing/2014/main" id="{36A671C3-9345-4422-8908-13A909FE7698}"/>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GB">
                    <a:noFill/>
                  </a:rPr>
                  <a:t> </a:t>
                </a:r>
              </a:p>
            </p:txBody>
          </p:sp>
        </mc:Fallback>
      </mc:AlternateContent>
    </p:spTree>
    <p:extLst>
      <p:ext uri="{BB962C8B-B14F-4D97-AF65-F5344CB8AC3E}">
        <p14:creationId xmlns:p14="http://schemas.microsoft.com/office/powerpoint/2010/main" val="117739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148FD-DAD3-42CB-AE70-0D417A792152}"/>
              </a:ext>
            </a:extLst>
          </p:cNvPr>
          <p:cNvSpPr>
            <a:spLocks noGrp="1"/>
          </p:cNvSpPr>
          <p:nvPr>
            <p:ph type="title"/>
          </p:nvPr>
        </p:nvSpPr>
        <p:spPr/>
        <p:txBody>
          <a:bodyPr/>
          <a:lstStyle/>
          <a:p>
            <a:r>
              <a:rPr lang="en-GB" b="1" dirty="0"/>
              <a:t>Session 4</a:t>
            </a:r>
          </a:p>
        </p:txBody>
      </p:sp>
      <p:sp>
        <p:nvSpPr>
          <p:cNvPr id="3" name="Content Placeholder 2">
            <a:extLst>
              <a:ext uri="{FF2B5EF4-FFF2-40B4-BE49-F238E27FC236}">
                <a16:creationId xmlns:a16="http://schemas.microsoft.com/office/drawing/2014/main" xmlns="" id="{573162ED-5ACA-47E9-8B82-D8580EE3F02D}"/>
              </a:ext>
            </a:extLst>
          </p:cNvPr>
          <p:cNvSpPr>
            <a:spLocks noGrp="1"/>
          </p:cNvSpPr>
          <p:nvPr>
            <p:ph idx="1"/>
          </p:nvPr>
        </p:nvSpPr>
        <p:spPr/>
        <p:txBody>
          <a:bodyPr>
            <a:normAutofit fontScale="55000" lnSpcReduction="20000"/>
          </a:bodyPr>
          <a:lstStyle/>
          <a:p>
            <a:r>
              <a:rPr lang="en-GB" sz="3400" dirty="0"/>
              <a:t>A brief survey of optimisation methods.</a:t>
            </a:r>
          </a:p>
          <a:p>
            <a:r>
              <a:rPr lang="en-GB" sz="3400" dirty="0"/>
              <a:t>Optimisation of functions </a:t>
            </a:r>
          </a:p>
          <a:p>
            <a:pPr lvl="1"/>
            <a:r>
              <a:rPr lang="en-GB" sz="2900" dirty="0"/>
              <a:t>Single variable</a:t>
            </a:r>
          </a:p>
          <a:p>
            <a:pPr lvl="1"/>
            <a:r>
              <a:rPr lang="en-GB" sz="2900" dirty="0"/>
              <a:t>Some dangers</a:t>
            </a:r>
          </a:p>
          <a:p>
            <a:pPr lvl="1"/>
            <a:r>
              <a:rPr lang="en-GB" sz="2900" dirty="0"/>
              <a:t>Multiple variables</a:t>
            </a:r>
          </a:p>
          <a:p>
            <a:pPr lvl="1"/>
            <a:r>
              <a:rPr lang="en-GB" sz="2900" dirty="0"/>
              <a:t>Constraints – Lagrange Multipliers</a:t>
            </a:r>
          </a:p>
          <a:p>
            <a:r>
              <a:rPr lang="en-GB" sz="3400" dirty="0"/>
              <a:t>Some applications</a:t>
            </a:r>
          </a:p>
          <a:p>
            <a:pPr lvl="1"/>
            <a:r>
              <a:rPr lang="en-GB" sz="2900" dirty="0"/>
              <a:t>Optimisation of kinetic energy of an explosively projected plate.</a:t>
            </a:r>
          </a:p>
          <a:p>
            <a:pPr lvl="1"/>
            <a:r>
              <a:rPr lang="en-GB" sz="2900" dirty="0"/>
              <a:t>Minimisation of heat loss </a:t>
            </a:r>
          </a:p>
          <a:p>
            <a:pPr lvl="1"/>
            <a:r>
              <a:rPr lang="en-GB" sz="2900" dirty="0"/>
              <a:t>Maintaining orthogonality of axes</a:t>
            </a:r>
          </a:p>
          <a:p>
            <a:pPr lvl="1"/>
            <a:r>
              <a:rPr lang="en-GB" sz="2900" dirty="0"/>
              <a:t>Minimising variance</a:t>
            </a:r>
          </a:p>
          <a:p>
            <a:r>
              <a:rPr lang="en-GB" sz="3400" dirty="0"/>
              <a:t>A brief review of methods where analysis is less simple and intelligent search is needed:</a:t>
            </a:r>
          </a:p>
          <a:p>
            <a:pPr lvl="1"/>
            <a:r>
              <a:rPr lang="en-GB" sz="2900" dirty="0" err="1"/>
              <a:t>Nelder</a:t>
            </a:r>
            <a:r>
              <a:rPr lang="en-GB" sz="2900" dirty="0"/>
              <a:t>-Mead</a:t>
            </a:r>
          </a:p>
          <a:p>
            <a:pPr lvl="1"/>
            <a:r>
              <a:rPr lang="en-GB" sz="2900" dirty="0"/>
              <a:t>Genetic algorithms</a:t>
            </a:r>
          </a:p>
          <a:p>
            <a:pPr lvl="1"/>
            <a:r>
              <a:rPr lang="en-GB" sz="2900" dirty="0"/>
              <a:t>Simulated annealing</a:t>
            </a:r>
          </a:p>
          <a:p>
            <a:pPr lvl="1"/>
            <a:r>
              <a:rPr lang="en-GB" sz="2900" dirty="0" err="1"/>
              <a:t>Tabu</a:t>
            </a:r>
            <a:r>
              <a:rPr lang="en-GB" sz="2900" dirty="0"/>
              <a:t> Search</a:t>
            </a:r>
          </a:p>
          <a:p>
            <a:endParaRPr lang="en-US" sz="3200" dirty="0"/>
          </a:p>
          <a:p>
            <a:pPr marL="0" indent="0">
              <a:buNone/>
            </a:pPr>
            <a:endParaRPr lang="en-GB" dirty="0"/>
          </a:p>
        </p:txBody>
      </p:sp>
    </p:spTree>
    <p:extLst>
      <p:ext uri="{BB962C8B-B14F-4D97-AF65-F5344CB8AC3E}">
        <p14:creationId xmlns:p14="http://schemas.microsoft.com/office/powerpoint/2010/main" val="375587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B948E-C366-4703-9376-C0A9997CA8DE}"/>
              </a:ext>
            </a:extLst>
          </p:cNvPr>
          <p:cNvSpPr>
            <a:spLocks noGrp="1"/>
          </p:cNvSpPr>
          <p:nvPr>
            <p:ph type="title"/>
          </p:nvPr>
        </p:nvSpPr>
        <p:spPr/>
        <p:txBody>
          <a:bodyPr/>
          <a:lstStyle/>
          <a:p>
            <a:r>
              <a:rPr lang="en-GB" dirty="0"/>
              <a:t>Constraints – Lagrange Multipliers – 6 – 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7BDE977A-4982-4BF9-9824-10DA93B0A346}"/>
                  </a:ext>
                </a:extLst>
              </p:cNvPr>
              <p:cNvSpPr>
                <a:spLocks noGrp="1"/>
              </p:cNvSpPr>
              <p:nvPr>
                <p:ph idx="1"/>
              </p:nvPr>
            </p:nvSpPr>
            <p:spPr/>
            <p:txBody>
              <a:bodyPr>
                <a:normAutofit/>
              </a:bodyPr>
              <a:lstStyle/>
              <a:p>
                <a:r>
                  <a:rPr lang="en-GB" dirty="0"/>
                  <a:t>Consider optimising the function</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𝑧</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𝑦</m:t>
                              </m:r>
                              <m:r>
                                <a:rPr lang="en-GB" i="1">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+3</m:t>
                      </m:r>
                    </m:oMath>
                  </m:oMathPara>
                </a14:m>
                <a:endParaRPr lang="en-GB" dirty="0"/>
              </a:p>
              <a:p>
                <a:r>
                  <a:rPr lang="en-GB" dirty="0"/>
                  <a:t>Subject to the two constraints </a:t>
                </a:r>
              </a:p>
              <a:p>
                <a:pPr marL="0" indent="0" algn="ctr">
                  <a:buNone/>
                </a:pP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r>
                  <a:rPr lang="en-GB" dirty="0"/>
                  <a:t>Form </a:t>
                </a:r>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𝑧</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a:rPr lang="en-GB" i="1">
                        <a:latin typeface="Cambria Math" panose="02040503050406030204" pitchFamily="18" charset="0"/>
                      </a:rPr>
                      <m:t>h</m:t>
                    </m:r>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 </m:t>
                        </m:r>
                        <m:r>
                          <a:rPr lang="en-GB" i="1">
                            <a:latin typeface="Cambria Math" panose="02040503050406030204" pitchFamily="18" charset="0"/>
                          </a:rPr>
                          <m:t>𝑦</m:t>
                        </m:r>
                        <m:r>
                          <a:rPr lang="en-GB" i="1">
                            <a:latin typeface="Cambria Math" panose="02040503050406030204" pitchFamily="18" charset="0"/>
                          </a:rPr>
                          <m:t>, </m:t>
                        </m:r>
                        <m:r>
                          <a:rPr lang="en-GB" i="1">
                            <a:latin typeface="Cambria Math" panose="02040503050406030204" pitchFamily="18" charset="0"/>
                          </a:rPr>
                          <m:t>𝑧</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d>
                      <m:dPr>
                        <m:begChr m:val="{"/>
                        <m:endChr m:val="}"/>
                        <m:ctrlPr>
                          <a:rPr lang="en-GB" b="0" i="1" smtClean="0">
                            <a:latin typeface="Cambria Math" panose="02040503050406030204" pitchFamily="18" charset="0"/>
                          </a:rPr>
                        </m:ctrlPr>
                      </m:dPr>
                      <m:e>
                        <m:r>
                          <a:rPr lang="en-GB" i="1">
                            <a:latin typeface="Cambria Math" panose="02040503050406030204" pitchFamily="18" charset="0"/>
                          </a:rPr>
                          <m:t>𝑧</m:t>
                        </m:r>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𝑦</m:t>
                                </m:r>
                                <m:r>
                                  <a:rPr lang="en-GB" i="1">
                                    <a:latin typeface="Cambria Math" panose="02040503050406030204" pitchFamily="18" charset="0"/>
                                  </a:rPr>
                                  <m:t>−1</m:t>
                                </m:r>
                              </m:e>
                            </m:d>
                          </m:e>
                          <m:sup>
                            <m:r>
                              <a:rPr lang="en-GB" i="1">
                                <a:latin typeface="Cambria Math" panose="02040503050406030204" pitchFamily="18" charset="0"/>
                              </a:rPr>
                              <m:t>2</m:t>
                            </m:r>
                          </m:sup>
                        </m:sSup>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2</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e>
                    </m:d>
                  </m:oMath>
                </a14:m>
                <a:r>
                  <a:rPr lang="en-GB" dirty="0"/>
                  <a:t>.</a:t>
                </a:r>
              </a:p>
              <a:p>
                <a:r>
                  <a:rPr lang="en-GB" dirty="0"/>
                  <a:t>Make </a:t>
                </a:r>
                <a14:m>
                  <m:oMath xmlns:m="http://schemas.openxmlformats.org/officeDocument/2006/math">
                    <m:r>
                      <a:rPr lang="en-GB" b="0" i="1" smtClean="0">
                        <a:latin typeface="Cambria Math" panose="02040503050406030204" pitchFamily="18" charset="0"/>
                      </a:rPr>
                      <m:t>𝐹</m:t>
                    </m:r>
                  </m:oMath>
                </a14:m>
                <a:r>
                  <a:rPr lang="en-GB" dirty="0"/>
                  <a:t> stationary with respect to its 5 arguments to obtain 5 equations. </a:t>
                </a:r>
              </a:p>
              <a:p>
                <a:endParaRPr lang="en-GB" dirty="0"/>
              </a:p>
              <a:p>
                <a:endParaRPr lang="en-GB" dirty="0"/>
              </a:p>
              <a:p>
                <a:pPr marL="0" indent="0">
                  <a:buNone/>
                </a:pPr>
                <a:endParaRPr lang="en-GB" dirty="0"/>
              </a:p>
            </p:txBody>
          </p:sp>
        </mc:Choice>
        <mc:Fallback xmlns="">
          <p:sp>
            <p:nvSpPr>
              <p:cNvPr id="3" name="Content Placeholder 2">
                <a:extLst>
                  <a:ext uri="{FF2B5EF4-FFF2-40B4-BE49-F238E27FC236}">
                    <a16:creationId xmlns:a16="http://schemas.microsoft.com/office/drawing/2014/main" id="{7BDE977A-4982-4BF9-9824-10DA93B0A34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74743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441F9-D646-4456-9380-AFF7C67C2CB9}"/>
              </a:ext>
            </a:extLst>
          </p:cNvPr>
          <p:cNvSpPr>
            <a:spLocks noGrp="1"/>
          </p:cNvSpPr>
          <p:nvPr>
            <p:ph type="title"/>
          </p:nvPr>
        </p:nvSpPr>
        <p:spPr/>
        <p:txBody>
          <a:bodyPr/>
          <a:lstStyle/>
          <a:p>
            <a:r>
              <a:rPr lang="en-GB" dirty="0"/>
              <a:t>Constraints – Lagrange Multipliers – 7 – 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451ABC5-D23C-4E66-92DB-39DAE1329F90}"/>
                  </a:ext>
                </a:extLst>
              </p:cNvPr>
              <p:cNvSpPr>
                <a:spLocks noGrp="1"/>
              </p:cNvSpPr>
              <p:nvPr>
                <p:ph idx="1"/>
              </p:nvPr>
            </p:nvSpPr>
            <p:spPr>
              <a:xfrm>
                <a:off x="838200" y="1831412"/>
                <a:ext cx="10515600" cy="4351338"/>
              </a:xfrm>
            </p:spPr>
            <p:txBody>
              <a:bodyPr>
                <a:normAutofit fontScale="85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𝑥</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2</m:t>
                          </m:r>
                        </m:sub>
                      </m:sSub>
                      <m:r>
                        <a:rPr lang="en-GB" b="0" i="1" smtClean="0">
                          <a:latin typeface="Cambria Math" panose="02040503050406030204" pitchFamily="18" charset="0"/>
                        </a:rPr>
                        <m:t>=0,</m:t>
                      </m:r>
                    </m:oMath>
                  </m:oMathPara>
                </a14:m>
                <a:endParaRPr lang="en-GB" b="0" dirty="0"/>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𝑦</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r>
                      <a:rPr lang="en-GB" b="0" i="1" smtClean="0">
                        <a:latin typeface="Cambria Math" panose="02040503050406030204" pitchFamily="18" charset="0"/>
                      </a:rPr>
                      <m:t>=0</m:t>
                    </m:r>
                  </m:oMath>
                </a14:m>
                <a:r>
                  <a:rPr lang="en-GB" dirty="0"/>
                  <a:t>,</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𝑧</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r>
                      <a:rPr lang="en-GB" b="0" i="1" smtClean="0">
                        <a:latin typeface="Cambria Math" panose="02040503050406030204" pitchFamily="18" charset="0"/>
                      </a:rPr>
                      <m:t>=0</m:t>
                    </m:r>
                  </m:oMath>
                </a14:m>
                <a:r>
                  <a:rPr lang="en-GB" dirty="0"/>
                  <a:t>,</a:t>
                </a:r>
              </a:p>
              <a:p>
                <a:pPr marL="0" indent="0" algn="ctr">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𝑦</m:t>
                              </m:r>
                              <m:r>
                                <a:rPr lang="en-GB" i="1">
                                  <a:latin typeface="Cambria Math" panose="02040503050406030204" pitchFamily="18" charset="0"/>
                                </a:rPr>
                                <m:t>−1</m:t>
                              </m:r>
                            </m:e>
                          </m:d>
                        </m:e>
                        <m:sup>
                          <m:r>
                            <a:rPr lang="en-GB" i="1">
                              <a:latin typeface="Cambria Math" panose="02040503050406030204" pitchFamily="18" charset="0"/>
                            </a:rPr>
                            <m:t>2</m:t>
                          </m:r>
                        </m:sup>
                      </m:sSup>
                      <m:r>
                        <a:rPr lang="en-GB" b="0" i="0" smtClean="0">
                          <a:latin typeface="Cambria Math" panose="02040503050406030204" pitchFamily="18" charset="0"/>
                        </a:rPr>
                        <m:t>=0,</m:t>
                      </m:r>
                    </m:oMath>
                  </m:oMathPara>
                </a14:m>
                <a:endParaRPr lang="en-GB" b="0" dirty="0"/>
              </a:p>
              <a:p>
                <a:pPr marL="0" indent="0" algn="ctr">
                  <a:buNone/>
                </a:pP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+1=0</m:t>
                    </m:r>
                  </m:oMath>
                </a14:m>
                <a:r>
                  <a:rPr lang="en-GB" dirty="0"/>
                  <a:t>.</a:t>
                </a:r>
              </a:p>
              <a:p>
                <a:r>
                  <a:rPr lang="en-GB" dirty="0"/>
                  <a:t>The first equation becomes</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2</m:t>
                          </m:r>
                        </m:sub>
                      </m:sSub>
                      <m:r>
                        <a:rPr lang="en-GB" b="0" i="1" smtClean="0">
                          <a:latin typeface="Cambria Math" panose="02040503050406030204" pitchFamily="18" charset="0"/>
                        </a:rPr>
                        <m:t>=0</m:t>
                      </m:r>
                      <m:r>
                        <a:rPr lang="en-GB" b="0" i="0" smtClean="0">
                          <a:latin typeface="Cambria Math" panose="02040503050406030204" pitchFamily="18" charset="0"/>
                        </a:rPr>
                        <m:t>.</m:t>
                      </m:r>
                    </m:oMath>
                  </m:oMathPara>
                </a14:m>
                <a:endParaRPr lang="en-GB" b="0" dirty="0"/>
              </a:p>
              <a:p>
                <a:r>
                  <a:rPr lang="en-GB" dirty="0"/>
                  <a:t>The second equation is</a:t>
                </a:r>
              </a:p>
              <a:p>
                <a:pPr marL="0" indent="0" algn="ctr">
                  <a:buNone/>
                </a:pPr>
                <a14:m>
                  <m:oMath xmlns:m="http://schemas.openxmlformats.org/officeDocument/2006/math">
                    <m:r>
                      <a:rPr lang="en-GB" b="0" i="1" smtClean="0">
                        <a:latin typeface="Cambria Math" panose="02040503050406030204" pitchFamily="18" charset="0"/>
                      </a:rPr>
                      <m:t>−8</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2</m:t>
                        </m:r>
                      </m:sub>
                    </m:sSub>
                    <m:r>
                      <a:rPr lang="en-GB" b="0" i="1" smtClean="0">
                        <a:latin typeface="Cambria Math" panose="02040503050406030204" pitchFamily="18" charset="0"/>
                      </a:rPr>
                      <m:t>=0</m:t>
                    </m:r>
                  </m:oMath>
                </a14:m>
                <a:r>
                  <a:rPr lang="en-GB" dirty="0"/>
                  <a:t>.</a:t>
                </a:r>
              </a:p>
              <a:p>
                <a:r>
                  <a:rPr lang="en-GB" dirty="0"/>
                  <a:t>The third equation is</a:t>
                </a:r>
              </a:p>
              <a:p>
                <a:pPr marL="0" indent="0" algn="ctr">
                  <a:buNone/>
                </a:pP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𝑧</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r>
                      <a:rPr lang="en-GB" b="0" i="1" smtClean="0">
                        <a:latin typeface="Cambria Math" panose="02040503050406030204" pitchFamily="18" charset="0"/>
                      </a:rPr>
                      <m:t>=0</m:t>
                    </m:r>
                  </m:oMath>
                </a14:m>
                <a:r>
                  <a:rPr lang="en-GB" dirty="0"/>
                  <a:t>.</a:t>
                </a:r>
              </a:p>
              <a:p>
                <a:pPr marL="0" indent="0">
                  <a:buNone/>
                </a:pPr>
                <a:endParaRPr lang="en-GB" dirty="0"/>
              </a:p>
              <a:p>
                <a:endParaRPr lang="en-GB" dirty="0"/>
              </a:p>
              <a:p>
                <a:pPr marL="0" indent="0">
                  <a:buNone/>
                </a:pPr>
                <a:endParaRPr lang="en-GB" dirty="0"/>
              </a:p>
            </p:txBody>
          </p:sp>
        </mc:Choice>
        <mc:Fallback xmlns="">
          <p:sp>
            <p:nvSpPr>
              <p:cNvPr id="3" name="Content Placeholder 2">
                <a:extLst>
                  <a:ext uri="{FF2B5EF4-FFF2-40B4-BE49-F238E27FC236}">
                    <a16:creationId xmlns:a16="http://schemas.microsoft.com/office/drawing/2014/main" id="{B451ABC5-D23C-4E66-92DB-39DAE1329F90}"/>
                  </a:ext>
                </a:extLst>
              </p:cNvPr>
              <p:cNvSpPr>
                <a:spLocks noGrp="1" noRot="1" noChangeAspect="1" noMove="1" noResize="1" noEditPoints="1" noAdjustHandles="1" noChangeArrowheads="1" noChangeShapeType="1" noTextEdit="1"/>
              </p:cNvSpPr>
              <p:nvPr>
                <p:ph idx="1"/>
              </p:nvPr>
            </p:nvSpPr>
            <p:spPr>
              <a:xfrm>
                <a:off x="838200" y="1831412"/>
                <a:ext cx="10515600" cy="4351338"/>
              </a:xfrm>
              <a:blipFill>
                <a:blip r:embed="rId2"/>
                <a:stretch>
                  <a:fillRect l="-812"/>
                </a:stretch>
              </a:blipFill>
            </p:spPr>
            <p:txBody>
              <a:bodyPr/>
              <a:lstStyle/>
              <a:p>
                <a:r>
                  <a:rPr lang="en-GB">
                    <a:noFill/>
                  </a:rPr>
                  <a:t> </a:t>
                </a:r>
              </a:p>
            </p:txBody>
          </p:sp>
        </mc:Fallback>
      </mc:AlternateContent>
    </p:spTree>
    <p:extLst>
      <p:ext uri="{BB962C8B-B14F-4D97-AF65-F5344CB8AC3E}">
        <p14:creationId xmlns:p14="http://schemas.microsoft.com/office/powerpoint/2010/main" val="388237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4480C-6B48-4585-8BED-2A50D97DEB08}"/>
              </a:ext>
            </a:extLst>
          </p:cNvPr>
          <p:cNvSpPr>
            <a:spLocks noGrp="1"/>
          </p:cNvSpPr>
          <p:nvPr>
            <p:ph type="title"/>
          </p:nvPr>
        </p:nvSpPr>
        <p:spPr/>
        <p:txBody>
          <a:bodyPr/>
          <a:lstStyle/>
          <a:p>
            <a:r>
              <a:rPr lang="en-GB" dirty="0"/>
              <a:t>Constraints – Lagrange Multipliers – 8 – 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073F4282-B5F0-417B-9EBE-47CD79699A67}"/>
                  </a:ext>
                </a:extLst>
              </p:cNvPr>
              <p:cNvSpPr>
                <a:spLocks noGrp="1"/>
              </p:cNvSpPr>
              <p:nvPr>
                <p:ph idx="1"/>
              </p:nvPr>
            </p:nvSpPr>
            <p:spPr/>
            <p:txBody>
              <a:bodyPr>
                <a:normAutofit fontScale="92500" lnSpcReduction="10000"/>
              </a:bodyPr>
              <a:lstStyle/>
              <a:p>
                <a:r>
                  <a:rPr lang="en-GB" dirty="0"/>
                  <a:t>We have 5 equations in the 5 unknowns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𝑧</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2</m:t>
                        </m:r>
                      </m:sub>
                    </m:sSub>
                  </m:oMath>
                </a14:m>
                <a:r>
                  <a:rPr lang="en-GB" dirty="0"/>
                  <a:t>.</a:t>
                </a:r>
              </a:p>
              <a:p>
                <a:r>
                  <a:rPr lang="en-GB" dirty="0"/>
                  <a:t>Elimination of the last 4 variables in favour of </a:t>
                </a:r>
                <a14:m>
                  <m:oMath xmlns:m="http://schemas.openxmlformats.org/officeDocument/2006/math">
                    <m:r>
                      <a:rPr lang="en-GB" b="0" i="1" smtClean="0">
                        <a:latin typeface="Cambria Math" panose="02040503050406030204" pitchFamily="18" charset="0"/>
                      </a:rPr>
                      <m:t>𝑥</m:t>
                    </m:r>
                  </m:oMath>
                </a14:m>
                <a:r>
                  <a:rPr lang="en-GB" dirty="0"/>
                  <a:t> results in</a:t>
                </a:r>
              </a:p>
              <a:p>
                <a:pPr marL="0" indent="0" algn="ctr">
                  <a:buNone/>
                </a:pPr>
                <a14:m>
                  <m:oMath xmlns:m="http://schemas.openxmlformats.org/officeDocument/2006/math">
                    <m:r>
                      <a:rPr lang="en-GB" b="0" i="1" smtClean="0">
                        <a:latin typeface="Cambria Math" panose="02040503050406030204" pitchFamily="18" charset="0"/>
                      </a:rPr>
                      <m:t>−8</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3</m:t>
                        </m:r>
                      </m:sup>
                    </m:sSup>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=0</m:t>
                    </m:r>
                  </m:oMath>
                </a14:m>
                <a:r>
                  <a:rPr lang="en-GB" dirty="0"/>
                  <a:t>.</a:t>
                </a:r>
              </a:p>
              <a:p>
                <a:r>
                  <a:rPr lang="en-GB" dirty="0"/>
                  <a:t>The solutions are </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rPr>
                        <m:t>𝑦</m:t>
                      </m:r>
                      <m:r>
                        <a:rPr lang="en-GB" b="0" i="1" smtClean="0">
                          <a:latin typeface="Cambria Math" panose="02040503050406030204" pitchFamily="18" charset="0"/>
                        </a:rPr>
                        <m:t>=0, </m:t>
                      </m:r>
                      <m:r>
                        <a:rPr lang="en-GB" b="0" i="1" smtClean="0">
                          <a:latin typeface="Cambria Math" panose="02040503050406030204" pitchFamily="18" charset="0"/>
                        </a:rPr>
                        <m:t>𝑧</m:t>
                      </m:r>
                      <m:r>
                        <a:rPr lang="en-GB" b="0" i="1" smtClean="0">
                          <a:latin typeface="Cambria Math" panose="02040503050406030204" pitchFamily="18" charset="0"/>
                        </a:rPr>
                        <m:t>=1;  </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1, 0, 1</m:t>
                          </m:r>
                        </m:e>
                      </m:d>
                      <m:r>
                        <a:rPr lang="en-GB" b="0" i="1" smtClean="0">
                          <a:latin typeface="Cambria Math" panose="02040503050406030204" pitchFamily="18" charset="0"/>
                        </a:rPr>
                        <m:t>=2</m:t>
                      </m:r>
                    </m:oMath>
                  </m:oMathPara>
                </a14:m>
                <a:endParaRPr lang="en-GB" b="0" i="1" dirty="0"/>
              </a:p>
              <a:p>
                <a:pPr marL="0" indent="0" algn="ctr">
                  <a:buNone/>
                </a:pP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 </m:t>
                    </m:r>
                    <m:r>
                      <a:rPr lang="en-GB" b="0" i="1" smtClean="0">
                        <a:latin typeface="Cambria Math" panose="02040503050406030204" pitchFamily="18" charset="0"/>
                      </a:rPr>
                      <m:t>𝑦</m:t>
                    </m:r>
                    <m:r>
                      <a:rPr lang="en-GB" b="0" i="1" smtClean="0">
                        <a:latin typeface="Cambria Math" panose="02040503050406030204" pitchFamily="18" charset="0"/>
                      </a:rPr>
                      <m:t>=1, </m:t>
                    </m:r>
                    <m:r>
                      <a:rPr lang="en-GB" b="0" i="1" smtClean="0">
                        <a:latin typeface="Cambria Math" panose="02040503050406030204" pitchFamily="18" charset="0"/>
                      </a:rPr>
                      <m:t>𝑧</m:t>
                    </m:r>
                    <m:r>
                      <a:rPr lang="en-GB" b="0" i="1" smtClean="0">
                        <a:latin typeface="Cambria Math" panose="02040503050406030204" pitchFamily="18" charset="0"/>
                      </a:rPr>
                      <m:t>=0;  </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2, 1, 0</m:t>
                        </m:r>
                      </m:e>
                    </m:d>
                    <m:r>
                      <a:rPr lang="en-GB" b="0" i="1" smtClean="0">
                        <a:latin typeface="Cambria Math" panose="02040503050406030204" pitchFamily="18" charset="0"/>
                      </a:rPr>
                      <m:t>=</m:t>
                    </m:r>
                  </m:oMath>
                </a14:m>
                <a:r>
                  <a:rPr lang="en-GB" b="0" dirty="0"/>
                  <a:t> 3</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 </m:t>
                      </m:r>
                      <m:r>
                        <a:rPr lang="en-GB" b="0" i="1" smtClean="0">
                          <a:latin typeface="Cambria Math" panose="02040503050406030204" pitchFamily="18" charset="0"/>
                        </a:rPr>
                        <m:t>𝑦</m:t>
                      </m:r>
                      <m:r>
                        <a:rPr lang="en-GB" b="0" i="1" smtClean="0">
                          <a:latin typeface="Cambria Math" panose="02040503050406030204" pitchFamily="18" charset="0"/>
                        </a:rPr>
                        <m:t>=2, </m:t>
                      </m:r>
                      <m:r>
                        <a:rPr lang="en-GB" b="0" i="1" smtClean="0">
                          <a:latin typeface="Cambria Math" panose="02040503050406030204" pitchFamily="18" charset="0"/>
                        </a:rPr>
                        <m:t>𝑧</m:t>
                      </m:r>
                      <m:r>
                        <a:rPr lang="en-GB" b="0" i="1" smtClean="0">
                          <a:latin typeface="Cambria Math" panose="02040503050406030204" pitchFamily="18" charset="0"/>
                        </a:rPr>
                        <m:t>=1;  </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3, 2, 1</m:t>
                          </m:r>
                        </m:e>
                      </m:d>
                      <m:r>
                        <a:rPr lang="en-GB" b="0" i="1" smtClean="0">
                          <a:latin typeface="Cambria Math" panose="02040503050406030204" pitchFamily="18" charset="0"/>
                        </a:rPr>
                        <m:t>=2</m:t>
                      </m:r>
                    </m:oMath>
                  </m:oMathPara>
                </a14:m>
                <a:endParaRPr lang="en-GB" dirty="0"/>
              </a:p>
              <a:p>
                <a:r>
                  <a:rPr lang="en-GB" dirty="0"/>
                  <a:t>The first and third solutions are minima; the second one is a maximum. (The underlying function is a quartic).</a:t>
                </a:r>
              </a:p>
              <a:p>
                <a:r>
                  <a:rPr lang="en-GB" dirty="0"/>
                  <a:t>Corresponding values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i="1">
                            <a:latin typeface="Cambria Math" panose="02040503050406030204" pitchFamily="18" charset="0"/>
                            <a:ea typeface="Cambria Math" panose="02040503050406030204" pitchFamily="18" charset="0"/>
                          </a:rPr>
                          <m:t>2</m:t>
                        </m:r>
                      </m:sub>
                    </m:sSub>
                  </m:oMath>
                </a14:m>
                <a:r>
                  <a:rPr lang="en-GB" dirty="0"/>
                  <a:t> are easily calculated.</a:t>
                </a:r>
              </a:p>
              <a:p>
                <a:endParaRPr lang="en-GB" dirty="0"/>
              </a:p>
            </p:txBody>
          </p:sp>
        </mc:Choice>
        <mc:Fallback xmlns="">
          <p:sp>
            <p:nvSpPr>
              <p:cNvPr id="3" name="Content Placeholder 2">
                <a:extLst>
                  <a:ext uri="{FF2B5EF4-FFF2-40B4-BE49-F238E27FC236}">
                    <a16:creationId xmlns:a16="http://schemas.microsoft.com/office/drawing/2014/main" id="{073F4282-B5F0-417B-9EBE-47CD79699A67}"/>
                  </a:ext>
                </a:extLst>
              </p:cNvPr>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171616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051A4-331E-4EAC-87B4-B343E33E948E}"/>
              </a:ext>
            </a:extLst>
          </p:cNvPr>
          <p:cNvSpPr>
            <a:spLocks noGrp="1"/>
          </p:cNvSpPr>
          <p:nvPr>
            <p:ph type="title"/>
          </p:nvPr>
        </p:nvSpPr>
        <p:spPr/>
        <p:txBody>
          <a:bodyPr/>
          <a:lstStyle/>
          <a:p>
            <a:r>
              <a:rPr lang="en-GB" dirty="0"/>
              <a:t>Inequality Constraints - 1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8731A19-03CC-4B49-9557-FB496D7859F1}"/>
                  </a:ext>
                </a:extLst>
              </p:cNvPr>
              <p:cNvSpPr>
                <a:spLocks noGrp="1"/>
              </p:cNvSpPr>
              <p:nvPr>
                <p:ph idx="1"/>
              </p:nvPr>
            </p:nvSpPr>
            <p:spPr/>
            <p:txBody>
              <a:bodyPr>
                <a:normAutofit lnSpcReduction="10000"/>
              </a:bodyPr>
              <a:lstStyle/>
              <a:p>
                <a:r>
                  <a:rPr lang="en-GB" dirty="0"/>
                  <a:t>Consider the general problem of optimising the differentiable function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subject to the inequality constraint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𝑘</m:t>
                    </m:r>
                  </m:oMath>
                </a14:m>
                <a:r>
                  <a:rPr lang="en-GB" dirty="0"/>
                  <a:t>, where </a:t>
                </a:r>
                <a14:m>
                  <m:oMath xmlns:m="http://schemas.openxmlformats.org/officeDocument/2006/math">
                    <m:r>
                      <a:rPr lang="en-GB" b="0" i="1" smtClean="0">
                        <a:latin typeface="Cambria Math" panose="02040503050406030204" pitchFamily="18" charset="0"/>
                      </a:rPr>
                      <m:t>𝑘</m:t>
                    </m:r>
                  </m:oMath>
                </a14:m>
                <a:r>
                  <a:rPr lang="en-GB" dirty="0"/>
                  <a:t> is a constant.</a:t>
                </a:r>
              </a:p>
              <a:p>
                <a:r>
                  <a:rPr lang="en-GB" dirty="0"/>
                  <a:t>This can sometimes be effectively handled by replacing the inequality constraint by a constraining equation, at the cost of introducing a new variable </a:t>
                </a:r>
                <a14:m>
                  <m:oMath xmlns:m="http://schemas.openxmlformats.org/officeDocument/2006/math">
                    <m:r>
                      <a:rPr lang="en-GB" b="0" i="1" smtClean="0">
                        <a:latin typeface="Cambria Math" panose="02040503050406030204" pitchFamily="18" charset="0"/>
                      </a:rPr>
                      <m:t>𝑞</m:t>
                    </m:r>
                    <m:r>
                      <a:rPr lang="en-GB" b="0" i="0" smtClean="0">
                        <a:latin typeface="Cambria Math" panose="02040503050406030204" pitchFamily="18" charset="0"/>
                      </a:rPr>
                      <m:t>,</m:t>
                    </m:r>
                  </m:oMath>
                </a14:m>
                <a:r>
                  <a:rPr lang="en-GB" dirty="0"/>
                  <a:t> thus:</a:t>
                </a:r>
              </a:p>
              <a:p>
                <a:pPr marL="0" indent="0" algn="ctr">
                  <a:buNone/>
                </a:pP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𝑞</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𝑘</m:t>
                    </m:r>
                  </m:oMath>
                </a14:m>
                <a:r>
                  <a:rPr lang="en-GB" dirty="0"/>
                  <a:t>.</a:t>
                </a:r>
              </a:p>
              <a:p>
                <a:endParaRPr lang="en-GB" dirty="0"/>
              </a:p>
              <a:p>
                <a:r>
                  <a:rPr lang="en-GB" dirty="0"/>
                  <a:t>Then this constraint can be treated using a Lagrange multiplier in the usual way.</a:t>
                </a:r>
              </a:p>
              <a:p>
                <a:pPr marL="0" indent="0" algn="ctr">
                  <a:buNone/>
                </a:pPr>
                <a:endParaRPr lang="en-GB" dirty="0"/>
              </a:p>
            </p:txBody>
          </p:sp>
        </mc:Choice>
        <mc:Fallback xmlns="">
          <p:sp>
            <p:nvSpPr>
              <p:cNvPr id="3" name="Content Placeholder 2">
                <a:extLst>
                  <a:ext uri="{FF2B5EF4-FFF2-40B4-BE49-F238E27FC236}">
                    <a16:creationId xmlns:a16="http://schemas.microsoft.com/office/drawing/2014/main" id="{48731A19-03CC-4B49-9557-FB496D7859F1}"/>
                  </a:ext>
                </a:extLst>
              </p:cNvPr>
              <p:cNvSpPr>
                <a:spLocks noGrp="1" noRot="1" noChangeAspect="1" noMove="1" noResize="1" noEditPoints="1" noAdjustHandles="1" noChangeArrowheads="1" noChangeShapeType="1" noTextEdit="1"/>
              </p:cNvSpPr>
              <p:nvPr>
                <p:ph idx="1"/>
              </p:nvPr>
            </p:nvSpPr>
            <p:spPr>
              <a:blipFill>
                <a:blip r:embed="rId2"/>
                <a:stretch>
                  <a:fillRect l="-1043" t="-3081" r="-1855"/>
                </a:stretch>
              </a:blipFill>
            </p:spPr>
            <p:txBody>
              <a:bodyPr/>
              <a:lstStyle/>
              <a:p>
                <a:r>
                  <a:rPr lang="en-GB">
                    <a:noFill/>
                  </a:rPr>
                  <a:t> </a:t>
                </a:r>
              </a:p>
            </p:txBody>
          </p:sp>
        </mc:Fallback>
      </mc:AlternateContent>
    </p:spTree>
    <p:extLst>
      <p:ext uri="{BB962C8B-B14F-4D97-AF65-F5344CB8AC3E}">
        <p14:creationId xmlns:p14="http://schemas.microsoft.com/office/powerpoint/2010/main" val="98675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FF98AF-C3CA-4AA2-8603-E8509A3F0CD4}"/>
              </a:ext>
            </a:extLst>
          </p:cNvPr>
          <p:cNvSpPr>
            <a:spLocks noGrp="1"/>
          </p:cNvSpPr>
          <p:nvPr>
            <p:ph type="title"/>
          </p:nvPr>
        </p:nvSpPr>
        <p:spPr/>
        <p:txBody>
          <a:bodyPr/>
          <a:lstStyle/>
          <a:p>
            <a:r>
              <a:rPr lang="en-GB" dirty="0"/>
              <a:t>Inequality Constraints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FDF79D6-5031-4A73-8715-90B71F777FE8}"/>
                  </a:ext>
                </a:extLst>
              </p:cNvPr>
              <p:cNvSpPr>
                <a:spLocks noGrp="1"/>
              </p:cNvSpPr>
              <p:nvPr>
                <p:ph idx="1"/>
              </p:nvPr>
            </p:nvSpPr>
            <p:spPr/>
            <p:txBody>
              <a:bodyPr/>
              <a:lstStyle/>
              <a:p>
                <a:r>
                  <a:rPr lang="en-GB" dirty="0"/>
                  <a:t>A classic example is to find optimal values of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oMath>
                </a14:m>
                <a:r>
                  <a:rPr lang="en-GB" dirty="0"/>
                  <a:t> in the interval </a:t>
                </a:r>
                <a14:m>
                  <m:oMath xmlns:m="http://schemas.openxmlformats.org/officeDocument/2006/math">
                    <m:d>
                      <m:dPr>
                        <m:begChr m:val="["/>
                        <m:endChr m:val="]"/>
                        <m:ctrlPr>
                          <a:rPr lang="en-GB"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𝑒</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a14:m>
                <a:r>
                  <a:rPr lang="en-GB" dirty="0"/>
                  <a:t>.</a:t>
                </a:r>
              </a:p>
              <a:p>
                <a:r>
                  <a:rPr lang="en-GB" dirty="0"/>
                  <a:t>We can enforce </a:t>
                </a:r>
                <a14:m>
                  <m:oMath xmlns:m="http://schemas.openxmlformats.org/officeDocument/2006/math">
                    <m:r>
                      <a:rPr lang="en-GB" b="0" i="1" smtClean="0">
                        <a:latin typeface="Cambria Math" panose="02040503050406030204" pitchFamily="18" charset="0"/>
                      </a:rPr>
                      <m:t>𝑥</m:t>
                    </m:r>
                  </m:oMath>
                </a14:m>
                <a:r>
                  <a:rPr lang="en-GB" dirty="0"/>
                  <a:t> to lie in this interval by first rewriting the constraint as</a:t>
                </a:r>
              </a:p>
              <a:p>
                <a:pPr marL="0" indent="0" algn="ctr">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e>
                              </m:d>
                            </m:e>
                          </m:d>
                        </m:e>
                        <m:sup>
                          <m:r>
                            <a:rPr lang="en-GB"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4</m:t>
                          </m:r>
                        </m:den>
                      </m:f>
                      <m:sSup>
                        <m:sSupPr>
                          <m:ctrlPr>
                            <a:rPr lang="en-GB" i="1" smtClean="0">
                              <a:latin typeface="Cambria Math" panose="02040503050406030204" pitchFamily="18" charset="0"/>
                              <a:ea typeface="Cambria Math" panose="02040503050406030204" pitchFamily="18" charset="0"/>
                            </a:rPr>
                          </m:ctrlPr>
                        </m:sSupPr>
                        <m:e>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𝑏</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e>
                          </m:d>
                        </m:e>
                        <m:sup>
                          <m:r>
                            <a:rPr lang="en-GB" b="0" i="1" smtClean="0">
                              <a:latin typeface="Cambria Math" panose="02040503050406030204" pitchFamily="18" charset="0"/>
                              <a:ea typeface="Cambria Math" panose="02040503050406030204" pitchFamily="18" charset="0"/>
                            </a:rPr>
                            <m:t>2</m:t>
                          </m:r>
                        </m:sup>
                      </m:sSup>
                      <m:r>
                        <a:rPr lang="en-GB" b="0" i="0" smtClean="0">
                          <a:latin typeface="Cambria Math" panose="02040503050406030204" pitchFamily="18" charset="0"/>
                          <a:ea typeface="Cambria Math" panose="02040503050406030204" pitchFamily="18" charset="0"/>
                        </a:rPr>
                        <m:t>.</m:t>
                      </m:r>
                    </m:oMath>
                  </m:oMathPara>
                </a14:m>
                <a:endParaRPr lang="en-GB" dirty="0"/>
              </a:p>
              <a:p>
                <a:r>
                  <a:rPr lang="en-GB" dirty="0"/>
                  <a:t>Then we replace the inequality with the equation</a:t>
                </a:r>
              </a:p>
              <a:p>
                <a:pPr marL="0" indent="0" algn="ctr">
                  <a:buNone/>
                </a:pPr>
                <a14:m>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e>
                            </m:d>
                          </m:e>
                        </m:d>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𝑞</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4</m:t>
                        </m:r>
                      </m:den>
                    </m:f>
                    <m:sSup>
                      <m:sSupPr>
                        <m:ctrlPr>
                          <a:rPr lang="en-GB" i="1">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𝑏</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e>
                        </m:d>
                      </m:e>
                      <m:sup>
                        <m:r>
                          <a:rPr lang="en-GB" i="1">
                            <a:latin typeface="Cambria Math" panose="02040503050406030204" pitchFamily="18" charset="0"/>
                            <a:ea typeface="Cambria Math" panose="02040503050406030204" pitchFamily="18" charset="0"/>
                          </a:rPr>
                          <m:t>2</m:t>
                        </m:r>
                      </m:sup>
                    </m:sSup>
                  </m:oMath>
                </a14:m>
                <a:r>
                  <a:rPr lang="en-GB" dirty="0"/>
                  <a:t>.</a:t>
                </a:r>
              </a:p>
            </p:txBody>
          </p:sp>
        </mc:Choice>
        <mc:Fallback xmlns="">
          <p:sp>
            <p:nvSpPr>
              <p:cNvPr id="3" name="Content Placeholder 2">
                <a:extLst>
                  <a:ext uri="{FF2B5EF4-FFF2-40B4-BE49-F238E27FC236}">
                    <a16:creationId xmlns:a16="http://schemas.microsoft.com/office/drawing/2014/main" id="{6FDF79D6-5031-4A73-8715-90B71F777FE8}"/>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GB">
                    <a:noFill/>
                  </a:rPr>
                  <a:t> </a:t>
                </a:r>
              </a:p>
            </p:txBody>
          </p:sp>
        </mc:Fallback>
      </mc:AlternateContent>
    </p:spTree>
    <p:extLst>
      <p:ext uri="{BB962C8B-B14F-4D97-AF65-F5344CB8AC3E}">
        <p14:creationId xmlns:p14="http://schemas.microsoft.com/office/powerpoint/2010/main" val="160616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A74AB-B479-4C35-BEFE-E371520898A1}"/>
              </a:ext>
            </a:extLst>
          </p:cNvPr>
          <p:cNvSpPr>
            <a:spLocks noGrp="1"/>
          </p:cNvSpPr>
          <p:nvPr>
            <p:ph type="title"/>
          </p:nvPr>
        </p:nvSpPr>
        <p:spPr/>
        <p:txBody>
          <a:bodyPr/>
          <a:lstStyle/>
          <a:p>
            <a:r>
              <a:rPr lang="en-GB" dirty="0"/>
              <a:t>Inequality Constraints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E778331-7FD7-40CB-8FE7-84DA8B97D226}"/>
                  </a:ext>
                </a:extLst>
              </p:cNvPr>
              <p:cNvSpPr>
                <a:spLocks noGrp="1"/>
              </p:cNvSpPr>
              <p:nvPr>
                <p:ph idx="1"/>
              </p:nvPr>
            </p:nvSpPr>
            <p:spPr/>
            <p:txBody>
              <a:bodyPr>
                <a:normAutofit lnSpcReduction="10000"/>
              </a:bodyPr>
              <a:lstStyle/>
              <a:p>
                <a:r>
                  <a:rPr lang="en-GB" dirty="0"/>
                  <a:t>This may be simplified to the constraint:</a:t>
                </a:r>
              </a:p>
              <a:p>
                <a:pPr marL="0" indent="0" algn="ctr">
                  <a:buNone/>
                </a:pP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𝑥</m:t>
                        </m:r>
                      </m:e>
                      <m:sup>
                        <m:r>
                          <a:rPr lang="en-GB"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𝑎𝑏</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𝑞</m:t>
                        </m:r>
                      </m:e>
                      <m:sup>
                        <m:r>
                          <a:rPr lang="en-GB" b="0" i="1" smtClean="0">
                            <a:latin typeface="Cambria Math" panose="02040503050406030204" pitchFamily="18" charset="0"/>
                          </a:rPr>
                          <m:t>2</m:t>
                        </m:r>
                      </m:sup>
                    </m:sSup>
                    <m:r>
                      <a:rPr lang="en-GB" b="0" i="1" smtClean="0">
                        <a:latin typeface="Cambria Math" panose="02040503050406030204" pitchFamily="18" charset="0"/>
                      </a:rPr>
                      <m:t>=0</m:t>
                    </m:r>
                  </m:oMath>
                </a14:m>
                <a:r>
                  <a:rPr lang="en-GB" dirty="0"/>
                  <a:t>.</a:t>
                </a:r>
              </a:p>
              <a:p>
                <a:r>
                  <a:rPr lang="en-GB" dirty="0"/>
                  <a:t>We now form </a:t>
                </a:r>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𝑞</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d>
                      <m:dPr>
                        <m:begChr m:val="{"/>
                        <m:endChr m:val="}"/>
                        <m:ctrlPr>
                          <a:rPr lang="en-GB" b="0" i="1" smtClean="0">
                            <a:latin typeface="Cambria Math" panose="02040503050406030204" pitchFamily="18" charset="0"/>
                            <a:ea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e>
                        </m:d>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𝑎𝑏</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𝑞</m:t>
                            </m:r>
                          </m:e>
                          <m:sup>
                            <m:r>
                              <a:rPr lang="en-GB" i="1">
                                <a:latin typeface="Cambria Math" panose="02040503050406030204" pitchFamily="18" charset="0"/>
                              </a:rPr>
                              <m:t>2</m:t>
                            </m:r>
                          </m:sup>
                        </m:sSup>
                      </m:e>
                    </m:d>
                  </m:oMath>
                </a14:m>
                <a:r>
                  <a:rPr lang="en-GB" dirty="0"/>
                  <a:t>.</a:t>
                </a:r>
              </a:p>
              <a:p>
                <a:r>
                  <a:rPr lang="en-GB" dirty="0"/>
                  <a:t>Making this stationary with respect to the three arguments we obtain:</a:t>
                </a:r>
              </a:p>
              <a:p>
                <a:pPr marL="0" indent="0" algn="ctr">
                  <a:buNone/>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e>
                        </m:d>
                      </m:e>
                    </m:d>
                    <m:r>
                      <a:rPr lang="en-GB" b="0" i="0" smtClean="0">
                        <a:latin typeface="Cambria Math" panose="02040503050406030204" pitchFamily="18" charset="0"/>
                        <a:ea typeface="Cambria Math" panose="02040503050406030204" pitchFamily="18" charset="0"/>
                      </a:rPr>
                      <m:t>=0</m:t>
                    </m:r>
                  </m:oMath>
                </a14:m>
                <a:r>
                  <a:rPr lang="en-GB" dirty="0"/>
                  <a:t>,</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𝑞</m:t>
                        </m:r>
                      </m:sub>
                    </m:sSub>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𝑞</m:t>
                    </m:r>
                    <m:r>
                      <a:rPr lang="en-GB" b="0" i="1" smtClean="0">
                        <a:latin typeface="Cambria Math" panose="02040503050406030204" pitchFamily="18" charset="0"/>
                        <a:ea typeface="Cambria Math" panose="02040503050406030204" pitchFamily="18" charset="0"/>
                      </a:rPr>
                      <m:t>=0</m:t>
                    </m:r>
                  </m:oMath>
                </a14:m>
                <a:r>
                  <a:rPr lang="en-GB" dirty="0"/>
                  <a:t>,</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i="1" smtClean="0">
                            <a:latin typeface="Cambria Math" panose="02040503050406030204" pitchFamily="18" charset="0"/>
                            <a:ea typeface="Cambria Math" panose="02040503050406030204" pitchFamily="18" charset="0"/>
                          </a:rPr>
                          <m:t>𝜆</m:t>
                        </m:r>
                      </m:sub>
                    </m:sSub>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e>
                    </m:d>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𝑎𝑏</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𝑞</m:t>
                        </m:r>
                      </m:e>
                      <m:sup>
                        <m:r>
                          <a:rPr lang="en-GB" i="1">
                            <a:latin typeface="Cambria Math" panose="02040503050406030204" pitchFamily="18" charset="0"/>
                          </a:rPr>
                          <m:t>2</m:t>
                        </m:r>
                      </m:sup>
                    </m:sSup>
                    <m:r>
                      <a:rPr lang="en-GB" b="0" i="0" smtClean="0">
                        <a:latin typeface="Cambria Math" panose="02040503050406030204" pitchFamily="18" charset="0"/>
                      </a:rPr>
                      <m:t>=0</m:t>
                    </m:r>
                  </m:oMath>
                </a14:m>
                <a:r>
                  <a:rPr lang="en-GB" dirty="0"/>
                  <a:t>.</a:t>
                </a:r>
              </a:p>
              <a:p>
                <a:endParaRPr lang="en-GB" dirty="0"/>
              </a:p>
              <a:p>
                <a:endParaRPr lang="en-GB" dirty="0"/>
              </a:p>
            </p:txBody>
          </p:sp>
        </mc:Choice>
        <mc:Fallback xmlns="">
          <p:sp>
            <p:nvSpPr>
              <p:cNvPr id="3" name="Content Placeholder 2">
                <a:extLst>
                  <a:ext uri="{FF2B5EF4-FFF2-40B4-BE49-F238E27FC236}">
                    <a16:creationId xmlns:a16="http://schemas.microsoft.com/office/drawing/2014/main" id="{2E778331-7FD7-40CB-8FE7-84DA8B97D226}"/>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GB">
                    <a:noFill/>
                  </a:rPr>
                  <a:t> </a:t>
                </a:r>
              </a:p>
            </p:txBody>
          </p:sp>
        </mc:Fallback>
      </mc:AlternateContent>
    </p:spTree>
    <p:extLst>
      <p:ext uri="{BB962C8B-B14F-4D97-AF65-F5344CB8AC3E}">
        <p14:creationId xmlns:p14="http://schemas.microsoft.com/office/powerpoint/2010/main" val="333311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2538B-E2C1-4F3F-98F5-1E633B7BC533}"/>
              </a:ext>
            </a:extLst>
          </p:cNvPr>
          <p:cNvSpPr>
            <a:spLocks noGrp="1"/>
          </p:cNvSpPr>
          <p:nvPr>
            <p:ph type="title"/>
          </p:nvPr>
        </p:nvSpPr>
        <p:spPr/>
        <p:txBody>
          <a:bodyPr/>
          <a:lstStyle/>
          <a:p>
            <a:r>
              <a:rPr lang="en-GB" dirty="0"/>
              <a:t>Inequality Constraints - 4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517F957-9D97-4628-B53F-F2406285DD88}"/>
                  </a:ext>
                </a:extLst>
              </p:cNvPr>
              <p:cNvSpPr>
                <a:spLocks noGrp="1"/>
              </p:cNvSpPr>
              <p:nvPr>
                <p:ph idx="1"/>
              </p:nvPr>
            </p:nvSpPr>
            <p:spPr/>
            <p:txBody>
              <a:bodyPr>
                <a:normAutofit fontScale="92500" lnSpcReduction="10000"/>
              </a:bodyPr>
              <a:lstStyle/>
              <a:p>
                <a:r>
                  <a:rPr lang="en-GB" dirty="0"/>
                  <a:t>From the second equation there are two main cases: </a:t>
                </a:r>
                <a14:m>
                  <m:oMath xmlns:m="http://schemas.openxmlformats.org/officeDocument/2006/math">
                    <m:r>
                      <a:rPr lang="en-GB"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=0</m:t>
                    </m:r>
                  </m:oMath>
                </a14:m>
                <a:r>
                  <a:rPr lang="en-GB" dirty="0"/>
                  <a:t> or </a:t>
                </a:r>
                <a14:m>
                  <m:oMath xmlns:m="http://schemas.openxmlformats.org/officeDocument/2006/math">
                    <m:r>
                      <a:rPr lang="en-GB" b="0" i="1" smtClean="0">
                        <a:latin typeface="Cambria Math" panose="02040503050406030204" pitchFamily="18" charset="0"/>
                      </a:rPr>
                      <m:t>𝑞</m:t>
                    </m:r>
                    <m:r>
                      <a:rPr lang="en-GB" b="0" i="1" smtClean="0">
                        <a:latin typeface="Cambria Math" panose="02040503050406030204" pitchFamily="18" charset="0"/>
                      </a:rPr>
                      <m:t>=0.</m:t>
                    </m:r>
                  </m:oMath>
                </a14:m>
                <a:endParaRPr lang="en-GB" b="0" dirty="0"/>
              </a:p>
              <a:p>
                <a:r>
                  <a:rPr lang="en-GB" dirty="0"/>
                  <a:t>For </a:t>
                </a:r>
                <a14:m>
                  <m:oMath xmlns:m="http://schemas.openxmlformats.org/officeDocument/2006/math">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=0</m:t>
                    </m:r>
                  </m:oMath>
                </a14:m>
                <a:r>
                  <a:rPr lang="en-GB" dirty="0"/>
                  <a:t> we have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m:t>
                        </m:r>
                      </m:sup>
                    </m:sSup>
                    <m:d>
                      <m:dPr>
                        <m:ctrlPr>
                          <a:rPr lang="en-GB" i="1">
                            <a:latin typeface="Cambria Math" panose="02040503050406030204" pitchFamily="18" charset="0"/>
                          </a:rPr>
                        </m:ctrlPr>
                      </m:dPr>
                      <m:e>
                        <m:r>
                          <a:rPr lang="en-GB" i="1">
                            <a:latin typeface="Cambria Math" panose="02040503050406030204" pitchFamily="18" charset="0"/>
                          </a:rPr>
                          <m:t>𝑥</m:t>
                        </m:r>
                      </m:e>
                    </m:d>
                    <m:r>
                      <a:rPr lang="en-GB" b="0" i="0" smtClean="0">
                        <a:latin typeface="Cambria Math" panose="02040503050406030204" pitchFamily="18" charset="0"/>
                      </a:rPr>
                      <m:t>=</m:t>
                    </m:r>
                    <m:r>
                      <a:rPr lang="en-GB">
                        <a:latin typeface="Cambria Math" panose="02040503050406030204" pitchFamily="18" charset="0"/>
                        <a:ea typeface="Cambria Math" panose="02040503050406030204" pitchFamily="18" charset="0"/>
                      </a:rPr>
                      <m:t>0</m:t>
                    </m:r>
                  </m:oMath>
                </a14:m>
                <a:r>
                  <a:rPr lang="en-GB" dirty="0"/>
                  <a:t>, </a:t>
                </a:r>
                <a:r>
                  <a:rPr lang="en-GB" i="1" dirty="0"/>
                  <a:t>i.e.</a:t>
                </a:r>
                <a:r>
                  <a:rPr lang="en-GB" dirty="0"/>
                  <a:t> the usual stationarity condition, with solution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𝑚</m:t>
                        </m:r>
                      </m:sub>
                    </m:sSub>
                    <m:r>
                      <a:rPr lang="en-GB" b="0" i="1" smtClean="0">
                        <a:latin typeface="Cambria Math" panose="02040503050406030204" pitchFamily="18" charset="0"/>
                      </a:rPr>
                      <m:t>,</m:t>
                    </m:r>
                  </m:oMath>
                </a14:m>
                <a:r>
                  <a:rPr lang="en-GB" dirty="0"/>
                  <a:t> and potential maximum or minimum value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𝑚</m:t>
                            </m:r>
                          </m:sub>
                        </m:sSub>
                      </m:e>
                    </m:d>
                  </m:oMath>
                </a14:m>
                <a:r>
                  <a:rPr lang="en-GB" dirty="0"/>
                  <a:t>.</a:t>
                </a:r>
              </a:p>
              <a:p>
                <a:r>
                  <a:rPr lang="en-GB" dirty="0"/>
                  <a:t>Obviously only values of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𝑚</m:t>
                        </m:r>
                      </m:sub>
                    </m:sSub>
                  </m:oMath>
                </a14:m>
                <a:r>
                  <a:rPr lang="en-GB" dirty="0"/>
                  <a:t> satisfying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𝑚</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a14:m>
                <a:r>
                  <a:rPr lang="en-GB" dirty="0"/>
                  <a:t> are allowed and the value of </a:t>
                </a:r>
                <a14:m>
                  <m:oMath xmlns:m="http://schemas.openxmlformats.org/officeDocument/2006/math">
                    <m:r>
                      <a:rPr lang="en-GB" b="0" i="1" smtClean="0">
                        <a:latin typeface="Cambria Math" panose="02040503050406030204" pitchFamily="18" charset="0"/>
                      </a:rPr>
                      <m:t>𝑞</m:t>
                    </m:r>
                  </m:oMath>
                </a14:m>
                <a:r>
                  <a:rPr lang="en-GB" dirty="0"/>
                  <a:t> follows from the constraint, though it is not really needed.</a:t>
                </a:r>
              </a:p>
              <a:p>
                <a:r>
                  <a:rPr lang="en-GB" dirty="0"/>
                  <a:t>For </a:t>
                </a:r>
                <a14:m>
                  <m:oMath xmlns:m="http://schemas.openxmlformats.org/officeDocument/2006/math">
                    <m:r>
                      <a:rPr lang="en-GB" b="0" i="1" smtClean="0">
                        <a:latin typeface="Cambria Math" panose="02040503050406030204" pitchFamily="18" charset="0"/>
                      </a:rPr>
                      <m:t>𝑞</m:t>
                    </m:r>
                    <m:r>
                      <a:rPr lang="en-GB" b="0" i="1" smtClean="0">
                        <a:latin typeface="Cambria Math" panose="02040503050406030204" pitchFamily="18" charset="0"/>
                      </a:rPr>
                      <m:t>=0</m:t>
                    </m:r>
                  </m:oMath>
                </a14:m>
                <a:r>
                  <a:rPr lang="en-GB" dirty="0"/>
                  <a:t> we have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 or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𝑏</m:t>
                    </m:r>
                    <m:r>
                      <a:rPr lang="en-GB" b="0" i="0" smtClean="0">
                        <a:latin typeface="Cambria Math" panose="02040503050406030204" pitchFamily="18" charset="0"/>
                      </a:rPr>
                      <m:t>,</m:t>
                    </m:r>
                  </m:oMath>
                </a14:m>
                <a:r>
                  <a:rPr lang="en-GB" dirty="0"/>
                  <a:t> with corresponding max or min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oMath>
                </a14:m>
                <a:r>
                  <a:rPr lang="en-GB" dirty="0"/>
                  <a:t> or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𝑏</m:t>
                        </m:r>
                      </m:e>
                    </m:d>
                    <m:r>
                      <a:rPr lang="en-GB" b="0" i="1" smtClean="0">
                        <a:latin typeface="Cambria Math" panose="02040503050406030204" pitchFamily="18" charset="0"/>
                      </a:rPr>
                      <m:t>, </m:t>
                    </m:r>
                  </m:oMath>
                </a14:m>
                <a:r>
                  <a:rPr lang="en-GB" dirty="0"/>
                  <a:t>and values of </a:t>
                </a:r>
                <a14:m>
                  <m:oMath xmlns:m="http://schemas.openxmlformats.org/officeDocument/2006/math">
                    <m:r>
                      <a:rPr lang="en-GB"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𝑓</m:t>
                            </m:r>
                          </m:e>
                          <m:sup>
                            <m:r>
                              <a:rPr lang="en-GB" b="0" i="1" smtClean="0">
                                <a:latin typeface="Cambria Math" panose="02040503050406030204" pitchFamily="18" charset="0"/>
                                <a:ea typeface="Cambria Math" panose="02040503050406030204" pitchFamily="18" charset="0"/>
                              </a:rPr>
                              <m:t>′</m:t>
                            </m:r>
                          </m:sup>
                        </m:s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𝑎</m:t>
                            </m:r>
                          </m:e>
                        </m:d>
                      </m:num>
                      <m:den>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𝑏</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e>
                        </m:d>
                      </m:den>
                    </m:f>
                  </m:oMath>
                </a14:m>
                <a:r>
                  <a:rPr lang="en-GB" dirty="0"/>
                  <a:t> or </a:t>
                </a:r>
                <a14:m>
                  <m:oMath xmlns:m="http://schemas.openxmlformats.org/officeDocument/2006/math">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𝑓</m:t>
                            </m:r>
                          </m:e>
                          <m:sup>
                            <m:r>
                              <a:rPr lang="en-GB" i="1">
                                <a:latin typeface="Cambria Math" panose="02040503050406030204" pitchFamily="18" charset="0"/>
                                <a:ea typeface="Cambria Math" panose="02040503050406030204" pitchFamily="18" charset="0"/>
                              </a:rPr>
                              <m:t>′</m:t>
                            </m:r>
                          </m:sup>
                        </m:sSup>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𝑏</m:t>
                            </m:r>
                          </m:e>
                        </m:d>
                      </m:num>
                      <m:den>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𝑏</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e>
                        </m:d>
                      </m:den>
                    </m:f>
                    <m:r>
                      <a:rPr lang="en-GB" b="0" i="1" smtClean="0">
                        <a:latin typeface="Cambria Math" panose="02040503050406030204" pitchFamily="18" charset="0"/>
                        <a:ea typeface="Cambria Math" panose="02040503050406030204" pitchFamily="18" charset="0"/>
                      </a:rPr>
                      <m:t>,</m:t>
                    </m:r>
                  </m:oMath>
                </a14:m>
                <a:r>
                  <a:rPr lang="en-GB" dirty="0"/>
                  <a:t> though these are not really needed.</a:t>
                </a:r>
              </a:p>
              <a:p>
                <a:r>
                  <a:rPr lang="en-GB" dirty="0"/>
                  <a:t>Note how the Lagrange Multiplier formalism has nicely enforced the consideration of the interval endpoints, which we advised for constrained problems earlier.</a:t>
                </a:r>
              </a:p>
            </p:txBody>
          </p:sp>
        </mc:Choice>
        <mc:Fallback xmlns="">
          <p:sp>
            <p:nvSpPr>
              <p:cNvPr id="3" name="Content Placeholder 2">
                <a:extLst>
                  <a:ext uri="{FF2B5EF4-FFF2-40B4-BE49-F238E27FC236}">
                    <a16:creationId xmlns:a16="http://schemas.microsoft.com/office/drawing/2014/main" id="{B517F957-9D97-4628-B53F-F2406285DD88}"/>
                  </a:ext>
                </a:extLst>
              </p:cNvPr>
              <p:cNvSpPr>
                <a:spLocks noGrp="1" noRot="1" noChangeAspect="1" noMove="1" noResize="1" noEditPoints="1" noAdjustHandles="1" noChangeArrowheads="1" noChangeShapeType="1" noTextEdit="1"/>
              </p:cNvSpPr>
              <p:nvPr>
                <p:ph idx="1"/>
              </p:nvPr>
            </p:nvSpPr>
            <p:spPr>
              <a:blipFill>
                <a:blip r:embed="rId2"/>
                <a:stretch>
                  <a:fillRect l="-928" t="-2801" r="-1217" b="-2661"/>
                </a:stretch>
              </a:blipFill>
            </p:spPr>
            <p:txBody>
              <a:bodyPr/>
              <a:lstStyle/>
              <a:p>
                <a:r>
                  <a:rPr lang="en-GB">
                    <a:noFill/>
                  </a:rPr>
                  <a:t> </a:t>
                </a:r>
              </a:p>
            </p:txBody>
          </p:sp>
        </mc:Fallback>
      </mc:AlternateContent>
    </p:spTree>
    <p:extLst>
      <p:ext uri="{BB962C8B-B14F-4D97-AF65-F5344CB8AC3E}">
        <p14:creationId xmlns:p14="http://schemas.microsoft.com/office/powerpoint/2010/main" val="171353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 Explosively Projected Plate - 1</a:t>
            </a:r>
          </a:p>
        </p:txBody>
      </p:sp>
      <p:sp>
        <p:nvSpPr>
          <p:cNvPr id="4" name="Content Placeholder 3"/>
          <p:cNvSpPr>
            <a:spLocks noGrp="1"/>
          </p:cNvSpPr>
          <p:nvPr>
            <p:ph sz="half" idx="1"/>
          </p:nvPr>
        </p:nvSpPr>
        <p:spPr/>
        <p:txBody>
          <a:bodyPr/>
          <a:lstStyle/>
          <a:p>
            <a:r>
              <a:rPr lang="en-GB" dirty="0"/>
              <a:t>Open-faced sandwich explosive assemblies such as that shown right are used to launch a flyer plate in explosive welding and other applications.</a:t>
            </a:r>
          </a:p>
          <a:p>
            <a:r>
              <a:rPr lang="en-GB" dirty="0"/>
              <a:t>The speed with which the plate is launched normally to itself by the explosion is given to a good approximation by a formula due to Gurney.</a:t>
            </a:r>
          </a:p>
        </p:txBody>
      </p:sp>
      <p:sp>
        <p:nvSpPr>
          <p:cNvPr id="5" name="Content Placeholder 4"/>
          <p:cNvSpPr>
            <a:spLocks noGrp="1"/>
          </p:cNvSpPr>
          <p:nvPr>
            <p:ph sz="half" idx="2"/>
          </p:nvPr>
        </p:nvSpPr>
        <p:spPr/>
        <p:txBody>
          <a:bodyPr/>
          <a:lstStyle/>
          <a:p>
            <a:pPr marL="0" indent="0">
              <a:buNone/>
            </a:pPr>
            <a:endParaRPr lang="en-GB" dirty="0"/>
          </a:p>
        </p:txBody>
      </p:sp>
      <p:sp>
        <p:nvSpPr>
          <p:cNvPr id="9" name="Cube 8"/>
          <p:cNvSpPr/>
          <p:nvPr/>
        </p:nvSpPr>
        <p:spPr>
          <a:xfrm>
            <a:off x="6979920" y="3154680"/>
            <a:ext cx="3649980" cy="1915261"/>
          </a:xfrm>
          <a:prstGeom prst="cube">
            <a:avLst>
              <a:gd name="adj" fmla="val 36742"/>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be 10"/>
          <p:cNvSpPr/>
          <p:nvPr/>
        </p:nvSpPr>
        <p:spPr>
          <a:xfrm>
            <a:off x="6979920" y="3130035"/>
            <a:ext cx="3649980" cy="828357"/>
          </a:xfrm>
          <a:prstGeom prst="cube">
            <a:avLst>
              <a:gd name="adj" fmla="val 85651"/>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flipH="1">
            <a:off x="8763000" y="2616295"/>
            <a:ext cx="280206" cy="67901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9043206" y="2466792"/>
                <a:ext cx="4164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FF0000"/>
                          </a:solidFill>
                          <a:latin typeface="Cambria Math" panose="02040503050406030204" pitchFamily="18" charset="0"/>
                        </a:rPr>
                        <m:t>𝑉</m:t>
                      </m:r>
                    </m:oMath>
                  </m:oMathPara>
                </a14:m>
                <a:endParaRPr lang="en-GB" sz="32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043206" y="2466792"/>
                <a:ext cx="416460"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070303" y="1615399"/>
                <a:ext cx="416460"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tx1"/>
                          </a:solidFill>
                          <a:latin typeface="Cambria Math" panose="02040503050406030204" pitchFamily="18" charset="0"/>
                        </a:rPr>
                        <m:t>𝐹𝑙𝑦𝑒𝑟</m:t>
                      </m:r>
                      <m:r>
                        <a:rPr lang="en-GB" sz="2800" b="0" i="1" smtClean="0">
                          <a:solidFill>
                            <a:schemeClr val="tx1"/>
                          </a:solidFill>
                          <a:latin typeface="Cambria Math" panose="02040503050406030204" pitchFamily="18" charset="0"/>
                        </a:rPr>
                        <m:t> </m:t>
                      </m:r>
                      <m:r>
                        <a:rPr lang="en-GB" sz="2800" b="0" i="1" smtClean="0">
                          <a:solidFill>
                            <a:schemeClr val="tx1"/>
                          </a:solidFill>
                          <a:latin typeface="Cambria Math" panose="02040503050406030204" pitchFamily="18" charset="0"/>
                        </a:rPr>
                        <m:t>𝑃𝑙𝑎𝑡𝑒</m:t>
                      </m:r>
                    </m:oMath>
                  </m:oMathPara>
                </a14:m>
                <a:endParaRPr lang="en-GB" sz="28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800" b="0" i="1" smtClean="0">
                          <a:solidFill>
                            <a:schemeClr val="tx1"/>
                          </a:solidFill>
                          <a:latin typeface="Cambria Math" panose="02040503050406030204" pitchFamily="18" charset="0"/>
                        </a:rPr>
                        <m:t> </m:t>
                      </m:r>
                      <m:r>
                        <a:rPr lang="en-GB" sz="2800" b="0" i="1" smtClean="0">
                          <a:solidFill>
                            <a:schemeClr val="tx1"/>
                          </a:solidFill>
                          <a:latin typeface="Cambria Math" panose="02040503050406030204" pitchFamily="18" charset="0"/>
                        </a:rPr>
                        <m:t>𝑀𝑎𝑠𝑠</m:t>
                      </m:r>
                      <m:r>
                        <a:rPr lang="en-GB" sz="2800" b="0" i="1" smtClean="0">
                          <a:solidFill>
                            <a:schemeClr val="tx1"/>
                          </a:solidFill>
                          <a:latin typeface="Cambria Math" panose="02040503050406030204" pitchFamily="18" charset="0"/>
                        </a:rPr>
                        <m:t> </m:t>
                      </m:r>
                      <m:r>
                        <a:rPr lang="en-GB" sz="2800" b="0" i="1" smtClean="0">
                          <a:solidFill>
                            <a:schemeClr val="tx1"/>
                          </a:solidFill>
                          <a:latin typeface="Cambria Math" panose="02040503050406030204" pitchFamily="18" charset="0"/>
                        </a:rPr>
                        <m:t>𝑀</m:t>
                      </m:r>
                    </m:oMath>
                  </m:oMathPara>
                </a14:m>
                <a:endParaRPr lang="en-GB" sz="2800" i="1"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070303" y="1615399"/>
                <a:ext cx="416460" cy="954107"/>
              </a:xfrm>
              <a:prstGeom prst="rect">
                <a:avLst/>
              </a:prstGeom>
              <a:blipFill rotWithShape="0">
                <a:blip r:embed="rId3"/>
                <a:stretch>
                  <a:fillRect r="-35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473643" y="5548347"/>
                <a:ext cx="3341068"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tx1"/>
                          </a:solidFill>
                          <a:latin typeface="Cambria Math" panose="02040503050406030204" pitchFamily="18" charset="0"/>
                        </a:rPr>
                        <m:t>𝐸𝑥𝑝𝑙𝑜𝑠𝑖𝑣𝑒</m:t>
                      </m:r>
                      <m:r>
                        <a:rPr lang="en-GB" sz="2800" b="0" i="1" smtClean="0">
                          <a:solidFill>
                            <a:schemeClr val="tx1"/>
                          </a:solidFill>
                          <a:latin typeface="Cambria Math" panose="02040503050406030204" pitchFamily="18" charset="0"/>
                        </a:rPr>
                        <m:t> </m:t>
                      </m:r>
                      <m:r>
                        <a:rPr lang="en-GB" sz="2800" b="0" i="1" smtClean="0">
                          <a:solidFill>
                            <a:schemeClr val="tx1"/>
                          </a:solidFill>
                          <a:latin typeface="Cambria Math" panose="02040503050406030204" pitchFamily="18" charset="0"/>
                        </a:rPr>
                        <m:t>𝐶h𝑎𝑟𝑔𝑒</m:t>
                      </m:r>
                      <m:r>
                        <a:rPr lang="en-GB" sz="2800" b="0" i="1" smtClean="0">
                          <a:solidFill>
                            <a:schemeClr val="tx1"/>
                          </a:solidFill>
                          <a:latin typeface="Cambria Math" panose="02040503050406030204" pitchFamily="18" charset="0"/>
                        </a:rPr>
                        <m:t> </m:t>
                      </m:r>
                    </m:oMath>
                  </m:oMathPara>
                </a14:m>
                <a:endParaRPr lang="en-GB" sz="28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800" b="0" i="1" smtClean="0">
                          <a:solidFill>
                            <a:schemeClr val="tx1"/>
                          </a:solidFill>
                          <a:latin typeface="Cambria Math" panose="02040503050406030204" pitchFamily="18" charset="0"/>
                        </a:rPr>
                        <m:t>𝑀𝑎𝑠𝑠</m:t>
                      </m:r>
                      <m:r>
                        <a:rPr lang="en-GB" sz="2800" b="0" i="1" smtClean="0">
                          <a:solidFill>
                            <a:schemeClr val="tx1"/>
                          </a:solidFill>
                          <a:latin typeface="Cambria Math" panose="02040503050406030204" pitchFamily="18" charset="0"/>
                        </a:rPr>
                        <m:t> </m:t>
                      </m:r>
                      <m:r>
                        <a:rPr lang="en-GB" sz="2800" b="0" i="1" smtClean="0">
                          <a:solidFill>
                            <a:schemeClr val="tx1"/>
                          </a:solidFill>
                          <a:latin typeface="Cambria Math" panose="02040503050406030204" pitchFamily="18" charset="0"/>
                        </a:rPr>
                        <m:t>𝐶</m:t>
                      </m:r>
                    </m:oMath>
                  </m:oMathPara>
                </a14:m>
                <a:endParaRPr lang="en-GB" sz="2800" b="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473643" y="5548347"/>
                <a:ext cx="3341068" cy="954107"/>
              </a:xfrm>
              <a:prstGeom prst="rect">
                <a:avLst/>
              </a:prstGeom>
              <a:blipFill rotWithShape="0">
                <a:blip r:embed="rId4"/>
                <a:stretch>
                  <a:fillRect/>
                </a:stretch>
              </a:blipFill>
            </p:spPr>
            <p:txBody>
              <a:bodyPr/>
              <a:lstStyle/>
              <a:p>
                <a:r>
                  <a:rPr lang="en-GB">
                    <a:noFill/>
                  </a:rPr>
                  <a:t> </a:t>
                </a:r>
              </a:p>
            </p:txBody>
          </p:sp>
        </mc:Fallback>
      </mc:AlternateContent>
      <p:cxnSp>
        <p:nvCxnSpPr>
          <p:cNvPr id="17" name="Straight Arrow Connector 16"/>
          <p:cNvCxnSpPr/>
          <p:nvPr/>
        </p:nvCxnSpPr>
        <p:spPr>
          <a:xfrm>
            <a:off x="8238653" y="2546813"/>
            <a:ext cx="0" cy="9719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238653" y="4561878"/>
            <a:ext cx="1" cy="986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052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 Explosively Projected Plate - 2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r>
                              <a:rPr lang="en-GB" b="0" i="1" smtClean="0">
                                <a:latin typeface="Cambria Math" panose="02040503050406030204" pitchFamily="18" charset="0"/>
                              </a:rPr>
                              <m:t>𝐸</m:t>
                            </m:r>
                          </m:e>
                        </m:rad>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𝑀</m:t>
                                            </m:r>
                                          </m:num>
                                          <m:den>
                                            <m:r>
                                              <a:rPr lang="en-GB" i="1">
                                                <a:latin typeface="Cambria Math" panose="02040503050406030204" pitchFamily="18" charset="0"/>
                                              </a:rPr>
                                              <m:t>𝐶</m:t>
                                            </m:r>
                                          </m:den>
                                        </m:f>
                                      </m:e>
                                    </m:d>
                                  </m:e>
                                  <m:sup>
                                    <m:r>
                                      <a:rPr lang="en-GB" i="1">
                                        <a:latin typeface="Cambria Math" panose="02040503050406030204" pitchFamily="18" charset="0"/>
                                      </a:rPr>
                                      <m:t>3</m:t>
                                    </m:r>
                                  </m:sup>
                                </m:sSup>
                              </m:num>
                              <m:den>
                                <m:r>
                                  <a:rPr lang="en-GB" i="1">
                                    <a:latin typeface="Cambria Math" panose="02040503050406030204" pitchFamily="18" charset="0"/>
                                  </a:rPr>
                                  <m:t>6</m:t>
                                </m:r>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𝑀</m:t>
                                        </m:r>
                                      </m:num>
                                      <m:den>
                                        <m:r>
                                          <a:rPr lang="en-GB" i="1">
                                            <a:latin typeface="Cambria Math" panose="02040503050406030204" pitchFamily="18" charset="0"/>
                                          </a:rPr>
                                          <m:t>𝐶</m:t>
                                        </m:r>
                                      </m:den>
                                    </m:f>
                                  </m:e>
                                </m:d>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𝑀</m:t>
                                </m:r>
                              </m:num>
                              <m:den>
                                <m:r>
                                  <a:rPr lang="en-GB" i="1">
                                    <a:latin typeface="Cambria Math" panose="02040503050406030204" pitchFamily="18" charset="0"/>
                                  </a:rPr>
                                  <m:t>𝐶</m:t>
                                </m:r>
                              </m:den>
                            </m:f>
                          </m:e>
                        </m:d>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a14:m>
                <a:r>
                  <a:rPr lang="en-GB" dirty="0"/>
                  <a:t>.</a:t>
                </a:r>
              </a:p>
              <a:p>
                <a:r>
                  <a:rPr lang="en-GB" dirty="0"/>
                  <a:t>Here </a:t>
                </a:r>
                <a14:m>
                  <m:oMath xmlns:m="http://schemas.openxmlformats.org/officeDocument/2006/math">
                    <m:r>
                      <a:rPr lang="en-GB" b="0" i="1" smtClean="0">
                        <a:latin typeface="Cambria Math" panose="02040503050406030204" pitchFamily="18" charset="0"/>
                      </a:rPr>
                      <m:t>𝐸</m:t>
                    </m:r>
                  </m:oMath>
                </a14:m>
                <a:r>
                  <a:rPr lang="en-GB" dirty="0"/>
                  <a:t> is the specific Gurney Energy of the explosive having dimensions of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2</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a constant for each different explosive.</a:t>
                </a:r>
              </a:p>
              <a:p>
                <a:r>
                  <a:rPr lang="en-GB" dirty="0"/>
                  <a:t>For a given total mass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𝑇</m:t>
                        </m:r>
                      </m:sub>
                    </m:sSub>
                    <m:r>
                      <a:rPr lang="en-GB" b="0" i="1" smtClean="0">
                        <a:latin typeface="Cambria Math" panose="02040503050406030204" pitchFamily="18" charset="0"/>
                      </a:rPr>
                      <m:t>=</m:t>
                    </m:r>
                    <m:r>
                      <a:rPr lang="en-GB" b="0" i="1" smtClean="0">
                        <a:latin typeface="Cambria Math" panose="02040503050406030204" pitchFamily="18" charset="0"/>
                      </a:rPr>
                      <m:t>𝑀</m:t>
                    </m:r>
                    <m:r>
                      <a:rPr lang="en-GB" b="0" i="1" smtClean="0">
                        <a:latin typeface="Cambria Math" panose="02040503050406030204" pitchFamily="18" charset="0"/>
                      </a:rPr>
                      <m:t>+</m:t>
                    </m:r>
                    <m:r>
                      <a:rPr lang="en-GB" b="0" i="1" smtClean="0">
                        <a:latin typeface="Cambria Math" panose="02040503050406030204" pitchFamily="18" charset="0"/>
                      </a:rPr>
                      <m:t>𝐶</m:t>
                    </m:r>
                    <m:r>
                      <a:rPr lang="en-GB" b="0" i="1" smtClean="0">
                        <a:latin typeface="Cambria Math" panose="02040503050406030204" pitchFamily="18" charset="0"/>
                      </a:rPr>
                      <m:t> </m:t>
                    </m:r>
                  </m:oMath>
                </a14:m>
                <a:r>
                  <a:rPr lang="en-GB" dirty="0"/>
                  <a:t>of charge and plate it is interesting to see what configuration offers the maximum velocity, or momentum, or kinetic energy.</a:t>
                </a:r>
              </a:p>
              <a:p>
                <a:r>
                  <a:rPr lang="en-GB" dirty="0"/>
                  <a:t>It is not the same configuration for each.</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140" r="-464"/>
                </a:stretch>
              </a:blipFill>
            </p:spPr>
            <p:txBody>
              <a:bodyPr/>
              <a:lstStyle/>
              <a:p>
                <a:r>
                  <a:rPr lang="en-GB">
                    <a:noFill/>
                  </a:rPr>
                  <a:t> </a:t>
                </a:r>
              </a:p>
            </p:txBody>
          </p:sp>
        </mc:Fallback>
      </mc:AlternateContent>
    </p:spTree>
    <p:extLst>
      <p:ext uri="{BB962C8B-B14F-4D97-AF65-F5344CB8AC3E}">
        <p14:creationId xmlns:p14="http://schemas.microsoft.com/office/powerpoint/2010/main" val="401706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 Explosively Projected Plate - 3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Let us consider kinetic energy.</a:t>
                </a:r>
              </a:p>
              <a:p>
                <a:r>
                  <a:rPr lang="en-GB" dirty="0"/>
                  <a:t>It is convenient to use a Lagrange Multiplier and form the function:</a:t>
                </a:r>
              </a:p>
              <a:p>
                <a:pPr marL="0" indent="0" algn="ctr">
                  <a:buNone/>
                </a:pPr>
                <a14:m>
                  <m:oMath xmlns:m="http://schemas.openxmlformats.org/officeDocument/2006/math">
                    <m:r>
                      <a:rPr lang="en-GB" b="0" i="1" smtClean="0">
                        <a:latin typeface="Cambria Math" panose="02040503050406030204" pitchFamily="18" charset="0"/>
                      </a:rPr>
                      <m:t>𝐾</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𝑀</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𝑉</m:t>
                        </m:r>
                      </m:e>
                      <m:sup>
                        <m:r>
                          <a:rPr lang="en-GB" b="0" i="1" smtClean="0">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𝐸𝑀</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𝑀</m:t>
                                            </m:r>
                                          </m:num>
                                          <m:den>
                                            <m:r>
                                              <a:rPr lang="en-GB" i="1">
                                                <a:latin typeface="Cambria Math" panose="02040503050406030204" pitchFamily="18" charset="0"/>
                                              </a:rPr>
                                              <m:t>𝐶</m:t>
                                            </m:r>
                                          </m:den>
                                        </m:f>
                                      </m:e>
                                    </m:d>
                                  </m:e>
                                  <m:sup>
                                    <m:r>
                                      <a:rPr lang="en-GB" i="1">
                                        <a:latin typeface="Cambria Math" panose="02040503050406030204" pitchFamily="18" charset="0"/>
                                      </a:rPr>
                                      <m:t>3</m:t>
                                    </m:r>
                                  </m:sup>
                                </m:sSup>
                              </m:num>
                              <m:den>
                                <m:r>
                                  <a:rPr lang="en-GB" i="1">
                                    <a:latin typeface="Cambria Math" panose="02040503050406030204" pitchFamily="18" charset="0"/>
                                  </a:rPr>
                                  <m:t>6</m:t>
                                </m:r>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𝑀</m:t>
                                        </m:r>
                                      </m:num>
                                      <m:den>
                                        <m:r>
                                          <a:rPr lang="en-GB" i="1">
                                            <a:latin typeface="Cambria Math" panose="02040503050406030204" pitchFamily="18" charset="0"/>
                                          </a:rPr>
                                          <m:t>𝐶</m:t>
                                        </m:r>
                                      </m:den>
                                    </m:f>
                                  </m:e>
                                </m:d>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𝑀</m:t>
                                </m:r>
                              </m:num>
                              <m:den>
                                <m:r>
                                  <a:rPr lang="en-GB" i="1">
                                    <a:latin typeface="Cambria Math" panose="02040503050406030204" pitchFamily="18" charset="0"/>
                                  </a:rPr>
                                  <m:t>𝐶</m:t>
                                </m:r>
                              </m:den>
                            </m:f>
                          </m:e>
                        </m:d>
                      </m:e>
                      <m:sup>
                        <m:r>
                          <a:rPr lang="en-GB" i="1">
                            <a:latin typeface="Cambria Math" panose="02040503050406030204" pitchFamily="18" charset="0"/>
                          </a:rPr>
                          <m:t>−</m:t>
                        </m:r>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𝑀</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𝐶</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𝑀</m:t>
                            </m:r>
                          </m:e>
                          <m:sub>
                            <m:r>
                              <a:rPr lang="en-GB" b="0" i="1" smtClean="0">
                                <a:latin typeface="Cambria Math" panose="02040503050406030204" pitchFamily="18" charset="0"/>
                                <a:ea typeface="Cambria Math" panose="02040503050406030204" pitchFamily="18" charset="0"/>
                              </a:rPr>
                              <m:t>𝑇</m:t>
                            </m:r>
                          </m:sub>
                        </m:sSub>
                      </m:e>
                    </m:d>
                  </m:oMath>
                </a14:m>
                <a:r>
                  <a:rPr lang="en-GB" dirty="0"/>
                  <a:t>.</a:t>
                </a:r>
              </a:p>
              <a:p>
                <a:r>
                  <a:rPr lang="en-GB" dirty="0"/>
                  <a:t>We set</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b="0" i="1" smtClean="0">
                            <a:latin typeface="Cambria Math" panose="02040503050406030204" pitchFamily="18" charset="0"/>
                          </a:rPr>
                          <m:t>𝐾</m:t>
                        </m:r>
                      </m:num>
                      <m:den>
                        <m:r>
                          <a:rPr lang="en-GB" i="1" smtClean="0">
                            <a:latin typeface="Cambria Math" panose="02040503050406030204" pitchFamily="18" charset="0"/>
                          </a:rPr>
                          <m:t>𝜕</m:t>
                        </m:r>
                        <m:r>
                          <a:rPr lang="en-GB" b="0" i="1" smtClean="0">
                            <a:latin typeface="Cambria Math" panose="02040503050406030204" pitchFamily="18" charset="0"/>
                          </a:rPr>
                          <m:t>𝑀</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𝐾</m:t>
                        </m:r>
                      </m:num>
                      <m:den>
                        <m:r>
                          <a:rPr lang="en-GB" b="0" i="1" smtClean="0">
                            <a:latin typeface="Cambria Math" panose="02040503050406030204" pitchFamily="18" charset="0"/>
                          </a:rPr>
                          <m:t>𝜕</m:t>
                        </m:r>
                        <m:r>
                          <a:rPr lang="en-GB" b="0" i="1" smtClean="0">
                            <a:latin typeface="Cambria Math" panose="02040503050406030204" pitchFamily="18" charset="0"/>
                          </a:rPr>
                          <m:t>𝐶</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𝐾</m:t>
                        </m:r>
                      </m:num>
                      <m:den>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den>
                    </m:f>
                    <m:r>
                      <a:rPr lang="en-GB" b="0" i="1" smtClean="0">
                        <a:latin typeface="Cambria Math" panose="02040503050406030204" pitchFamily="18" charset="0"/>
                      </a:rPr>
                      <m:t>=0</m:t>
                    </m:r>
                  </m:oMath>
                </a14:m>
                <a:r>
                  <a:rPr lang="en-GB" dirty="0"/>
                  <a:t>.</a:t>
                </a:r>
              </a:p>
              <a:p>
                <a:r>
                  <a:rPr lang="en-GB" dirty="0"/>
                  <a:t>Elimination of </a:t>
                </a:r>
                <a14:m>
                  <m:oMath xmlns:m="http://schemas.openxmlformats.org/officeDocument/2006/math">
                    <m:r>
                      <a:rPr lang="en-GB" i="1" smtClean="0">
                        <a:latin typeface="Cambria Math" panose="02040503050406030204" pitchFamily="18" charset="0"/>
                        <a:ea typeface="Cambria Math" panose="02040503050406030204" pitchFamily="18" charset="0"/>
                      </a:rPr>
                      <m:t>𝜆</m:t>
                    </m:r>
                  </m:oMath>
                </a14:m>
                <a:r>
                  <a:rPr lang="en-GB" dirty="0"/>
                  <a:t> yields (after some algebra) the cubic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𝑀</m:t>
                        </m:r>
                      </m:num>
                      <m:den>
                        <m:r>
                          <a:rPr lang="en-GB" b="0" i="1" smtClean="0">
                            <a:latin typeface="Cambria Math" panose="02040503050406030204" pitchFamily="18" charset="0"/>
                          </a:rPr>
                          <m:t>𝐶</m:t>
                        </m:r>
                      </m:den>
                    </m:f>
                  </m:oMath>
                </a14:m>
                <a:r>
                  <a:rPr lang="en-GB" dirty="0"/>
                  <a:t>:</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2−13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=0.</m:t>
                      </m:r>
                    </m:oMath>
                  </m:oMathPara>
                </a14:m>
                <a:endParaRPr lang="en-GB" dirty="0"/>
              </a:p>
              <a:p>
                <a:pPr marL="0" indent="0">
                  <a:buNone/>
                </a:pP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3518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CAEC5-02BC-4487-BC78-2F4AAB7A8580}"/>
              </a:ext>
            </a:extLst>
          </p:cNvPr>
          <p:cNvSpPr txBox="1"/>
          <p:nvPr/>
        </p:nvSpPr>
        <p:spPr>
          <a:xfrm>
            <a:off x="4456328" y="3046711"/>
            <a:ext cx="2378598" cy="1384995"/>
          </a:xfrm>
          <a:prstGeom prst="rect">
            <a:avLst/>
          </a:prstGeom>
          <a:solidFill>
            <a:schemeClr val="accent6">
              <a:lumMod val="40000"/>
              <a:lumOff val="60000"/>
            </a:schemeClr>
          </a:solidFill>
          <a:effectLst>
            <a:glow rad="228600">
              <a:schemeClr val="accent6">
                <a:satMod val="175000"/>
                <a:alpha val="40000"/>
              </a:schemeClr>
            </a:glow>
          </a:effectLst>
          <a:scene3d>
            <a:camera prst="orthographicFront"/>
            <a:lightRig rig="threePt" dir="t"/>
          </a:scene3d>
          <a:sp3d>
            <a:bevelT prst="convex"/>
          </a:sp3d>
        </p:spPr>
        <p:txBody>
          <a:bodyPr wrap="square" rtlCol="0">
            <a:spAutoFit/>
          </a:bodyPr>
          <a:lstStyle/>
          <a:p>
            <a:pPr algn="ctr"/>
            <a:r>
              <a:rPr lang="en-GB" sz="2800" dirty="0"/>
              <a:t>INDUSTRIAL MATHEMATICS USED BY JC</a:t>
            </a:r>
          </a:p>
        </p:txBody>
      </p:sp>
      <p:sp>
        <p:nvSpPr>
          <p:cNvPr id="3" name="TextBox 2">
            <a:extLst>
              <a:ext uri="{FF2B5EF4-FFF2-40B4-BE49-F238E27FC236}">
                <a16:creationId xmlns:a16="http://schemas.microsoft.com/office/drawing/2014/main" xmlns="" id="{987AD68E-4529-4E60-9508-530E556BC17B}"/>
              </a:ext>
            </a:extLst>
          </p:cNvPr>
          <p:cNvSpPr txBox="1"/>
          <p:nvPr/>
        </p:nvSpPr>
        <p:spPr>
          <a:xfrm>
            <a:off x="7276767" y="1816042"/>
            <a:ext cx="1816848" cy="461665"/>
          </a:xfrm>
          <a:prstGeom prst="rect">
            <a:avLst/>
          </a:prstGeom>
          <a:solidFill>
            <a:schemeClr val="accent4">
              <a:lumMod val="60000"/>
              <a:lumOff val="40000"/>
            </a:schemeClr>
          </a:solidFill>
          <a:effectLst/>
          <a:scene3d>
            <a:camera prst="orthographicFront"/>
            <a:lightRig rig="threePt" dir="t"/>
          </a:scene3d>
          <a:sp3d>
            <a:bevelT w="139700" h="139700" prst="divot"/>
          </a:sp3d>
        </p:spPr>
        <p:txBody>
          <a:bodyPr wrap="square" rtlCol="0">
            <a:spAutoFit/>
          </a:bodyPr>
          <a:lstStyle/>
          <a:p>
            <a:r>
              <a:rPr lang="en-GB" sz="2400" dirty="0"/>
              <a:t>MECHANICS</a:t>
            </a:r>
          </a:p>
        </p:txBody>
      </p:sp>
      <p:sp>
        <p:nvSpPr>
          <p:cNvPr id="4" name="TextBox 3">
            <a:extLst>
              <a:ext uri="{FF2B5EF4-FFF2-40B4-BE49-F238E27FC236}">
                <a16:creationId xmlns:a16="http://schemas.microsoft.com/office/drawing/2014/main" xmlns="" id="{8F189295-6F51-4B7D-9AD2-CAD638388F7D}"/>
              </a:ext>
            </a:extLst>
          </p:cNvPr>
          <p:cNvSpPr txBox="1"/>
          <p:nvPr/>
        </p:nvSpPr>
        <p:spPr>
          <a:xfrm>
            <a:off x="9660128" y="4354911"/>
            <a:ext cx="1733176"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CHEMISTRY</a:t>
            </a:r>
          </a:p>
        </p:txBody>
      </p:sp>
      <p:sp>
        <p:nvSpPr>
          <p:cNvPr id="5" name="TextBox 4">
            <a:extLst>
              <a:ext uri="{FF2B5EF4-FFF2-40B4-BE49-F238E27FC236}">
                <a16:creationId xmlns:a16="http://schemas.microsoft.com/office/drawing/2014/main" xmlns="" id="{74C2F283-0961-46CF-BCE4-83ADB8C3A12F}"/>
              </a:ext>
            </a:extLst>
          </p:cNvPr>
          <p:cNvSpPr txBox="1"/>
          <p:nvPr/>
        </p:nvSpPr>
        <p:spPr>
          <a:xfrm>
            <a:off x="7339103" y="3502354"/>
            <a:ext cx="1816848"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SIMULATION</a:t>
            </a:r>
          </a:p>
        </p:txBody>
      </p:sp>
      <p:sp>
        <p:nvSpPr>
          <p:cNvPr id="6" name="TextBox 5">
            <a:extLst>
              <a:ext uri="{FF2B5EF4-FFF2-40B4-BE49-F238E27FC236}">
                <a16:creationId xmlns:a16="http://schemas.microsoft.com/office/drawing/2014/main" xmlns="" id="{08AA4C93-70C9-46C6-A506-099DFD13E8A3}"/>
              </a:ext>
            </a:extLst>
          </p:cNvPr>
          <p:cNvSpPr txBox="1"/>
          <p:nvPr/>
        </p:nvSpPr>
        <p:spPr>
          <a:xfrm>
            <a:off x="914400" y="1862209"/>
            <a:ext cx="2811930" cy="830997"/>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ELECTROMAGNETIC THEORY</a:t>
            </a:r>
          </a:p>
        </p:txBody>
      </p:sp>
      <p:sp>
        <p:nvSpPr>
          <p:cNvPr id="7" name="TextBox 6">
            <a:extLst>
              <a:ext uri="{FF2B5EF4-FFF2-40B4-BE49-F238E27FC236}">
                <a16:creationId xmlns:a16="http://schemas.microsoft.com/office/drawing/2014/main" xmlns="" id="{E172FC83-A56E-4DF1-89B2-F6A1CF5DA2D9}"/>
              </a:ext>
            </a:extLst>
          </p:cNvPr>
          <p:cNvSpPr txBox="1"/>
          <p:nvPr/>
        </p:nvSpPr>
        <p:spPr>
          <a:xfrm>
            <a:off x="914400" y="2894666"/>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CONTROL THEORY</a:t>
            </a:r>
          </a:p>
        </p:txBody>
      </p:sp>
      <p:sp>
        <p:nvSpPr>
          <p:cNvPr id="8" name="Title 7">
            <a:extLst>
              <a:ext uri="{FF2B5EF4-FFF2-40B4-BE49-F238E27FC236}">
                <a16:creationId xmlns:a16="http://schemas.microsoft.com/office/drawing/2014/main" xmlns="" id="{91EF3D1C-C961-4764-AFB0-C3777967DB0C}"/>
              </a:ext>
            </a:extLst>
          </p:cNvPr>
          <p:cNvSpPr>
            <a:spLocks noGrp="1"/>
          </p:cNvSpPr>
          <p:nvPr>
            <p:ph type="title"/>
          </p:nvPr>
        </p:nvSpPr>
        <p:spPr>
          <a:xfrm>
            <a:off x="959223" y="476291"/>
            <a:ext cx="10515600" cy="1325563"/>
          </a:xfrm>
        </p:spPr>
        <p:txBody>
          <a:bodyPr/>
          <a:lstStyle/>
          <a:p>
            <a:r>
              <a:rPr lang="en-GB" b="1" dirty="0"/>
              <a:t>Industrial Mathematics Encountered by JC </a:t>
            </a:r>
          </a:p>
        </p:txBody>
      </p:sp>
      <p:sp>
        <p:nvSpPr>
          <p:cNvPr id="9" name="TextBox 8">
            <a:extLst>
              <a:ext uri="{FF2B5EF4-FFF2-40B4-BE49-F238E27FC236}">
                <a16:creationId xmlns:a16="http://schemas.microsoft.com/office/drawing/2014/main" xmlns="" id="{2284A7CD-00F3-4E69-A504-0D7C4A88D3B9}"/>
              </a:ext>
            </a:extLst>
          </p:cNvPr>
          <p:cNvSpPr txBox="1"/>
          <p:nvPr/>
        </p:nvSpPr>
        <p:spPr>
          <a:xfrm>
            <a:off x="930835" y="3583828"/>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SIGNAL PROCESSING</a:t>
            </a:r>
          </a:p>
        </p:txBody>
      </p:sp>
      <p:sp>
        <p:nvSpPr>
          <p:cNvPr id="11" name="TextBox 10">
            <a:extLst>
              <a:ext uri="{FF2B5EF4-FFF2-40B4-BE49-F238E27FC236}">
                <a16:creationId xmlns:a16="http://schemas.microsoft.com/office/drawing/2014/main" xmlns="" id="{F4A0C9B2-482F-4C81-8BEA-3F89DFC8B913}"/>
              </a:ext>
            </a:extLst>
          </p:cNvPr>
          <p:cNvSpPr txBox="1"/>
          <p:nvPr/>
        </p:nvSpPr>
        <p:spPr>
          <a:xfrm>
            <a:off x="7339103" y="5121073"/>
            <a:ext cx="2145554"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OPTIMISATION</a:t>
            </a:r>
          </a:p>
        </p:txBody>
      </p:sp>
      <p:sp>
        <p:nvSpPr>
          <p:cNvPr id="12" name="TextBox 11">
            <a:extLst>
              <a:ext uri="{FF2B5EF4-FFF2-40B4-BE49-F238E27FC236}">
                <a16:creationId xmlns:a16="http://schemas.microsoft.com/office/drawing/2014/main" xmlns="" id="{0D65F688-F8A0-44B7-B167-841DA2DE4945}"/>
              </a:ext>
            </a:extLst>
          </p:cNvPr>
          <p:cNvSpPr txBox="1"/>
          <p:nvPr/>
        </p:nvSpPr>
        <p:spPr>
          <a:xfrm>
            <a:off x="1310341" y="5676563"/>
            <a:ext cx="970578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Arrows join most of the above subjects</a:t>
            </a:r>
          </a:p>
          <a:p>
            <a:pPr marL="285750" indent="-285750">
              <a:buFont typeface="Arial" panose="020B0604020202020204" pitchFamily="34" charset="0"/>
              <a:buChar char="•"/>
            </a:pPr>
            <a:r>
              <a:rPr lang="en-GB" sz="2400" b="1" dirty="0"/>
              <a:t>N.B. </a:t>
            </a:r>
            <a:r>
              <a:rPr lang="en-GB" sz="2400" dirty="0"/>
              <a:t>No attempt at definitive list of Industrial Mathematics , </a:t>
            </a:r>
            <a:r>
              <a:rPr lang="en-GB" sz="2400" i="1" dirty="0"/>
              <a:t>e.g.</a:t>
            </a:r>
            <a:r>
              <a:rPr lang="en-GB" sz="2400" dirty="0"/>
              <a:t> Image Processing, Big Data, Formal Methods, Financial Mathematics are missing.</a:t>
            </a:r>
          </a:p>
        </p:txBody>
      </p:sp>
      <p:sp>
        <p:nvSpPr>
          <p:cNvPr id="13" name="TextBox 12">
            <a:extLst>
              <a:ext uri="{FF2B5EF4-FFF2-40B4-BE49-F238E27FC236}">
                <a16:creationId xmlns:a16="http://schemas.microsoft.com/office/drawing/2014/main" xmlns="" id="{509C71CC-5F7A-4AEB-96C8-18591AF502DE}"/>
              </a:ext>
            </a:extLst>
          </p:cNvPr>
          <p:cNvSpPr txBox="1"/>
          <p:nvPr/>
        </p:nvSpPr>
        <p:spPr>
          <a:xfrm>
            <a:off x="914400" y="4275972"/>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STATISTICS</a:t>
            </a:r>
          </a:p>
        </p:txBody>
      </p:sp>
      <p:sp>
        <p:nvSpPr>
          <p:cNvPr id="14" name="TextBox 13">
            <a:extLst>
              <a:ext uri="{FF2B5EF4-FFF2-40B4-BE49-F238E27FC236}">
                <a16:creationId xmlns:a16="http://schemas.microsoft.com/office/drawing/2014/main" xmlns="" id="{80FD9E04-F8E0-43E1-A9C6-FD0DF33F9460}"/>
              </a:ext>
            </a:extLst>
          </p:cNvPr>
          <p:cNvSpPr txBox="1"/>
          <p:nvPr/>
        </p:nvSpPr>
        <p:spPr>
          <a:xfrm>
            <a:off x="959223" y="4960002"/>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PROBABILITY</a:t>
            </a:r>
          </a:p>
        </p:txBody>
      </p:sp>
      <p:sp>
        <p:nvSpPr>
          <p:cNvPr id="15" name="TextBox 14">
            <a:extLst>
              <a:ext uri="{FF2B5EF4-FFF2-40B4-BE49-F238E27FC236}">
                <a16:creationId xmlns:a16="http://schemas.microsoft.com/office/drawing/2014/main" xmlns="" id="{C5908D07-67FF-4858-9BD1-BF31D1D043F4}"/>
              </a:ext>
            </a:extLst>
          </p:cNvPr>
          <p:cNvSpPr txBox="1"/>
          <p:nvPr/>
        </p:nvSpPr>
        <p:spPr>
          <a:xfrm>
            <a:off x="7339103" y="4163180"/>
            <a:ext cx="1816848"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NUMERICAL ANALYSIS</a:t>
            </a:r>
          </a:p>
        </p:txBody>
      </p:sp>
      <p:sp>
        <p:nvSpPr>
          <p:cNvPr id="16" name="TextBox 15">
            <a:extLst>
              <a:ext uri="{FF2B5EF4-FFF2-40B4-BE49-F238E27FC236}">
                <a16:creationId xmlns:a16="http://schemas.microsoft.com/office/drawing/2014/main" xmlns="" id="{31B13340-23D4-4C23-B074-3BB74B7F6703}"/>
              </a:ext>
            </a:extLst>
          </p:cNvPr>
          <p:cNvSpPr txBox="1"/>
          <p:nvPr/>
        </p:nvSpPr>
        <p:spPr>
          <a:xfrm>
            <a:off x="9660128" y="2477466"/>
            <a:ext cx="1733176"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pPr algn="ctr"/>
            <a:r>
              <a:rPr lang="en-GB" sz="2400" dirty="0"/>
              <a:t>APPLIED PHYSICS</a:t>
            </a:r>
          </a:p>
        </p:txBody>
      </p:sp>
      <p:sp>
        <p:nvSpPr>
          <p:cNvPr id="17" name="TextBox 16">
            <a:extLst>
              <a:ext uri="{FF2B5EF4-FFF2-40B4-BE49-F238E27FC236}">
                <a16:creationId xmlns:a16="http://schemas.microsoft.com/office/drawing/2014/main" xmlns="" id="{B348AE87-020C-46C4-BD59-E9E4E2E6CCCB}"/>
              </a:ext>
            </a:extLst>
          </p:cNvPr>
          <p:cNvSpPr txBox="1"/>
          <p:nvPr/>
        </p:nvSpPr>
        <p:spPr>
          <a:xfrm>
            <a:off x="9660127" y="3585709"/>
            <a:ext cx="1958132"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ENGINEERING</a:t>
            </a:r>
          </a:p>
        </p:txBody>
      </p:sp>
      <p:sp>
        <p:nvSpPr>
          <p:cNvPr id="18" name="TextBox 17">
            <a:extLst>
              <a:ext uri="{FF2B5EF4-FFF2-40B4-BE49-F238E27FC236}">
                <a16:creationId xmlns:a16="http://schemas.microsoft.com/office/drawing/2014/main" xmlns="" id="{E200D97E-9F73-405A-9CE4-E1F9EEBF542F}"/>
              </a:ext>
            </a:extLst>
          </p:cNvPr>
          <p:cNvSpPr txBox="1"/>
          <p:nvPr/>
        </p:nvSpPr>
        <p:spPr>
          <a:xfrm>
            <a:off x="7276767" y="2444854"/>
            <a:ext cx="1816848"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pPr algn="ctr"/>
            <a:r>
              <a:rPr lang="en-GB" sz="2400" dirty="0"/>
              <a:t>HEAT TRANSFER</a:t>
            </a:r>
          </a:p>
        </p:txBody>
      </p:sp>
    </p:spTree>
    <p:extLst>
      <p:ext uri="{BB962C8B-B14F-4D97-AF65-F5344CB8AC3E}">
        <p14:creationId xmlns:p14="http://schemas.microsoft.com/office/powerpoint/2010/main" val="135825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 Explosively Projected Plate - 4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only physically sensible root of this equation is</a:t>
                </a:r>
              </a:p>
              <a:p>
                <a:pPr marL="0" indent="0">
                  <a:buNone/>
                </a:pPr>
                <a:endParaRPr lang="en-GB"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=0.330654</m:t>
                      </m:r>
                    </m:oMath>
                  </m:oMathPara>
                </a14:m>
                <a:endParaRPr lang="en-GB" b="0" dirty="0"/>
              </a:p>
              <a:p>
                <a:r>
                  <a:rPr lang="en-GB" dirty="0"/>
                  <a:t>Whence</a:t>
                </a:r>
              </a:p>
              <a:p>
                <a:pPr marL="0" indent="0" algn="ctr">
                  <a:buNone/>
                </a:pPr>
                <a14:m>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=0.2485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𝑇</m:t>
                        </m:r>
                      </m:sub>
                    </m:sSub>
                    <m:r>
                      <a:rPr lang="en-GB" b="0" i="1" smtClean="0">
                        <a:latin typeface="Cambria Math" panose="02040503050406030204" pitchFamily="18" charset="0"/>
                      </a:rPr>
                      <m:t>;    </m:t>
                    </m:r>
                    <m:r>
                      <a:rPr lang="en-GB" b="0" i="1" smtClean="0">
                        <a:latin typeface="Cambria Math" panose="02040503050406030204" pitchFamily="18" charset="0"/>
                      </a:rPr>
                      <m:t>𝐶</m:t>
                    </m:r>
                    <m:r>
                      <a:rPr lang="en-GB" b="0" i="1" smtClean="0">
                        <a:latin typeface="Cambria Math" panose="02040503050406030204" pitchFamily="18" charset="0"/>
                      </a:rPr>
                      <m:t>=0.7515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𝑇</m:t>
                        </m:r>
                      </m:sub>
                    </m:sSub>
                  </m:oMath>
                </a14:m>
                <a:r>
                  <a:rPr lang="en-GB" dirty="0"/>
                  <a:t>.</a:t>
                </a:r>
              </a:p>
              <a:p>
                <a:r>
                  <a:rPr lang="en-GB" dirty="0"/>
                  <a:t>It is easily shown that the optimal solution for maximum velocity is to have an infinitesimally thin plate and maximum charge size.</a:t>
                </a:r>
              </a:p>
              <a:p>
                <a:r>
                  <a:rPr lang="en-GB" dirty="0"/>
                  <a:t>The case of maximum momentum is left as an exercise on the sheet.</a:t>
                </a:r>
              </a:p>
              <a:p>
                <a:pPr marL="0" indent="0" algn="ctr">
                  <a:buNone/>
                </a:pPr>
                <a:endParaRPr lang="en-GB" dirty="0"/>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986"/>
                </a:stretch>
              </a:blipFill>
            </p:spPr>
            <p:txBody>
              <a:bodyPr/>
              <a:lstStyle/>
              <a:p>
                <a:r>
                  <a:rPr lang="en-GB">
                    <a:noFill/>
                  </a:rPr>
                  <a:t> </a:t>
                </a:r>
              </a:p>
            </p:txBody>
          </p:sp>
        </mc:Fallback>
      </mc:AlternateContent>
    </p:spTree>
    <p:extLst>
      <p:ext uri="{BB962C8B-B14F-4D97-AF65-F5344CB8AC3E}">
        <p14:creationId xmlns:p14="http://schemas.microsoft.com/office/powerpoint/2010/main" val="3862478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5CEB4-464D-4FE6-8DC2-26C8AAE32332}"/>
              </a:ext>
            </a:extLst>
          </p:cNvPr>
          <p:cNvSpPr>
            <a:spLocks noGrp="1"/>
          </p:cNvSpPr>
          <p:nvPr>
            <p:ph type="title"/>
          </p:nvPr>
        </p:nvSpPr>
        <p:spPr/>
        <p:txBody>
          <a:bodyPr/>
          <a:lstStyle/>
          <a:p>
            <a:r>
              <a:rPr lang="en-GB" dirty="0"/>
              <a:t>Minimisation of Heat Loss - 1</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C807E509-EF0E-45FB-8382-3FA20E96AAFF}"/>
                  </a:ext>
                </a:extLst>
              </p:cNvPr>
              <p:cNvSpPr>
                <a:spLocks noGrp="1"/>
              </p:cNvSpPr>
              <p:nvPr>
                <p:ph sz="half" idx="1"/>
              </p:nvPr>
            </p:nvSpPr>
            <p:spPr/>
            <p:txBody>
              <a:bodyPr>
                <a:normAutofit fontScale="92500" lnSpcReduction="10000"/>
              </a:bodyPr>
              <a:lstStyle/>
              <a:p>
                <a:r>
                  <a:rPr lang="en-GB" dirty="0"/>
                  <a:t>A hot pipe carries liquid which is at a temperature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rPr>
                          <m:t>𝑝</m:t>
                        </m:r>
                      </m:sub>
                    </m:sSub>
                    <m:r>
                      <a:rPr lang="en-GB" b="0" i="1" smtClean="0">
                        <a:latin typeface="Cambria Math" panose="02040503050406030204" pitchFamily="18" charset="0"/>
                      </a:rPr>
                      <m:t> .</m:t>
                    </m:r>
                  </m:oMath>
                </a14:m>
                <a:endParaRPr lang="en-GB" b="0" dirty="0"/>
              </a:p>
              <a:p>
                <a:r>
                  <a:rPr lang="en-GB" dirty="0"/>
                  <a:t>The heat lost depends on the thickness of insulation around the pipe.</a:t>
                </a:r>
              </a:p>
              <a:p>
                <a:r>
                  <a:rPr lang="en-GB" dirty="0"/>
                  <a:t>Suppose we have a Robin convection boundary condition on the outside.</a:t>
                </a:r>
              </a:p>
              <a:p>
                <a:r>
                  <a:rPr lang="en-GB" dirty="0"/>
                  <a:t>Can we find an optimal amount of insulation to minimise heat loss assuming axisymmetric steady flow?</a:t>
                </a:r>
              </a:p>
            </p:txBody>
          </p:sp>
        </mc:Choice>
        <mc:Fallback xmlns="">
          <p:sp>
            <p:nvSpPr>
              <p:cNvPr id="4" name="Content Placeholder 3">
                <a:extLst>
                  <a:ext uri="{FF2B5EF4-FFF2-40B4-BE49-F238E27FC236}">
                    <a16:creationId xmlns:a16="http://schemas.microsoft.com/office/drawing/2014/main" id="{C807E509-EF0E-45FB-8382-3FA20E96AAFF}"/>
                  </a:ext>
                </a:extLst>
              </p:cNvPr>
              <p:cNvSpPr>
                <a:spLocks noGrp="1" noRot="1" noChangeAspect="1" noMove="1" noResize="1" noEditPoints="1" noAdjustHandles="1" noChangeArrowheads="1" noChangeShapeType="1" noTextEdit="1"/>
              </p:cNvSpPr>
              <p:nvPr>
                <p:ph sz="half" idx="1"/>
              </p:nvPr>
            </p:nvSpPr>
            <p:spPr>
              <a:blipFill>
                <a:blip r:embed="rId2"/>
                <a:stretch>
                  <a:fillRect l="-1882" t="-2801" r="-1529" b="-2801"/>
                </a:stretch>
              </a:blipFill>
            </p:spPr>
            <p:txBody>
              <a:bodyPr/>
              <a:lstStyle/>
              <a:p>
                <a:r>
                  <a:rPr lang="en-GB">
                    <a:noFill/>
                  </a:rPr>
                  <a:t> </a:t>
                </a:r>
              </a:p>
            </p:txBody>
          </p:sp>
        </mc:Fallback>
      </mc:AlternateContent>
      <p:sp>
        <p:nvSpPr>
          <p:cNvPr id="5" name="Content Placeholder 4">
            <a:extLst>
              <a:ext uri="{FF2B5EF4-FFF2-40B4-BE49-F238E27FC236}">
                <a16:creationId xmlns:a16="http://schemas.microsoft.com/office/drawing/2014/main" xmlns="" id="{45888153-D1FD-460D-861A-4A2EC2B63E61}"/>
              </a:ext>
            </a:extLst>
          </p:cNvPr>
          <p:cNvSpPr>
            <a:spLocks noGrp="1"/>
          </p:cNvSpPr>
          <p:nvPr>
            <p:ph sz="half" idx="2"/>
          </p:nvPr>
        </p:nvSpPr>
        <p:spPr/>
        <p:txBody>
          <a:bodyPr>
            <a:normAutofit fontScale="92500" lnSpcReduction="10000"/>
          </a:bodyPr>
          <a:lstStyle/>
          <a:p>
            <a:endParaRPr lang="en-GB" dirty="0"/>
          </a:p>
        </p:txBody>
      </p:sp>
      <p:sp>
        <p:nvSpPr>
          <p:cNvPr id="7" name="Oval 6">
            <a:extLst>
              <a:ext uri="{FF2B5EF4-FFF2-40B4-BE49-F238E27FC236}">
                <a16:creationId xmlns:a16="http://schemas.microsoft.com/office/drawing/2014/main" xmlns="" id="{46F89167-B531-4405-86CE-4068411948EF}"/>
              </a:ext>
            </a:extLst>
          </p:cNvPr>
          <p:cNvSpPr/>
          <p:nvPr/>
        </p:nvSpPr>
        <p:spPr>
          <a:xfrm>
            <a:off x="8001000" y="2731476"/>
            <a:ext cx="3429000" cy="317695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xmlns="" id="{C8582F19-7CDB-472C-8C15-1B52F70E6F63}"/>
              </a:ext>
            </a:extLst>
          </p:cNvPr>
          <p:cNvSpPr/>
          <p:nvPr/>
        </p:nvSpPr>
        <p:spPr>
          <a:xfrm>
            <a:off x="8839202" y="3531575"/>
            <a:ext cx="1758461" cy="1576755"/>
          </a:xfrm>
          <a:prstGeom prst="ellipse">
            <a:avLst/>
          </a:prstGeom>
          <a:solidFill>
            <a:schemeClr val="accent1">
              <a:lumMod val="40000"/>
              <a:lumOff val="60000"/>
            </a:schemeClr>
          </a:solid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DB9C750B-83C4-4505-9786-82083837E58A}"/>
                  </a:ext>
                </a:extLst>
              </p:cNvPr>
              <p:cNvSpPr txBox="1"/>
              <p:nvPr/>
            </p:nvSpPr>
            <p:spPr>
              <a:xfrm>
                <a:off x="8402421" y="1596778"/>
                <a:ext cx="3027579"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Air at Room Temperature </a:t>
                </a:r>
                <a14:m>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𝜃</m:t>
                        </m:r>
                      </m:e>
                      <m:sub>
                        <m:r>
                          <a:rPr lang="en-GB" sz="2400" b="0" i="1" smtClean="0">
                            <a:latin typeface="Cambria Math" panose="02040503050406030204" pitchFamily="18" charset="0"/>
                          </a:rPr>
                          <m:t>0</m:t>
                        </m:r>
                      </m:sub>
                    </m:sSub>
                  </m:oMath>
                </a14:m>
                <a:endParaRPr lang="en-GB" sz="24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B9C750B-83C4-4505-9786-82083837E58A}"/>
                  </a:ext>
                </a:extLst>
              </p:cNvPr>
              <p:cNvSpPr txBox="1">
                <a:spLocks noRot="1" noChangeAspect="1" noMove="1" noResize="1" noEditPoints="1" noAdjustHandles="1" noChangeArrowheads="1" noChangeShapeType="1" noTextEdit="1"/>
              </p:cNvSpPr>
              <p:nvPr/>
            </p:nvSpPr>
            <p:spPr>
              <a:xfrm>
                <a:off x="8402421" y="1596778"/>
                <a:ext cx="3027579" cy="830997"/>
              </a:xfrm>
              <a:prstGeom prst="rect">
                <a:avLst/>
              </a:prstGeom>
              <a:blipFill>
                <a:blip r:embed="rId3"/>
                <a:stretch>
                  <a:fillRect l="-3018" t="-5147" b="-169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2005910-E487-41FF-9C94-94B54DB7087F}"/>
                  </a:ext>
                </a:extLst>
              </p:cNvPr>
              <p:cNvSpPr txBox="1"/>
              <p:nvPr/>
            </p:nvSpPr>
            <p:spPr>
              <a:xfrm>
                <a:off x="6152059" y="2390289"/>
                <a:ext cx="2687143"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Insulation with temperature </a:t>
                </a:r>
                <a14:m>
                  <m:oMath xmlns:m="http://schemas.openxmlformats.org/officeDocument/2006/math">
                    <m:r>
                      <a:rPr lang="en-GB" sz="2400" i="1" smtClean="0">
                        <a:latin typeface="Cambria Math" panose="02040503050406030204" pitchFamily="18" charset="0"/>
                        <a:ea typeface="Cambria Math" panose="02040503050406030204" pitchFamily="18" charset="0"/>
                        <a:cs typeface="Arial" panose="020B0604020202020204" pitchFamily="34" charset="0"/>
                      </a:rPr>
                      <m:t>𝜃</m:t>
                    </m:r>
                    <m:d>
                      <m:dPr>
                        <m:ctrlPr>
                          <a:rPr lang="en-GB" sz="2400" i="1" smtClean="0">
                            <a:latin typeface="Cambria Math" panose="02040503050406030204" pitchFamily="18" charset="0"/>
                            <a:ea typeface="Cambria Math" panose="02040503050406030204" pitchFamily="18" charset="0"/>
                            <a:cs typeface="Arial" panose="020B0604020202020204" pitchFamily="34" charset="0"/>
                          </a:rPr>
                        </m:ctrlPr>
                      </m:dPr>
                      <m:e>
                        <m:r>
                          <a:rPr lang="en-GB" sz="2400" b="0" i="1" smtClean="0">
                            <a:latin typeface="Cambria Math" panose="02040503050406030204" pitchFamily="18" charset="0"/>
                            <a:ea typeface="Cambria Math" panose="02040503050406030204" pitchFamily="18" charset="0"/>
                            <a:cs typeface="Arial" panose="020B0604020202020204" pitchFamily="34" charset="0"/>
                          </a:rPr>
                          <m:t>𝑟</m:t>
                        </m:r>
                      </m:e>
                    </m:d>
                  </m:oMath>
                </a14:m>
                <a:endParaRPr lang="en-GB" sz="24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2005910-E487-41FF-9C94-94B54DB7087F}"/>
                  </a:ext>
                </a:extLst>
              </p:cNvPr>
              <p:cNvSpPr txBox="1">
                <a:spLocks noRot="1" noChangeAspect="1" noMove="1" noResize="1" noEditPoints="1" noAdjustHandles="1" noChangeArrowheads="1" noChangeShapeType="1" noTextEdit="1"/>
              </p:cNvSpPr>
              <p:nvPr/>
            </p:nvSpPr>
            <p:spPr>
              <a:xfrm>
                <a:off x="6152059" y="2390289"/>
                <a:ext cx="2687143" cy="830997"/>
              </a:xfrm>
              <a:prstGeom prst="rect">
                <a:avLst/>
              </a:prstGeom>
              <a:blipFill>
                <a:blip r:embed="rId4"/>
                <a:stretch>
                  <a:fillRect l="-3401" t="-5147" b="-16912"/>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xmlns="" id="{3073BC18-7455-47F3-BA75-21A77540CF9D}"/>
              </a:ext>
            </a:extLst>
          </p:cNvPr>
          <p:cNvCxnSpPr/>
          <p:nvPr/>
        </p:nvCxnSpPr>
        <p:spPr>
          <a:xfrm flipV="1">
            <a:off x="9715500" y="3694919"/>
            <a:ext cx="989635" cy="62503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AD2244EF-6CAA-4ADB-B408-5D67A99661F1}"/>
              </a:ext>
            </a:extLst>
          </p:cNvPr>
          <p:cNvSpPr/>
          <p:nvPr/>
        </p:nvSpPr>
        <p:spPr>
          <a:xfrm>
            <a:off x="8458201" y="3141785"/>
            <a:ext cx="2502876" cy="2321169"/>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FF3D57EA-7D44-4D9C-9A16-BC2D4CBBD2B8}"/>
                  </a:ext>
                </a:extLst>
              </p:cNvPr>
              <p:cNvSpPr txBox="1"/>
              <p:nvPr/>
            </p:nvSpPr>
            <p:spPr>
              <a:xfrm>
                <a:off x="9817596" y="3611562"/>
                <a:ext cx="3927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panose="02040503050406030204" pitchFamily="18" charset="0"/>
                        </a:rPr>
                        <m:t>𝑟</m:t>
                      </m:r>
                    </m:oMath>
                  </m:oMathPara>
                </a14:m>
                <a:endParaRPr lang="en-GB" sz="2800" dirty="0">
                  <a:solidFill>
                    <a:srgbClr val="FF0000"/>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FF3D57EA-7D44-4D9C-9A16-BC2D4CBBD2B8}"/>
                  </a:ext>
                </a:extLst>
              </p:cNvPr>
              <p:cNvSpPr txBox="1">
                <a:spLocks noRot="1" noChangeAspect="1" noMove="1" noResize="1" noEditPoints="1" noAdjustHandles="1" noChangeArrowheads="1" noChangeShapeType="1" noTextEdit="1"/>
              </p:cNvSpPr>
              <p:nvPr/>
            </p:nvSpPr>
            <p:spPr>
              <a:xfrm>
                <a:off x="9817596" y="3611562"/>
                <a:ext cx="392721" cy="523220"/>
              </a:xfrm>
              <a:prstGeom prst="rect">
                <a:avLst/>
              </a:prstGeom>
              <a:blipFill>
                <a:blip r:embed="rId5"/>
                <a:stretch>
                  <a:fillRect/>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xmlns="" id="{E9D93BDF-C66B-4B60-85A2-36510E093A03}"/>
              </a:ext>
            </a:extLst>
          </p:cNvPr>
          <p:cNvCxnSpPr/>
          <p:nvPr/>
        </p:nvCxnSpPr>
        <p:spPr>
          <a:xfrm>
            <a:off x="7461738" y="3317631"/>
            <a:ext cx="814754" cy="817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75D81B3A-E16E-4E8C-AE82-0DFD2B943771}"/>
              </a:ext>
            </a:extLst>
          </p:cNvPr>
          <p:cNvCxnSpPr>
            <a:cxnSpLocks/>
          </p:cNvCxnSpPr>
          <p:nvPr/>
        </p:nvCxnSpPr>
        <p:spPr>
          <a:xfrm>
            <a:off x="9718432" y="4319952"/>
            <a:ext cx="549761" cy="69459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96F207F1-EBE8-4F45-84FF-1BB7FCCB126B}"/>
              </a:ext>
            </a:extLst>
          </p:cNvPr>
          <p:cNvCxnSpPr>
            <a:cxnSpLocks/>
          </p:cNvCxnSpPr>
          <p:nvPr/>
        </p:nvCxnSpPr>
        <p:spPr>
          <a:xfrm flipH="1" flipV="1">
            <a:off x="8268185" y="3531575"/>
            <a:ext cx="1473211" cy="788377"/>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3B4A3E12-9F08-4F6F-9E50-E518977CA242}"/>
                  </a:ext>
                </a:extLst>
              </p:cNvPr>
              <p:cNvSpPr txBox="1"/>
              <p:nvPr/>
            </p:nvSpPr>
            <p:spPr>
              <a:xfrm>
                <a:off x="9578721" y="4370394"/>
                <a:ext cx="3927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chemeClr val="accent1"/>
                              </a:solidFill>
                              <a:latin typeface="Cambria Math" panose="02040503050406030204" pitchFamily="18" charset="0"/>
                            </a:rPr>
                          </m:ctrlPr>
                        </m:sSubPr>
                        <m:e>
                          <m:r>
                            <a:rPr lang="en-GB" sz="2800" b="0" i="1" smtClean="0">
                              <a:solidFill>
                                <a:schemeClr val="accent1"/>
                              </a:solidFill>
                              <a:latin typeface="Cambria Math" panose="02040503050406030204" pitchFamily="18" charset="0"/>
                            </a:rPr>
                            <m:t>𝑟</m:t>
                          </m:r>
                        </m:e>
                        <m:sub>
                          <m:r>
                            <a:rPr lang="en-GB" sz="2800" b="0" i="1" smtClean="0">
                              <a:solidFill>
                                <a:schemeClr val="accent1"/>
                              </a:solidFill>
                              <a:latin typeface="Cambria Math" panose="02040503050406030204" pitchFamily="18" charset="0"/>
                            </a:rPr>
                            <m:t>1</m:t>
                          </m:r>
                        </m:sub>
                      </m:sSub>
                    </m:oMath>
                  </m:oMathPara>
                </a14:m>
                <a:endParaRPr lang="en-GB" sz="2800" dirty="0">
                  <a:solidFill>
                    <a:schemeClr val="accent1"/>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3B4A3E12-9F08-4F6F-9E50-E518977CA242}"/>
                  </a:ext>
                </a:extLst>
              </p:cNvPr>
              <p:cNvSpPr txBox="1">
                <a:spLocks noRot="1" noChangeAspect="1" noMove="1" noResize="1" noEditPoints="1" noAdjustHandles="1" noChangeArrowheads="1" noChangeShapeType="1" noTextEdit="1"/>
              </p:cNvSpPr>
              <p:nvPr/>
            </p:nvSpPr>
            <p:spPr>
              <a:xfrm>
                <a:off x="9578721" y="4370394"/>
                <a:ext cx="392721"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67A8F62B-E983-400C-844F-2F24B80B9874}"/>
                  </a:ext>
                </a:extLst>
              </p:cNvPr>
              <p:cNvSpPr txBox="1"/>
              <p:nvPr/>
            </p:nvSpPr>
            <p:spPr>
              <a:xfrm>
                <a:off x="8951540" y="3930999"/>
                <a:ext cx="3927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chemeClr val="accent1"/>
                              </a:solidFill>
                              <a:latin typeface="Cambria Math" panose="02040503050406030204" pitchFamily="18" charset="0"/>
                            </a:rPr>
                          </m:ctrlPr>
                        </m:sSubPr>
                        <m:e>
                          <m:r>
                            <a:rPr lang="en-GB" sz="2800" b="0" i="1" smtClean="0">
                              <a:solidFill>
                                <a:schemeClr val="accent1"/>
                              </a:solidFill>
                              <a:latin typeface="Cambria Math" panose="02040503050406030204" pitchFamily="18" charset="0"/>
                            </a:rPr>
                            <m:t>𝑟</m:t>
                          </m:r>
                        </m:e>
                        <m:sub>
                          <m:r>
                            <a:rPr lang="en-GB" sz="2800" b="0" i="1" smtClean="0">
                              <a:solidFill>
                                <a:schemeClr val="accent1"/>
                              </a:solidFill>
                              <a:latin typeface="Cambria Math" panose="02040503050406030204" pitchFamily="18" charset="0"/>
                            </a:rPr>
                            <m:t>2</m:t>
                          </m:r>
                        </m:sub>
                      </m:sSub>
                    </m:oMath>
                  </m:oMathPara>
                </a14:m>
                <a:endParaRPr lang="en-GB" sz="2800" dirty="0">
                  <a:solidFill>
                    <a:schemeClr val="accent1"/>
                  </a:solidFill>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67A8F62B-E983-400C-844F-2F24B80B9874}"/>
                  </a:ext>
                </a:extLst>
              </p:cNvPr>
              <p:cNvSpPr txBox="1">
                <a:spLocks noRot="1" noChangeAspect="1" noMove="1" noResize="1" noEditPoints="1" noAdjustHandles="1" noChangeArrowheads="1" noChangeShapeType="1" noTextEdit="1"/>
              </p:cNvSpPr>
              <p:nvPr/>
            </p:nvSpPr>
            <p:spPr>
              <a:xfrm>
                <a:off x="8951540" y="3930999"/>
                <a:ext cx="392721"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1F5E83DB-BC0B-480F-A72A-4D1D7CEC634D}"/>
                  </a:ext>
                </a:extLst>
              </p:cNvPr>
              <p:cNvSpPr txBox="1"/>
              <p:nvPr/>
            </p:nvSpPr>
            <p:spPr>
              <a:xfrm>
                <a:off x="6096000" y="5819851"/>
                <a:ext cx="2627177" cy="85953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Liquid and Pipe  at Temperature </a:t>
                </a:r>
                <a14:m>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𝜃</m:t>
                        </m:r>
                      </m:e>
                      <m:sub>
                        <m:r>
                          <a:rPr lang="en-GB" sz="2400" b="0" i="1" smtClean="0">
                            <a:latin typeface="Cambria Math" panose="02040503050406030204" pitchFamily="18" charset="0"/>
                            <a:ea typeface="Cambria Math" panose="02040503050406030204" pitchFamily="18" charset="0"/>
                          </a:rPr>
                          <m:t>𝑝</m:t>
                        </m:r>
                      </m:sub>
                    </m:sSub>
                  </m:oMath>
                </a14:m>
                <a:endParaRPr lang="en-GB" sz="24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1F5E83DB-BC0B-480F-A72A-4D1D7CEC634D}"/>
                  </a:ext>
                </a:extLst>
              </p:cNvPr>
              <p:cNvSpPr txBox="1">
                <a:spLocks noRot="1" noChangeAspect="1" noMove="1" noResize="1" noEditPoints="1" noAdjustHandles="1" noChangeArrowheads="1" noChangeShapeType="1" noTextEdit="1"/>
              </p:cNvSpPr>
              <p:nvPr/>
            </p:nvSpPr>
            <p:spPr>
              <a:xfrm>
                <a:off x="6096000" y="5819851"/>
                <a:ext cx="2627177" cy="859531"/>
              </a:xfrm>
              <a:prstGeom prst="rect">
                <a:avLst/>
              </a:prstGeom>
              <a:blipFill>
                <a:blip r:embed="rId8"/>
                <a:stretch>
                  <a:fillRect l="-3480" t="-4965" b="-12057"/>
                </a:stretch>
              </a:blipFill>
            </p:spPr>
            <p:txBody>
              <a:bodyPr/>
              <a:lstStyle/>
              <a:p>
                <a:r>
                  <a:rPr lang="en-GB">
                    <a:noFill/>
                  </a:rPr>
                  <a:t> </a:t>
                </a:r>
              </a:p>
            </p:txBody>
          </p:sp>
        </mc:Fallback>
      </mc:AlternateContent>
      <p:cxnSp>
        <p:nvCxnSpPr>
          <p:cNvPr id="24" name="Straight Arrow Connector 23">
            <a:extLst>
              <a:ext uri="{FF2B5EF4-FFF2-40B4-BE49-F238E27FC236}">
                <a16:creationId xmlns:a16="http://schemas.microsoft.com/office/drawing/2014/main" xmlns="" id="{13A35F25-8798-4031-9510-4340CFB230AC}"/>
              </a:ext>
            </a:extLst>
          </p:cNvPr>
          <p:cNvCxnSpPr>
            <a:cxnSpLocks/>
          </p:cNvCxnSpPr>
          <p:nvPr/>
        </p:nvCxnSpPr>
        <p:spPr>
          <a:xfrm flipV="1">
            <a:off x="8458201" y="4632004"/>
            <a:ext cx="886060" cy="12781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02BBD47-3C87-4AAA-A237-00373E71E262}"/>
              </a:ext>
            </a:extLst>
          </p:cNvPr>
          <p:cNvCxnSpPr>
            <a:cxnSpLocks/>
            <a:endCxn id="10" idx="4"/>
          </p:cNvCxnSpPr>
          <p:nvPr/>
        </p:nvCxnSpPr>
        <p:spPr>
          <a:xfrm flipV="1">
            <a:off x="8496863" y="5108330"/>
            <a:ext cx="1221570" cy="9513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54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38EC2-162C-4DEF-9586-F85E1012648D}"/>
              </a:ext>
            </a:extLst>
          </p:cNvPr>
          <p:cNvSpPr>
            <a:spLocks noGrp="1"/>
          </p:cNvSpPr>
          <p:nvPr>
            <p:ph type="title"/>
          </p:nvPr>
        </p:nvSpPr>
        <p:spPr/>
        <p:txBody>
          <a:bodyPr/>
          <a:lstStyle/>
          <a:p>
            <a:r>
              <a:rPr lang="en-GB" dirty="0"/>
              <a:t>Minimisation of Heat Loss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3EEC3B5-02DE-4279-BFDC-BD667C2790EF}"/>
                  </a:ext>
                </a:extLst>
              </p:cNvPr>
              <p:cNvSpPr>
                <a:spLocks noGrp="1"/>
              </p:cNvSpPr>
              <p:nvPr>
                <p:ph idx="1"/>
              </p:nvPr>
            </p:nvSpPr>
            <p:spPr/>
            <p:txBody>
              <a:bodyPr>
                <a:normAutofit lnSpcReduction="10000"/>
              </a:bodyPr>
              <a:lstStyle/>
              <a:p>
                <a:r>
                  <a:rPr lang="en-GB" dirty="0"/>
                  <a:t>The governing equation for axisymmetric steady heat conduction in the insulation is </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𝑟</m:t>
                        </m:r>
                      </m:den>
                    </m:f>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r>
                          <a:rPr lang="en-GB" b="0" i="1" smtClean="0">
                            <a:latin typeface="Cambria Math" panose="02040503050406030204" pitchFamily="18" charset="0"/>
                          </a:rPr>
                          <m:t>𝑟</m:t>
                        </m:r>
                      </m:den>
                    </m:f>
                    <m:d>
                      <m:dPr>
                        <m:ctrlPr>
                          <a:rPr lang="en-GB" i="1" smtClean="0">
                            <a:latin typeface="Cambria Math" panose="02040503050406030204" pitchFamily="18" charset="0"/>
                          </a:rPr>
                        </m:ctrlPr>
                      </m:dPr>
                      <m:e>
                        <m:r>
                          <a:rPr lang="en-GB" b="0" i="1" smtClean="0">
                            <a:latin typeface="Cambria Math" panose="02040503050406030204" pitchFamily="18" charset="0"/>
                          </a:rPr>
                          <m:t>𝑟</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num>
                          <m:den>
                            <m:r>
                              <a:rPr lang="en-GB" b="0" i="1" smtClean="0">
                                <a:latin typeface="Cambria Math" panose="02040503050406030204" pitchFamily="18" charset="0"/>
                              </a:rPr>
                              <m:t>𝜕</m:t>
                            </m:r>
                            <m:r>
                              <a:rPr lang="en-GB" b="0" i="1" smtClean="0">
                                <a:latin typeface="Cambria Math" panose="02040503050406030204" pitchFamily="18" charset="0"/>
                              </a:rPr>
                              <m:t>𝑟</m:t>
                            </m:r>
                          </m:den>
                        </m:f>
                      </m:e>
                    </m:d>
                    <m:r>
                      <a:rPr lang="en-GB" b="0" i="1" smtClean="0">
                        <a:latin typeface="Cambria Math" panose="02040503050406030204" pitchFamily="18" charset="0"/>
                      </a:rPr>
                      <m:t>=0</m:t>
                    </m:r>
                  </m:oMath>
                </a14:m>
                <a:r>
                  <a:rPr lang="en-GB" dirty="0"/>
                  <a:t>.</a:t>
                </a:r>
              </a:p>
              <a:p>
                <a:r>
                  <a:rPr lang="en-GB" dirty="0"/>
                  <a:t>The boundary conditions are:</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𝜃</m:t>
                    </m:r>
                    <m:d>
                      <m:dPr>
                        <m:ctrlPr>
                          <a:rPr lang="en-GB" i="1" smtClean="0">
                            <a:latin typeface="Cambria Math" panose="02040503050406030204" pitchFamily="18" charset="0"/>
                            <a:ea typeface="Cambria Math" panose="02040503050406030204" pitchFamily="18" charset="0"/>
                          </a:rPr>
                        </m:ctrlPr>
                      </m:dPr>
                      <m:e>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𝑟</m:t>
                            </m:r>
                          </m:e>
                          <m:sub>
                            <m:r>
                              <a:rPr lang="en-GB" b="0" i="1" smtClean="0">
                                <a:latin typeface="Cambria Math" panose="02040503050406030204" pitchFamily="18" charset="0"/>
                                <a:ea typeface="Cambria Math" panose="02040503050406030204" pitchFamily="18" charset="0"/>
                              </a:rPr>
                              <m:t>1</m:t>
                            </m:r>
                          </m:sub>
                        </m:sSub>
                      </m:e>
                    </m:d>
                    <m:r>
                      <a:rPr lang="en-GB" b="0" i="0"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ea typeface="Cambria Math" panose="02040503050406030204" pitchFamily="18" charset="0"/>
                          </a:rPr>
                          <m:t>𝑝</m:t>
                        </m:r>
                      </m:sub>
                    </m:sSub>
                    <m:r>
                      <a:rPr lang="en-GB" b="0" i="1" smtClean="0">
                        <a:latin typeface="Cambria Math" panose="02040503050406030204" pitchFamily="18" charset="0"/>
                        <a:ea typeface="Cambria Math" panose="02040503050406030204" pitchFamily="18" charset="0"/>
                      </a:rPr>
                      <m:t>  </m:t>
                    </m:r>
                  </m:oMath>
                </a14:m>
                <a:r>
                  <a:rPr lang="en-GB" b="0" dirty="0">
                    <a:ea typeface="Cambria Math" panose="02040503050406030204" pitchFamily="18" charset="0"/>
                  </a:rPr>
                  <a:t>at </a:t>
                </a:r>
                <a14:m>
                  <m:oMath xmlns:m="http://schemas.openxmlformats.org/officeDocument/2006/math">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𝑟</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𝑘</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𝜕𝜃</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ea typeface="Cambria Math" panose="02040503050406030204" pitchFamily="18" charset="0"/>
                              </a:rPr>
                              <m:t>0</m:t>
                            </m:r>
                          </m:sub>
                        </m:sSub>
                      </m:e>
                    </m:d>
                  </m:oMath>
                </a14:m>
                <a:r>
                  <a:rPr lang="en-GB" dirty="0"/>
                  <a:t> at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oMath>
                </a14:m>
                <a:r>
                  <a:rPr lang="en-GB" dirty="0"/>
                  <a:t>.</a:t>
                </a:r>
              </a:p>
              <a:p>
                <a:r>
                  <a:rPr lang="en-GB" dirty="0"/>
                  <a:t>The total heat loss </a:t>
                </a:r>
                <a14:m>
                  <m:oMath xmlns:m="http://schemas.openxmlformats.org/officeDocument/2006/math">
                    <m:r>
                      <a:rPr lang="en-GB" b="0" i="1" smtClean="0">
                        <a:latin typeface="Cambria Math" panose="02040503050406030204" pitchFamily="18" charset="0"/>
                      </a:rPr>
                      <m:t>𝑄</m:t>
                    </m:r>
                    <m:r>
                      <a:rPr lang="en-GB" b="0" i="1" smtClean="0">
                        <a:latin typeface="Cambria Math" panose="02040503050406030204" pitchFamily="18" charset="0"/>
                      </a:rPr>
                      <m:t> </m:t>
                    </m:r>
                  </m:oMath>
                </a14:m>
                <a:r>
                  <a:rPr lang="en-GB" dirty="0"/>
                  <a:t>from a pipe of length </a:t>
                </a:r>
                <a14:m>
                  <m:oMath xmlns:m="http://schemas.openxmlformats.org/officeDocument/2006/math">
                    <m:r>
                      <a:rPr lang="en-GB" b="0" i="1" smtClean="0">
                        <a:latin typeface="Cambria Math" panose="02040503050406030204" pitchFamily="18" charset="0"/>
                      </a:rPr>
                      <m:t>𝐿</m:t>
                    </m:r>
                  </m:oMath>
                </a14:m>
                <a:r>
                  <a:rPr lang="en-GB" dirty="0"/>
                  <a:t> may be calculated as a function of the outer radius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oMath>
                </a14:m>
                <a:r>
                  <a:rPr lang="en-GB" dirty="0"/>
                  <a:t> as </a:t>
                </a:r>
              </a:p>
              <a:p>
                <a:pPr marL="0" indent="0" algn="ctr">
                  <a:buNone/>
                </a:pPr>
                <a14:m>
                  <m:oMath xmlns:m="http://schemas.openxmlformats.org/officeDocument/2006/math">
                    <m:r>
                      <a:rPr lang="en-GB" b="0" i="1" smtClean="0">
                        <a:latin typeface="Cambria Math" panose="02040503050406030204" pitchFamily="18" charset="0"/>
                      </a:rPr>
                      <m:t>𝑄</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𝐿</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ea typeface="Cambria Math" panose="02040503050406030204" pitchFamily="18" charset="0"/>
                                  </a:rPr>
                                  <m:t>𝑝</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ea typeface="Cambria Math" panose="02040503050406030204" pitchFamily="18" charset="0"/>
                                  </a:rPr>
                                  <m:t>0</m:t>
                                </m:r>
                              </m:sub>
                            </m:sSub>
                          </m:e>
                        </m:d>
                      </m:num>
                      <m:den>
                        <m:d>
                          <m:dPr>
                            <m:begChr m:val="["/>
                            <m:endChr m:val="]"/>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h</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𝑘</m:t>
                                </m:r>
                              </m:den>
                            </m:f>
                            <m:r>
                              <a:rPr lang="en-GB" b="0" i="1" smtClean="0">
                                <a:latin typeface="Cambria Math" panose="02040503050406030204" pitchFamily="18" charset="0"/>
                              </a:rPr>
                              <m:t>𝑙𝑛</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den>
                                </m:f>
                              </m:e>
                            </m:d>
                          </m:e>
                        </m:d>
                      </m:den>
                    </m:f>
                  </m:oMath>
                </a14:m>
                <a:r>
                  <a:rPr lang="en-GB" dirty="0"/>
                  <a:t>.</a:t>
                </a:r>
              </a:p>
            </p:txBody>
          </p:sp>
        </mc:Choice>
        <mc:Fallback xmlns="">
          <p:sp>
            <p:nvSpPr>
              <p:cNvPr id="3" name="Content Placeholder 2">
                <a:extLst>
                  <a:ext uri="{FF2B5EF4-FFF2-40B4-BE49-F238E27FC236}">
                    <a16:creationId xmlns:a16="http://schemas.microsoft.com/office/drawing/2014/main" xmlns:a14="http://schemas.microsoft.com/office/drawing/2010/main" xmlns="" id="{B3EEC3B5-02DE-4279-BFDC-BD667C2790EF}"/>
                  </a:ext>
                </a:extLst>
              </p:cNvPr>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en-GB">
                    <a:noFill/>
                  </a:rPr>
                  <a:t> </a:t>
                </a:r>
              </a:p>
            </p:txBody>
          </p:sp>
        </mc:Fallback>
      </mc:AlternateContent>
    </p:spTree>
    <p:extLst>
      <p:ext uri="{BB962C8B-B14F-4D97-AF65-F5344CB8AC3E}">
        <p14:creationId xmlns:p14="http://schemas.microsoft.com/office/powerpoint/2010/main" val="1072892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AC701-CD4B-40D1-952B-F0C8D76E3DD7}"/>
              </a:ext>
            </a:extLst>
          </p:cNvPr>
          <p:cNvSpPr>
            <a:spLocks noGrp="1"/>
          </p:cNvSpPr>
          <p:nvPr>
            <p:ph type="title"/>
          </p:nvPr>
        </p:nvSpPr>
        <p:spPr/>
        <p:txBody>
          <a:bodyPr/>
          <a:lstStyle/>
          <a:p>
            <a:r>
              <a:rPr lang="en-GB" dirty="0"/>
              <a:t>Minimisation of Heat Loss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02B6680-A54F-4227-A9B3-D1F40B307344}"/>
                  </a:ext>
                </a:extLst>
              </p:cNvPr>
              <p:cNvSpPr>
                <a:spLocks noGrp="1"/>
              </p:cNvSpPr>
              <p:nvPr>
                <p:ph idx="1"/>
              </p:nvPr>
            </p:nvSpPr>
            <p:spPr/>
            <p:txBody>
              <a:bodyPr>
                <a:normAutofit fontScale="77500" lnSpcReduction="20000"/>
              </a:bodyPr>
              <a:lstStyle/>
              <a:p>
                <a:r>
                  <a:rPr lang="en-GB" dirty="0"/>
                  <a:t>It is easy to show that </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𝑑</m:t>
                        </m:r>
                        <m:r>
                          <a:rPr lang="en-GB" b="0" i="1" smtClean="0">
                            <a:latin typeface="Cambria Math" panose="02040503050406030204" pitchFamily="18" charset="0"/>
                          </a:rPr>
                          <m:t>𝑄</m:t>
                        </m:r>
                      </m:num>
                      <m:den>
                        <m:r>
                          <a:rPr lang="en-GB" i="1" smtClean="0">
                            <a:latin typeface="Cambria Math" panose="02040503050406030204" pitchFamily="18" charset="0"/>
                          </a:rPr>
                          <m:t>𝑑</m:t>
                        </m:r>
                        <m:sSub>
                          <m:sSubPr>
                            <m:ctrlPr>
                              <a:rPr lang="en-GB"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den>
                    </m:f>
                    <m:r>
                      <a:rPr lang="en-GB" b="0" i="1" smtClean="0">
                        <a:latin typeface="Cambria Math" panose="02040503050406030204" pitchFamily="18" charset="0"/>
                      </a:rPr>
                      <m:t>=0</m:t>
                    </m:r>
                  </m:oMath>
                </a14:m>
                <a:r>
                  <a:rPr lang="en-GB" dirty="0"/>
                  <a:t> when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h</m:t>
                        </m:r>
                      </m:den>
                    </m:f>
                    <m:r>
                      <a:rPr lang="en-GB" b="0" i="1" smtClean="0">
                        <a:latin typeface="Cambria Math" panose="02040503050406030204" pitchFamily="18" charset="0"/>
                      </a:rPr>
                      <m:t>.</m:t>
                    </m:r>
                  </m:oMath>
                </a14:m>
                <a:endParaRPr lang="en-GB" dirty="0"/>
              </a:p>
              <a:p>
                <a:r>
                  <a:rPr lang="en-GB" dirty="0"/>
                  <a:t>One might expect this to be the minimum sought, but it is actually a maximum as calculating the second derivative shows.</a:t>
                </a:r>
              </a:p>
              <a:p>
                <a:r>
                  <a:rPr lang="en-GB" dirty="0"/>
                  <a:t>So in answer to our question, there is no optimal amount of insulation minimising heat loss.</a:t>
                </a:r>
              </a:p>
              <a:p>
                <a:r>
                  <a:rPr lang="en-GB" dirty="0"/>
                  <a:t>The heat loss increases with the outer radius until the critical value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2</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h</m:t>
                        </m:r>
                      </m:den>
                    </m:f>
                  </m:oMath>
                </a14:m>
                <a:r>
                  <a:rPr lang="en-GB" dirty="0"/>
                  <a:t> is reached and declines thereafter.</a:t>
                </a:r>
              </a:p>
              <a:p>
                <a:r>
                  <a:rPr lang="en-GB" dirty="0"/>
                  <a:t>The reason is that the growth of surface area from which heat is being lost outweighs the effect of increasing the insulation thickness until the critical value is reached.</a:t>
                </a:r>
              </a:p>
              <a:p>
                <a:r>
                  <a:rPr lang="en-GB" dirty="0"/>
                  <a:t>This example shows that one a must apply caution in seeking maxima or minima; always one needs to check the nature of the stationary value being obtained by recourse to second derivatives or other means.</a:t>
                </a:r>
              </a:p>
            </p:txBody>
          </p:sp>
        </mc:Choice>
        <mc:Fallback xmlns="">
          <p:sp>
            <p:nvSpPr>
              <p:cNvPr id="3" name="Content Placeholder 2">
                <a:extLst>
                  <a:ext uri="{FF2B5EF4-FFF2-40B4-BE49-F238E27FC236}">
                    <a16:creationId xmlns:a16="http://schemas.microsoft.com/office/drawing/2014/main" id="{D02B6680-A54F-4227-A9B3-D1F40B307344}"/>
                  </a:ext>
                </a:extLst>
              </p:cNvPr>
              <p:cNvSpPr>
                <a:spLocks noGrp="1" noRot="1" noChangeAspect="1" noMove="1" noResize="1" noEditPoints="1" noAdjustHandles="1" noChangeArrowheads="1" noChangeShapeType="1" noTextEdit="1"/>
              </p:cNvSpPr>
              <p:nvPr>
                <p:ph idx="1"/>
              </p:nvPr>
            </p:nvSpPr>
            <p:spPr>
              <a:blipFill>
                <a:blip r:embed="rId2"/>
                <a:stretch>
                  <a:fillRect l="-696" t="-2801" r="-1217"/>
                </a:stretch>
              </a:blipFill>
            </p:spPr>
            <p:txBody>
              <a:bodyPr/>
              <a:lstStyle/>
              <a:p>
                <a:r>
                  <a:rPr lang="en-GB">
                    <a:noFill/>
                  </a:rPr>
                  <a:t> </a:t>
                </a:r>
              </a:p>
            </p:txBody>
          </p:sp>
        </mc:Fallback>
      </mc:AlternateContent>
    </p:spTree>
    <p:extLst>
      <p:ext uri="{BB962C8B-B14F-4D97-AF65-F5344CB8AC3E}">
        <p14:creationId xmlns:p14="http://schemas.microsoft.com/office/powerpoint/2010/main" val="1184272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D0ACE-1E71-444C-B411-80FE6AE39FD7}"/>
              </a:ext>
            </a:extLst>
          </p:cNvPr>
          <p:cNvSpPr>
            <a:spLocks noGrp="1"/>
          </p:cNvSpPr>
          <p:nvPr>
            <p:ph type="title"/>
          </p:nvPr>
        </p:nvSpPr>
        <p:spPr/>
        <p:txBody>
          <a:bodyPr/>
          <a:lstStyle/>
          <a:p>
            <a:r>
              <a:rPr lang="en-GB" dirty="0"/>
              <a:t>Maintaining Orthogonality of Axes - 1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47C7983-5AFF-4904-904C-C67BBCC14856}"/>
                  </a:ext>
                </a:extLst>
              </p:cNvPr>
              <p:cNvSpPr>
                <a:spLocks noGrp="1"/>
              </p:cNvSpPr>
              <p:nvPr>
                <p:ph idx="1"/>
              </p:nvPr>
            </p:nvSpPr>
            <p:spPr/>
            <p:txBody>
              <a:bodyPr>
                <a:normAutofit fontScale="92500" lnSpcReduction="20000"/>
              </a:bodyPr>
              <a:lstStyle/>
              <a:p>
                <a:r>
                  <a:rPr lang="en-GB" dirty="0"/>
                  <a:t>In spacecraft simulations the axes of the spacecraft are typically rotating at times and it is important to make the best estimate of their location and maintain orthogonality.</a:t>
                </a:r>
              </a:p>
              <a:p>
                <a:r>
                  <a:rPr lang="en-GB" dirty="0"/>
                  <a:t>We illustrate how this may be done for the two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oMath>
                </a14:m>
                <a:r>
                  <a:rPr lang="en-GB" dirty="0"/>
                  <a:t>axes.</a:t>
                </a:r>
              </a:p>
              <a:p>
                <a:r>
                  <a:rPr lang="en-GB" dirty="0"/>
                  <a:t>Let </a:t>
                </a:r>
                <a14:m>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dirty="0"/>
                  <a:t> and </a:t>
                </a:r>
                <a14:m>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e>
                    </m:d>
                  </m:oMath>
                </a14:m>
                <a:r>
                  <a:rPr lang="en-GB" dirty="0"/>
                  <a:t> be the estimated positions of the end points of the unit vectors of the axes calculated by the simulation.</a:t>
                </a:r>
              </a:p>
              <a:p>
                <a:r>
                  <a:rPr lang="en-GB" dirty="0"/>
                  <a:t>Errors in the simulation will mean these may drift from orthogonality, so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≠0.</m:t>
                    </m:r>
                  </m:oMath>
                </a14:m>
                <a:endParaRPr lang="en-GB" dirty="0"/>
              </a:p>
              <a:p>
                <a:r>
                  <a:rPr lang="en-GB" dirty="0"/>
                  <a:t>We want the ‘best set’ of two orthogonal vectors </a:t>
                </a:r>
                <a14:m>
                  <m:oMath xmlns:m="http://schemas.openxmlformats.org/officeDocument/2006/math">
                    <m:d>
                      <m:dPr>
                        <m:ctrlPr>
                          <a:rPr lang="en-GB" i="1">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1</m:t>
                            </m:r>
                          </m:sub>
                        </m:sSub>
                      </m:e>
                    </m:d>
                  </m:oMath>
                </a14:m>
                <a:r>
                  <a:rPr lang="en-GB" dirty="0"/>
                  <a:t> and </a:t>
                </a:r>
                <a14:m>
                  <m:oMath xmlns:m="http://schemas.openxmlformats.org/officeDocument/2006/math">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smtClean="0">
                                <a:latin typeface="Cambria Math" panose="02040503050406030204" pitchFamily="18" charset="0"/>
                              </a:rPr>
                              <m:t>𝑢</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2</m:t>
                            </m:r>
                          </m:sub>
                        </m:sSub>
                      </m:e>
                    </m:d>
                  </m:oMath>
                </a14:m>
                <a:r>
                  <a:rPr lang="en-GB" dirty="0"/>
                  <a:t> with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𝑢</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b="0" i="1" smtClean="0">
                            <a:latin typeface="Cambria Math" panose="02040503050406030204" pitchFamily="18" charset="0"/>
                          </a:rPr>
                          <m:t>𝑢</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2</m:t>
                        </m:r>
                      </m:sub>
                    </m:sSub>
                    <m:r>
                      <a:rPr lang="en-GB" b="0" i="1" smtClean="0">
                        <a:latin typeface="Cambria Math" panose="02040503050406030204" pitchFamily="18" charset="0"/>
                      </a:rPr>
                      <m:t>=</m:t>
                    </m:r>
                    <m:r>
                      <a:rPr lang="en-GB" i="1">
                        <a:latin typeface="Cambria Math" panose="02040503050406030204" pitchFamily="18" charset="0"/>
                        <a:ea typeface="Cambria Math" panose="02040503050406030204" pitchFamily="18" charset="0"/>
                      </a:rPr>
                      <m:t>0</m:t>
                    </m:r>
                  </m:oMath>
                </a14:m>
                <a:r>
                  <a:rPr lang="en-GB" dirty="0"/>
                  <a:t>.</a:t>
                </a:r>
              </a:p>
              <a:p>
                <a:r>
                  <a:rPr lang="en-GB" dirty="0"/>
                  <a:t>We apply a least squares error method and enforce this orthogonality condition as a constraint. </a:t>
                </a:r>
              </a:p>
            </p:txBody>
          </p:sp>
        </mc:Choice>
        <mc:Fallback xmlns="">
          <p:sp>
            <p:nvSpPr>
              <p:cNvPr id="3" name="Content Placeholder 2">
                <a:extLst>
                  <a:ext uri="{FF2B5EF4-FFF2-40B4-BE49-F238E27FC236}">
                    <a16:creationId xmlns:a16="http://schemas.microsoft.com/office/drawing/2014/main" id="{E47C7983-5AFF-4904-904C-C67BBCC14856}"/>
                  </a:ext>
                </a:extLst>
              </p:cNvPr>
              <p:cNvSpPr>
                <a:spLocks noGrp="1" noRot="1" noChangeAspect="1" noMove="1" noResize="1" noEditPoints="1" noAdjustHandles="1" noChangeArrowheads="1" noChangeShapeType="1" noTextEdit="1"/>
              </p:cNvSpPr>
              <p:nvPr>
                <p:ph idx="1"/>
              </p:nvPr>
            </p:nvSpPr>
            <p:spPr>
              <a:blipFill>
                <a:blip r:embed="rId2"/>
                <a:stretch>
                  <a:fillRect l="-928" t="-3501" r="-1681"/>
                </a:stretch>
              </a:blipFill>
            </p:spPr>
            <p:txBody>
              <a:bodyPr/>
              <a:lstStyle/>
              <a:p>
                <a:r>
                  <a:rPr lang="en-GB">
                    <a:noFill/>
                  </a:rPr>
                  <a:t> </a:t>
                </a:r>
              </a:p>
            </p:txBody>
          </p:sp>
        </mc:Fallback>
      </mc:AlternateContent>
    </p:spTree>
    <p:extLst>
      <p:ext uri="{BB962C8B-B14F-4D97-AF65-F5344CB8AC3E}">
        <p14:creationId xmlns:p14="http://schemas.microsoft.com/office/powerpoint/2010/main" val="2123626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EFC2F-EB78-4F83-9E91-EE90B49924A9}"/>
              </a:ext>
            </a:extLst>
          </p:cNvPr>
          <p:cNvSpPr>
            <a:spLocks noGrp="1"/>
          </p:cNvSpPr>
          <p:nvPr>
            <p:ph type="title"/>
          </p:nvPr>
        </p:nvSpPr>
        <p:spPr/>
        <p:txBody>
          <a:bodyPr/>
          <a:lstStyle/>
          <a:p>
            <a:r>
              <a:rPr lang="en-GB" dirty="0"/>
              <a:t>Maintaining Orthogonality of Axes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C9B6243-C8E0-4817-BB0D-E7E6EBA116B2}"/>
                  </a:ext>
                </a:extLst>
              </p:cNvPr>
              <p:cNvSpPr>
                <a:spLocks noGrp="1"/>
              </p:cNvSpPr>
              <p:nvPr>
                <p:ph idx="1"/>
              </p:nvPr>
            </p:nvSpPr>
            <p:spPr/>
            <p:txBody>
              <a:bodyPr>
                <a:normAutofit/>
              </a:bodyPr>
              <a:lstStyle/>
              <a:p>
                <a:r>
                  <a:rPr lang="en-GB" dirty="0"/>
                  <a:t>First form the sum of squares:</a:t>
                </a:r>
              </a:p>
              <a:p>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sSup>
                        <m:sSupPr>
                          <m:ctrlPr>
                            <a:rPr lang="en-GB"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i="1">
                                      <a:latin typeface="Cambria Math" panose="02040503050406030204" pitchFamily="18" charset="0"/>
                                    </a:rPr>
                                    <m:t>1</m:t>
                                  </m:r>
                                </m:sub>
                              </m:sSub>
                            </m:e>
                          </m:d>
                        </m:e>
                        <m:sup>
                          <m:r>
                            <a:rPr lang="en-GB" i="1">
                              <a:latin typeface="Cambria Math" panose="02040503050406030204" pitchFamily="18" charset="0"/>
                            </a:rPr>
                            <m:t>2</m:t>
                          </m:r>
                        </m:sup>
                      </m:sSup>
                    </m:oMath>
                  </m:oMathPara>
                </a14:m>
                <a:endParaRPr lang="en-GB" i="1" dirty="0">
                  <a:latin typeface="Cambria Math" panose="02040503050406030204" pitchFamily="18" charset="0"/>
                </a:endParaRPr>
              </a:p>
              <a:p>
                <a:pPr marL="0" indent="0">
                  <a:buNone/>
                </a:pPr>
                <a:r>
                  <a:rPr lang="en-GB" dirty="0"/>
                  <a:t>						</a:t>
                </a:r>
                <a14:m>
                  <m:oMath xmlns:m="http://schemas.openxmlformats.org/officeDocument/2006/math">
                    <m:r>
                      <a:rPr lang="en-GB" i="1">
                        <a:latin typeface="Cambria Math" panose="02040503050406030204" pitchFamily="18" charset="0"/>
                      </a:rPr>
                      <m:t>+</m:t>
                    </m:r>
                  </m:oMath>
                </a14:m>
                <a:r>
                  <a:rPr lang="en-GB" dirty="0"/>
                  <a:t>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2</m:t>
                                </m:r>
                              </m:sub>
                            </m:sSub>
                          </m:e>
                        </m:d>
                      </m:e>
                      <m:sup>
                        <m:r>
                          <a:rPr lang="en-GB" i="1">
                            <a:latin typeface="Cambria Math" panose="02040503050406030204" pitchFamily="18" charset="0"/>
                          </a:rPr>
                          <m:t>2</m:t>
                        </m:r>
                      </m:sup>
                    </m:sSup>
                  </m:oMath>
                </a14:m>
                <a:r>
                  <a:rPr lang="en-GB" dirty="0"/>
                  <a:t>,</a:t>
                </a:r>
              </a:p>
              <a:p>
                <a:r>
                  <a:rPr lang="en-GB" dirty="0"/>
                  <a:t>Then seek to minimise </a:t>
                </a:r>
                <a14:m>
                  <m:oMath xmlns:m="http://schemas.openxmlformats.org/officeDocument/2006/math">
                    <m:r>
                      <a:rPr lang="en-GB" b="0" i="1" smtClean="0">
                        <a:latin typeface="Cambria Math" panose="02040503050406030204" pitchFamily="18" charset="0"/>
                      </a:rPr>
                      <m:t>𝑓</m:t>
                    </m:r>
                  </m:oMath>
                </a14:m>
                <a:r>
                  <a:rPr lang="en-GB" dirty="0"/>
                  <a:t> by forming the new function </a:t>
                </a:r>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e>
                    </m:d>
                    <m:r>
                      <a:rPr lang="en-GB" b="0" i="0" smtClean="0">
                        <a:latin typeface="Cambria Math" panose="02040503050406030204" pitchFamily="18" charset="0"/>
                      </a:rPr>
                      <m:t>=</m:t>
                    </m:r>
                  </m:oMath>
                </a14:m>
                <a:r>
                  <a:rPr lang="en-GB" dirty="0"/>
                  <a:t>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2</m:t>
                            </m:r>
                          </m:sub>
                        </m:sSub>
                      </m:e>
                    </m:d>
                    <m:r>
                      <a:rPr lang="en-GB"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λ</m:t>
                    </m:r>
                    <m:d>
                      <m:dPr>
                        <m:ctrlPr>
                          <a:rPr lang="el-GR" b="0" i="1" smtClean="0">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2</m:t>
                            </m:r>
                          </m:sub>
                        </m:sSub>
                      </m:e>
                    </m:d>
                  </m:oMath>
                </a14:m>
                <a:r>
                  <a:rPr lang="en-GB" dirty="0"/>
                  <a:t>.</a:t>
                </a:r>
              </a:p>
              <a:p>
                <a:r>
                  <a:rPr lang="en-GB" dirty="0"/>
                  <a:t>We now make </a:t>
                </a:r>
                <a14:m>
                  <m:oMath xmlns:m="http://schemas.openxmlformats.org/officeDocument/2006/math">
                    <m:r>
                      <a:rPr lang="en-GB" b="0" i="1" smtClean="0">
                        <a:latin typeface="Cambria Math" panose="02040503050406030204" pitchFamily="18" charset="0"/>
                      </a:rPr>
                      <m:t>𝐹</m:t>
                    </m:r>
                  </m:oMath>
                </a14:m>
                <a:r>
                  <a:rPr lang="en-GB" dirty="0"/>
                  <a:t> stationary, obtaining 5 equations in the five unknowns.</a:t>
                </a:r>
              </a:p>
            </p:txBody>
          </p:sp>
        </mc:Choice>
        <mc:Fallback xmlns="">
          <p:sp>
            <p:nvSpPr>
              <p:cNvPr id="3" name="Content Placeholder 2">
                <a:extLst>
                  <a:ext uri="{FF2B5EF4-FFF2-40B4-BE49-F238E27FC236}">
                    <a16:creationId xmlns:a16="http://schemas.microsoft.com/office/drawing/2014/main" id="{6C9B6243-C8E0-4817-BB0D-E7E6EBA116B2}"/>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38068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368A8-3DB2-4E86-B07A-D9340CF95D56}"/>
              </a:ext>
            </a:extLst>
          </p:cNvPr>
          <p:cNvSpPr>
            <a:spLocks noGrp="1"/>
          </p:cNvSpPr>
          <p:nvPr>
            <p:ph type="title"/>
          </p:nvPr>
        </p:nvSpPr>
        <p:spPr/>
        <p:txBody>
          <a:bodyPr/>
          <a:lstStyle/>
          <a:p>
            <a:r>
              <a:rPr lang="en-GB" dirty="0"/>
              <a:t>Maintaining Orthogonality of Axes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31AB975-FA7D-4D66-AF5C-DFB520C0B05D}"/>
                  </a:ext>
                </a:extLst>
              </p:cNvPr>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=0</m:t>
                      </m:r>
                    </m:oMath>
                  </m:oMathPara>
                </a14:m>
                <a:endParaRPr lang="en-GB"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=0</m:t>
                      </m:r>
                    </m:oMath>
                  </m:oMathPara>
                </a14:m>
                <a:endParaRPr lang="en-GB"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1</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𝑣</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=0</m:t>
                      </m:r>
                    </m:oMath>
                  </m:oMathPara>
                </a14:m>
                <a:endParaRPr lang="en-GB"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b="0" i="1" smtClean="0">
                              <a:latin typeface="Cambria Math" panose="02040503050406030204" pitchFamily="18" charset="0"/>
                            </a:rPr>
                            <m:t>2</m:t>
                          </m:r>
                        </m:sub>
                      </m:sSub>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2</m:t>
                          </m:r>
                        </m:sub>
                      </m:sSub>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𝜆</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𝑣</m:t>
                          </m:r>
                        </m:e>
                        <m:sub>
                          <m:r>
                            <a:rPr lang="en-GB" b="0" i="1" smtClean="0">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=0</m:t>
                      </m:r>
                    </m:oMath>
                  </m:oMathPara>
                </a14:m>
                <a:endParaRPr lang="en-GB"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2</m:t>
                          </m:r>
                        </m:sub>
                      </m:sSub>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0</m:t>
                      </m:r>
                    </m:oMath>
                  </m:oMathPara>
                </a14:m>
                <a:endParaRPr lang="en-GB" dirty="0">
                  <a:ea typeface="Cambria Math" panose="02040503050406030204" pitchFamily="18" charset="0"/>
                </a:endParaRPr>
              </a:p>
              <a:p>
                <a:pPr marL="0" indent="0">
                  <a:buNone/>
                </a:pPr>
                <a:endParaRPr lang="en-GB" dirty="0">
                  <a:ea typeface="Cambria Math" panose="02040503050406030204" pitchFamily="18" charset="0"/>
                </a:endParaRPr>
              </a:p>
              <a:p>
                <a:r>
                  <a:rPr lang="en-GB" dirty="0">
                    <a:ea typeface="Cambria Math" panose="02040503050406030204" pitchFamily="18" charset="0"/>
                  </a:rPr>
                  <a:t>After algebraic manipulation it can be shown that</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d>
                          <m:dPr>
                            <m:ctrlPr>
                              <a:rPr lang="en-GB" b="0" i="1" smtClean="0">
                                <a:latin typeface="Cambria Math" panose="02040503050406030204" pitchFamily="18" charset="0"/>
                                <a:ea typeface="Cambria Math" panose="02040503050406030204" pitchFamily="18" charset="0"/>
                              </a:rPr>
                            </m:ctrlPr>
                          </m:dPr>
                          <m:e>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𝑦</m:t>
                                </m:r>
                              </m:e>
                              <m:sub>
                                <m: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2</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𝑦</m:t>
                                </m:r>
                              </m:e>
                              <m:sub>
                                <m:r>
                                  <a:rPr lang="en-GB" b="0" i="1" smtClean="0">
                                    <a:latin typeface="Cambria Math" panose="02040503050406030204" pitchFamily="18" charset="0"/>
                                    <a:ea typeface="Cambria Math" panose="02040503050406030204" pitchFamily="18" charset="0"/>
                                  </a:rPr>
                                  <m:t>2</m:t>
                                </m:r>
                              </m:sub>
                              <m:sup>
                                <m:r>
                                  <a:rPr lang="en-GB" b="0" i="1" smtClean="0">
                                    <a:latin typeface="Cambria Math" panose="02040503050406030204" pitchFamily="18" charset="0"/>
                                    <a:ea typeface="Cambria Math" panose="02040503050406030204" pitchFamily="18" charset="0"/>
                                  </a:rPr>
                                  <m:t>2</m:t>
                                </m:r>
                              </m:sup>
                            </m:sSubSup>
                          </m:e>
                        </m: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ea typeface="Cambria Math" panose="02040503050406030204" pitchFamily="18" charset="0"/>
                                          </a:rPr>
                                          <m:t>2</m:t>
                                        </m:r>
                                      </m:sup>
                                    </m:sSubSup>
                                    <m:r>
                                      <a:rPr lang="en-GB"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𝑦</m:t>
                                        </m:r>
                                      </m:e>
                                      <m:sub>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ea typeface="Cambria Math" panose="02040503050406030204" pitchFamily="18" charset="0"/>
                                          </a:rPr>
                                          <m:t>2</m:t>
                                        </m:r>
                                      </m:sup>
                                    </m:sSubSup>
                                    <m:r>
                                      <a:rPr lang="en-GB"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2</m:t>
                                        </m:r>
                                      </m:sub>
                                      <m:sup>
                                        <m:r>
                                          <a:rPr lang="en-GB" i="1">
                                            <a:latin typeface="Cambria Math" panose="02040503050406030204" pitchFamily="18" charset="0"/>
                                            <a:ea typeface="Cambria Math" panose="02040503050406030204" pitchFamily="18" charset="0"/>
                                          </a:rPr>
                                          <m:t>2</m:t>
                                        </m:r>
                                      </m:sup>
                                    </m:sSubSup>
                                    <m:r>
                                      <a:rPr lang="en-GB"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𝑦</m:t>
                                        </m:r>
                                      </m:e>
                                      <m:sub>
                                        <m:r>
                                          <a:rPr lang="en-GB" i="1">
                                            <a:latin typeface="Cambria Math" panose="02040503050406030204" pitchFamily="18" charset="0"/>
                                            <a:ea typeface="Cambria Math" panose="02040503050406030204" pitchFamily="18" charset="0"/>
                                          </a:rPr>
                                          <m:t>2</m:t>
                                        </m:r>
                                      </m:sub>
                                      <m:sup>
                                        <m:r>
                                          <a:rPr lang="en-GB" i="1">
                                            <a:latin typeface="Cambria Math" panose="02040503050406030204" pitchFamily="18" charset="0"/>
                                            <a:ea typeface="Cambria Math" panose="02040503050406030204" pitchFamily="18" charset="0"/>
                                          </a:rPr>
                                          <m:t>2</m:t>
                                        </m:r>
                                      </m:sup>
                                    </m:sSubSup>
                                  </m:e>
                                </m:d>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−4</m:t>
                            </m:r>
                            <m:sSup>
                              <m:sSupPr>
                                <m:ctrlPr>
                                  <a:rPr lang="en-GB" b="0" i="1" smtClean="0">
                                    <a:latin typeface="Cambria Math" panose="02040503050406030204" pitchFamily="18" charset="0"/>
                                    <a:ea typeface="Cambria Math" panose="02040503050406030204" pitchFamily="18" charset="0"/>
                                  </a:rPr>
                                </m:ctrlPr>
                              </m:sSupPr>
                              <m:e>
                                <m:d>
                                  <m:dPr>
                                    <m:ctrlPr>
                                      <a:rPr lang="en-GB" b="0" i="1" smtClean="0">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e>
                                </m:d>
                              </m:e>
                              <m:sup>
                                <m:r>
                                  <a:rPr lang="en-GB" b="0" i="1" smtClean="0">
                                    <a:latin typeface="Cambria Math" panose="02040503050406030204" pitchFamily="18" charset="0"/>
                                    <a:ea typeface="Cambria Math" panose="02040503050406030204" pitchFamily="18" charset="0"/>
                                  </a:rPr>
                                  <m:t>2</m:t>
                                </m:r>
                              </m:sup>
                            </m:sSup>
                          </m:e>
                        </m:rad>
                      </m:num>
                      <m:den>
                        <m:d>
                          <m:dPr>
                            <m:ctrlPr>
                              <a:rPr lang="en-GB" b="0" i="1" smtClean="0">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e>
                        </m:d>
                      </m:den>
                    </m:f>
                  </m:oMath>
                </a14:m>
                <a:r>
                  <a:rPr lang="en-GB" dirty="0">
                    <a:ea typeface="Cambria Math" panose="02040503050406030204" pitchFamily="18" charset="0"/>
                  </a:rPr>
                  <a:t> </a:t>
                </a:r>
              </a:p>
              <a:p>
                <a:r>
                  <a:rPr lang="en-GB" dirty="0">
                    <a:ea typeface="Cambria Math" panose="02040503050406030204" pitchFamily="18" charset="0"/>
                  </a:rPr>
                  <a:t>Here the minus sign is the appropriate root to take for proximity of the new set to the old.</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831AB975-FA7D-4D66-AF5C-DFB520C0B05D}"/>
                  </a:ext>
                </a:extLst>
              </p:cNvPr>
              <p:cNvSpPr>
                <a:spLocks noGrp="1" noRot="1" noChangeAspect="1" noMove="1" noResize="1" noEditPoints="1" noAdjustHandles="1" noChangeArrowheads="1" noChangeShapeType="1" noTextEdit="1"/>
              </p:cNvSpPr>
              <p:nvPr>
                <p:ph idx="1"/>
              </p:nvPr>
            </p:nvSpPr>
            <p:spPr>
              <a:blipFill>
                <a:blip r:embed="rId2"/>
                <a:stretch>
                  <a:fillRect l="-928" r="-1623"/>
                </a:stretch>
              </a:blipFill>
            </p:spPr>
            <p:txBody>
              <a:bodyPr/>
              <a:lstStyle/>
              <a:p>
                <a:r>
                  <a:rPr lang="en-GB">
                    <a:noFill/>
                  </a:rPr>
                  <a:t> </a:t>
                </a:r>
              </a:p>
            </p:txBody>
          </p:sp>
        </mc:Fallback>
      </mc:AlternateContent>
    </p:spTree>
    <p:extLst>
      <p:ext uri="{BB962C8B-B14F-4D97-AF65-F5344CB8AC3E}">
        <p14:creationId xmlns:p14="http://schemas.microsoft.com/office/powerpoint/2010/main" val="1143671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3630E-7C4A-493C-9E34-76205CD41C6B}"/>
              </a:ext>
            </a:extLst>
          </p:cNvPr>
          <p:cNvSpPr>
            <a:spLocks noGrp="1"/>
          </p:cNvSpPr>
          <p:nvPr>
            <p:ph type="title"/>
          </p:nvPr>
        </p:nvSpPr>
        <p:spPr/>
        <p:txBody>
          <a:bodyPr/>
          <a:lstStyle/>
          <a:p>
            <a:r>
              <a:rPr lang="en-GB" dirty="0"/>
              <a:t>Maintaining Orthogonality of Axes - 4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FB39D8B-D696-4A3C-AD43-C4B2CFF78C97}"/>
                  </a:ext>
                </a:extLst>
              </p:cNvPr>
              <p:cNvSpPr>
                <a:spLocks noGrp="1"/>
              </p:cNvSpPr>
              <p:nvPr>
                <p:ph idx="1"/>
              </p:nvPr>
            </p:nvSpPr>
            <p:spPr/>
            <p:txBody>
              <a:bodyPr>
                <a:normAutofit fontScale="70000" lnSpcReduction="20000"/>
              </a:bodyPr>
              <a:lstStyle/>
              <a:p>
                <a:r>
                  <a:rPr lang="en-GB" dirty="0"/>
                  <a:t>The required orthogonal values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2</m:t>
                        </m:r>
                      </m:sub>
                    </m:sSub>
                  </m:oMath>
                </a14:m>
                <a:r>
                  <a:rPr lang="en-GB" dirty="0"/>
                  <a:t> are:</a:t>
                </a:r>
              </a:p>
              <a:p>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𝜆</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2</m:t>
                              </m:r>
                            </m:sub>
                          </m:sSub>
                        </m:num>
                        <m:den>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𝜆</m:t>
                                  </m:r>
                                </m:e>
                                <m:sup>
                                  <m:r>
                                    <a:rPr lang="en-GB" b="0" i="1" smtClean="0">
                                      <a:latin typeface="Cambria Math" panose="02040503050406030204" pitchFamily="18" charset="0"/>
                                    </a:rPr>
                                    <m:t>2</m:t>
                                  </m:r>
                                </m:sup>
                              </m:sSup>
                            </m:e>
                          </m:d>
                        </m:den>
                      </m:f>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2</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𝜆</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1</m:t>
                              </m:r>
                            </m:sub>
                          </m:sSub>
                        </m:num>
                        <m:den>
                          <m:d>
                            <m:dPr>
                              <m:ctrlPr>
                                <a:rPr lang="en-GB" i="1">
                                  <a:latin typeface="Cambria Math" panose="02040503050406030204" pitchFamily="18" charset="0"/>
                                </a:rPr>
                              </m:ctrlPr>
                            </m:dPr>
                            <m:e>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𝜆</m:t>
                                  </m:r>
                                </m:e>
                                <m:sup>
                                  <m:r>
                                    <a:rPr lang="en-GB" i="1">
                                      <a:latin typeface="Cambria Math" panose="02040503050406030204" pitchFamily="18" charset="0"/>
                                    </a:rPr>
                                    <m:t>2</m:t>
                                  </m:r>
                                </m:sup>
                              </m:sSup>
                            </m:e>
                          </m:d>
                        </m:den>
                      </m:f>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1</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𝜆</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𝑦</m:t>
                              </m:r>
                            </m:e>
                            <m:sub>
                              <m:r>
                                <a:rPr lang="en-GB" i="1">
                                  <a:latin typeface="Cambria Math" panose="02040503050406030204" pitchFamily="18" charset="0"/>
                                  <a:ea typeface="Cambria Math" panose="02040503050406030204" pitchFamily="18" charset="0"/>
                                </a:rPr>
                                <m:t>2</m:t>
                              </m:r>
                            </m:sub>
                          </m:sSub>
                        </m:num>
                        <m:den>
                          <m:d>
                            <m:dPr>
                              <m:ctrlPr>
                                <a:rPr lang="en-GB" i="1">
                                  <a:latin typeface="Cambria Math" panose="02040503050406030204" pitchFamily="18" charset="0"/>
                                </a:rPr>
                              </m:ctrlPr>
                            </m:dPr>
                            <m:e>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𝜆</m:t>
                                  </m:r>
                                </m:e>
                                <m:sup>
                                  <m:r>
                                    <a:rPr lang="en-GB" i="1">
                                      <a:latin typeface="Cambria Math" panose="02040503050406030204" pitchFamily="18" charset="0"/>
                                    </a:rPr>
                                    <m:t>2</m:t>
                                  </m:r>
                                </m:sup>
                              </m:sSup>
                            </m:e>
                          </m:d>
                        </m:den>
                      </m:f>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b="0" i="1" smtClean="0">
                              <a:latin typeface="Cambria Math" panose="02040503050406030204" pitchFamily="18" charset="0"/>
                            </a:rPr>
                            <m:t>2</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2</m:t>
                              </m:r>
                            </m:sub>
                          </m:sSub>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𝜆</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𝑦</m:t>
                              </m:r>
                            </m:e>
                            <m:sub>
                              <m:r>
                                <a:rPr lang="en-GB" b="0" i="1" smtClean="0">
                                  <a:latin typeface="Cambria Math" panose="02040503050406030204" pitchFamily="18" charset="0"/>
                                  <a:ea typeface="Cambria Math" panose="02040503050406030204" pitchFamily="18" charset="0"/>
                                </a:rPr>
                                <m:t>1</m:t>
                              </m:r>
                            </m:sub>
                          </m:sSub>
                        </m:num>
                        <m:den>
                          <m:d>
                            <m:dPr>
                              <m:ctrlPr>
                                <a:rPr lang="en-GB" i="1">
                                  <a:latin typeface="Cambria Math" panose="02040503050406030204" pitchFamily="18" charset="0"/>
                                </a:rPr>
                              </m:ctrlPr>
                            </m:dPr>
                            <m:e>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𝜆</m:t>
                                  </m:r>
                                </m:e>
                                <m:sup>
                                  <m:r>
                                    <a:rPr lang="en-GB" i="1">
                                      <a:latin typeface="Cambria Math" panose="02040503050406030204" pitchFamily="18" charset="0"/>
                                    </a:rPr>
                                    <m:t>2</m:t>
                                  </m:r>
                                </m:sup>
                              </m:sSup>
                            </m:e>
                          </m:d>
                        </m:den>
                      </m:f>
                    </m:oMath>
                  </m:oMathPara>
                </a14:m>
                <a:endParaRPr lang="en-GB" dirty="0"/>
              </a:p>
              <a:p>
                <a:r>
                  <a:rPr lang="en-GB" dirty="0"/>
                  <a:t>Orthogonality follows immediately from the quadratic for </a:t>
                </a:r>
                <a14:m>
                  <m:oMath xmlns:m="http://schemas.openxmlformats.org/officeDocument/2006/math">
                    <m:r>
                      <a:rPr lang="en-GB" i="1" smtClean="0">
                        <a:latin typeface="Cambria Math" panose="02040503050406030204" pitchFamily="18" charset="0"/>
                        <a:ea typeface="Cambria Math" panose="02040503050406030204" pitchFamily="18" charset="0"/>
                      </a:rPr>
                      <m:t>𝜆</m:t>
                    </m:r>
                  </m:oMath>
                </a14:m>
                <a:r>
                  <a:rPr lang="en-GB" dirty="0"/>
                  <a:t>, which is small.</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6FB39D8B-D696-4A3C-AD43-C4B2CFF78C97}"/>
                  </a:ext>
                </a:extLst>
              </p:cNvPr>
              <p:cNvSpPr>
                <a:spLocks noGrp="1" noRot="1" noChangeAspect="1" noMove="1" noResize="1" noEditPoints="1" noAdjustHandles="1" noChangeArrowheads="1" noChangeShapeType="1" noTextEdit="1"/>
              </p:cNvSpPr>
              <p:nvPr>
                <p:ph idx="1"/>
              </p:nvPr>
            </p:nvSpPr>
            <p:spPr>
              <a:blipFill>
                <a:blip r:embed="rId2"/>
                <a:stretch>
                  <a:fillRect l="-522" t="-2521" b="-420"/>
                </a:stretch>
              </a:blipFill>
            </p:spPr>
            <p:txBody>
              <a:bodyPr/>
              <a:lstStyle/>
              <a:p>
                <a:r>
                  <a:rPr lang="en-GB">
                    <a:noFill/>
                  </a:rPr>
                  <a:t> </a:t>
                </a:r>
              </a:p>
            </p:txBody>
          </p:sp>
        </mc:Fallback>
      </mc:AlternateContent>
    </p:spTree>
    <p:extLst>
      <p:ext uri="{BB962C8B-B14F-4D97-AF65-F5344CB8AC3E}">
        <p14:creationId xmlns:p14="http://schemas.microsoft.com/office/powerpoint/2010/main" val="2033260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2EB9A-5F08-4D4C-8FD5-DAB82468B1F6}"/>
              </a:ext>
            </a:extLst>
          </p:cNvPr>
          <p:cNvSpPr>
            <a:spLocks noGrp="1"/>
          </p:cNvSpPr>
          <p:nvPr>
            <p:ph type="title"/>
          </p:nvPr>
        </p:nvSpPr>
        <p:spPr/>
        <p:txBody>
          <a:bodyPr/>
          <a:lstStyle/>
          <a:p>
            <a:r>
              <a:rPr lang="en-GB" dirty="0"/>
              <a:t>Minimising Variance – 1  </a:t>
            </a:r>
            <a:r>
              <a:rPr lang="en-GB" dirty="0">
                <a:solidFill>
                  <a:srgbClr val="FF0000"/>
                </a:solidFill>
              </a:rPr>
              <a:t>N.B.</a:t>
            </a:r>
            <a:r>
              <a:rPr lang="en-GB" dirty="0"/>
              <a:t>      </a:t>
            </a:r>
            <a:r>
              <a:rPr lang="en-GB" dirty="0">
                <a:solidFill>
                  <a:srgbClr val="FF0000"/>
                </a:solidFill>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63D9AD8-9575-44C7-B437-F80823A5471D}"/>
                  </a:ext>
                </a:extLst>
              </p:cNvPr>
              <p:cNvSpPr>
                <a:spLocks noGrp="1"/>
              </p:cNvSpPr>
              <p:nvPr>
                <p:ph idx="1"/>
              </p:nvPr>
            </p:nvSpPr>
            <p:spPr/>
            <p:txBody>
              <a:bodyPr/>
              <a:lstStyle/>
              <a:p>
                <a:r>
                  <a:rPr lang="en-GB" dirty="0"/>
                  <a:t>In statistics sometimes can have two independent noisy signals for  the same variable.</a:t>
                </a:r>
              </a:p>
              <a:p>
                <a:r>
                  <a:rPr lang="en-GB" dirty="0"/>
                  <a:t>Let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b="0" i="1" smtClean="0">
                            <a:latin typeface="Cambria Math" panose="02040503050406030204" pitchFamily="18" charset="0"/>
                          </a:rPr>
                          <m:t>2</m:t>
                        </m:r>
                      </m:sub>
                    </m:sSub>
                  </m:oMath>
                </a14:m>
                <a:r>
                  <a:rPr lang="en-GB" dirty="0"/>
                  <a:t> be two random variables giving measurements of these signals and suppose they are unbiased, so  </a:t>
                </a:r>
              </a:p>
              <a:p>
                <a:pPr marL="0" indent="0" algn="ctr">
                  <a:buNone/>
                </a:pPr>
                <a14:m>
                  <m:oMath xmlns:m="http://schemas.openxmlformats.org/officeDocument/2006/math">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μ</m:t>
                    </m:r>
                  </m:oMath>
                </a14:m>
                <a:r>
                  <a:rPr lang="en-GB" dirty="0"/>
                  <a:t>,</a:t>
                </a:r>
              </a:p>
              <a:p>
                <a:r>
                  <a:rPr lang="en-GB" dirty="0"/>
                  <a:t>where </a:t>
                </a:r>
                <a14:m>
                  <m:oMath xmlns:m="http://schemas.openxmlformats.org/officeDocument/2006/math">
                    <m:r>
                      <a:rPr lang="en-GB" i="1" smtClean="0">
                        <a:latin typeface="Cambria Math" panose="02040503050406030204" pitchFamily="18" charset="0"/>
                        <a:ea typeface="Cambria Math" panose="02040503050406030204" pitchFamily="18" charset="0"/>
                      </a:rPr>
                      <m:t>𝜇</m:t>
                    </m:r>
                  </m:oMath>
                </a14:m>
                <a:r>
                  <a:rPr lang="en-GB" dirty="0"/>
                  <a:t> is the true mean value.</a:t>
                </a:r>
              </a:p>
              <a:p>
                <a:r>
                  <a:rPr lang="en-GB" dirty="0"/>
                  <a:t>Let </a:t>
                </a:r>
                <a14:m>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oMath>
                </a14:m>
                <a:r>
                  <a:rPr lang="en-GB" dirty="0"/>
                  <a:t> and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2</m:t>
                        </m:r>
                      </m:sub>
                      <m:sup>
                        <m:r>
                          <a:rPr lang="en-GB" i="1">
                            <a:latin typeface="Cambria Math" panose="02040503050406030204" pitchFamily="18" charset="0"/>
                          </a:rPr>
                          <m:t>2</m:t>
                        </m:r>
                      </m:sup>
                    </m:sSubSup>
                  </m:oMath>
                </a14:m>
                <a:r>
                  <a:rPr lang="en-GB" dirty="0"/>
                  <a:t> be the variances for the two random variables.</a:t>
                </a:r>
              </a:p>
              <a:p>
                <a:r>
                  <a:rPr lang="en-GB" dirty="0"/>
                  <a:t>Now consider a linear combination of the two variables:</a:t>
                </a:r>
              </a:p>
              <a:p>
                <a:pPr marL="0" indent="0" algn="ctr">
                  <a:buNone/>
                </a:pP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𝑏𝑋</m:t>
                        </m:r>
                      </m:e>
                      <m:sub>
                        <m:r>
                          <a:rPr lang="en-GB" b="0" i="1" smtClean="0">
                            <a:latin typeface="Cambria Math" panose="02040503050406030204" pitchFamily="18" charset="0"/>
                          </a:rPr>
                          <m:t>2</m:t>
                        </m:r>
                      </m:sub>
                    </m:sSub>
                  </m:oMath>
                </a14:m>
                <a:r>
                  <a:rPr lang="en-GB" dirty="0"/>
                  <a:t> </a:t>
                </a:r>
              </a:p>
              <a:p>
                <a:pPr marL="0" indent="0" algn="ctr">
                  <a:buNone/>
                </a:pPr>
                <a:endParaRPr lang="en-GB" dirty="0"/>
              </a:p>
            </p:txBody>
          </p:sp>
        </mc:Choice>
        <mc:Fallback xmlns="">
          <p:sp>
            <p:nvSpPr>
              <p:cNvPr id="3" name="Content Placeholder 2">
                <a:extLst>
                  <a:ext uri="{FF2B5EF4-FFF2-40B4-BE49-F238E27FC236}">
                    <a16:creationId xmlns:a16="http://schemas.microsoft.com/office/drawing/2014/main" id="{A63D9AD8-9575-44C7-B437-F80823A5471D}"/>
                  </a:ext>
                </a:extLst>
              </p:cNvPr>
              <p:cNvSpPr>
                <a:spLocks noGrp="1" noRot="1" noChangeAspect="1" noMove="1" noResize="1" noEditPoints="1" noAdjustHandles="1" noChangeArrowheads="1" noChangeShapeType="1" noTextEdit="1"/>
              </p:cNvSpPr>
              <p:nvPr>
                <p:ph idx="1"/>
              </p:nvPr>
            </p:nvSpPr>
            <p:spPr>
              <a:blipFill>
                <a:blip r:embed="rId2"/>
                <a:stretch>
                  <a:fillRect l="-1043" t="-2241" r="-1507"/>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xmlns="" id="{12966E6F-872F-4A21-B77B-FA1E1C002045}"/>
              </a:ext>
            </a:extLst>
          </p:cNvPr>
          <p:cNvSpPr/>
          <p:nvPr/>
        </p:nvSpPr>
        <p:spPr>
          <a:xfrm>
            <a:off x="7648047" y="872479"/>
            <a:ext cx="311923" cy="266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4410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1EC06-5AD6-4F44-8C7F-ABA6BF06A441}"/>
              </a:ext>
            </a:extLst>
          </p:cNvPr>
          <p:cNvSpPr>
            <a:spLocks noGrp="1"/>
          </p:cNvSpPr>
          <p:nvPr>
            <p:ph type="title"/>
          </p:nvPr>
        </p:nvSpPr>
        <p:spPr/>
        <p:txBody>
          <a:bodyPr/>
          <a:lstStyle/>
          <a:p>
            <a:r>
              <a:rPr lang="en-GB" dirty="0"/>
              <a:t>Minimising Variance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07C81173-4BC8-4E33-9959-DBB036F5A300}"/>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a:rPr lang="en-GB" b="0" i="1" smtClean="0">
                          <a:latin typeface="Cambria Math" panose="02040503050406030204" pitchFamily="18" charset="0"/>
                        </a:rPr>
                        <m:t>𝑎𝐸</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a:rPr lang="en-GB" b="0" i="1" smtClean="0">
                          <a:latin typeface="Cambria Math" panose="02040503050406030204" pitchFamily="18" charset="0"/>
                        </a:rPr>
                        <m:t>𝑏𝐸</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e>
                      </m:d>
                    </m:oMath>
                  </m:oMathPara>
                </a14:m>
                <a:endParaRPr lang="en-GB" dirty="0"/>
              </a:p>
              <a:p>
                <a:r>
                  <a:rPr lang="en-GB" dirty="0"/>
                  <a:t>Hence for </a:t>
                </a:r>
                <a14:m>
                  <m:oMath xmlns:m="http://schemas.openxmlformats.org/officeDocument/2006/math">
                    <m:r>
                      <a:rPr lang="en-GB" b="0" i="1" smtClean="0">
                        <a:latin typeface="Cambria Math" panose="02040503050406030204" pitchFamily="18" charset="0"/>
                      </a:rPr>
                      <m:t>𝑋</m:t>
                    </m:r>
                  </m:oMath>
                </a14:m>
                <a:r>
                  <a:rPr lang="en-GB" dirty="0"/>
                  <a:t> unbiased we must have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=1</m:t>
                    </m:r>
                  </m:oMath>
                </a14:m>
                <a:r>
                  <a:rPr lang="en-GB" dirty="0"/>
                  <a:t>.</a:t>
                </a:r>
              </a:p>
              <a:p>
                <a:r>
                  <a:rPr lang="en-GB" dirty="0"/>
                  <a:t>Consider the variance: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𝑉</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𝑏</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a:rPr lang="en-GB" b="0" i="1" smtClean="0">
                          <a:latin typeface="Cambria Math" panose="02040503050406030204" pitchFamily="18" charset="0"/>
                        </a:rPr>
                        <m:t>𝑉</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a:rPr lang="en-GB" b="0" i="1" smtClean="0">
                          <a:latin typeface="Cambria Math" panose="02040503050406030204" pitchFamily="18" charset="0"/>
                        </a:rPr>
                        <m:t>𝑉</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𝑏</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oMath>
                  </m:oMathPara>
                </a14:m>
                <a:endParaRPr lang="en-GB" b="0" i="1" dirty="0">
                  <a:latin typeface="Cambria Math" panose="02040503050406030204" pitchFamily="18" charset="0"/>
                </a:endParaRPr>
              </a:p>
              <a:p>
                <a:pPr marL="0" indent="0">
                  <a:buNone/>
                </a:pPr>
                <a:r>
                  <a:rPr lang="en-GB" b="0" dirty="0"/>
                  <a:t>         			       </a:t>
                </a:r>
                <a14:m>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𝑉</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𝑉</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oMath>
                </a14:m>
                <a:r>
                  <a:rPr lang="en-GB" b="0" dirty="0"/>
                  <a:t>.</a:t>
                </a:r>
              </a:p>
              <a:p>
                <a:r>
                  <a:rPr lang="en-GB" dirty="0"/>
                  <a:t>Let us seek the minimum variance unbiased linear combination by minimising</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 </m:t>
                        </m:r>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rPr>
                          <m:t>2</m:t>
                        </m:r>
                      </m:sup>
                    </m:sSup>
                  </m:oMath>
                </a14:m>
                <a:r>
                  <a:rPr lang="en-GB" b="0" dirty="0"/>
                  <a:t> with respect to </a:t>
                </a:r>
                <a14:m>
                  <m:oMath xmlns:m="http://schemas.openxmlformats.org/officeDocument/2006/math">
                    <m:r>
                      <a:rPr lang="en-GB" b="0" i="1" smtClean="0">
                        <a:latin typeface="Cambria Math" panose="02040503050406030204" pitchFamily="18" charset="0"/>
                      </a:rPr>
                      <m:t>𝑎</m:t>
                    </m:r>
                  </m:oMath>
                </a14:m>
                <a:r>
                  <a:rPr lang="en-GB" b="0" dirty="0"/>
                  <a:t> and </a:t>
                </a:r>
                <a14:m>
                  <m:oMath xmlns:m="http://schemas.openxmlformats.org/officeDocument/2006/math">
                    <m:r>
                      <a:rPr lang="en-GB" b="0" i="1" smtClean="0">
                        <a:latin typeface="Cambria Math" panose="02040503050406030204" pitchFamily="18" charset="0"/>
                      </a:rPr>
                      <m:t>𝑏</m:t>
                    </m:r>
                  </m:oMath>
                </a14:m>
                <a:r>
                  <a:rPr lang="en-GB" b="0" dirty="0"/>
                  <a:t> subject to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r>
                      <a:rPr lang="en-GB" i="1">
                        <a:latin typeface="Cambria Math" panose="02040503050406030204" pitchFamily="18" charset="0"/>
                      </a:rPr>
                      <m:t>=1</m:t>
                    </m:r>
                  </m:oMath>
                </a14:m>
                <a:r>
                  <a:rPr lang="en-GB" b="0" dirty="0"/>
                  <a:t>.</a:t>
                </a:r>
              </a:p>
              <a:p>
                <a:r>
                  <a:rPr lang="en-GB" dirty="0"/>
                  <a:t>Elimination of  </a:t>
                </a:r>
                <a14:m>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 </m:t>
                    </m:r>
                  </m:oMath>
                </a14:m>
                <a:r>
                  <a:rPr lang="en-GB" dirty="0"/>
                  <a:t>gives:</a:t>
                </a:r>
              </a:p>
              <a:p>
                <a:pPr marL="0" indent="0" algn="ctr">
                  <a:buNone/>
                </a:pP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rPr>
                          <m:t>2</m:t>
                        </m:r>
                      </m:sup>
                    </m:sSup>
                    <m:r>
                      <a:rPr lang="en-GB" b="0" i="0" smtClean="0">
                        <a:latin typeface="Cambria Math" panose="02040503050406030204" pitchFamily="18" charset="0"/>
                      </a:rPr>
                      <m:t>=</m:t>
                    </m:r>
                  </m:oMath>
                </a14:m>
                <a:r>
                  <a:rPr lang="en-GB" dirty="0"/>
                  <a: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2</m:t>
                        </m:r>
                      </m:sup>
                    </m:sSup>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𝑎</m:t>
                            </m:r>
                          </m:e>
                        </m:d>
                      </m:e>
                      <m:sup>
                        <m:r>
                          <a:rPr lang="en-GB" i="1">
                            <a:latin typeface="Cambria Math" panose="02040503050406030204" pitchFamily="18" charset="0"/>
                          </a:rPr>
                          <m:t>2</m:t>
                        </m:r>
                      </m:sup>
                    </m:sSup>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2</m:t>
                        </m:r>
                      </m:sub>
                      <m:sup>
                        <m:r>
                          <a:rPr lang="en-GB" i="1">
                            <a:latin typeface="Cambria Math" panose="02040503050406030204" pitchFamily="18" charset="0"/>
                          </a:rPr>
                          <m:t>2</m:t>
                        </m:r>
                      </m:sup>
                    </m:sSubSup>
                  </m:oMath>
                </a14:m>
                <a:endParaRPr lang="en-GB" b="0" dirty="0"/>
              </a:p>
            </p:txBody>
          </p:sp>
        </mc:Choice>
        <mc:Fallback xmlns="">
          <p:sp>
            <p:nvSpPr>
              <p:cNvPr id="3" name="Content Placeholder 2">
                <a:extLst>
                  <a:ext uri="{FF2B5EF4-FFF2-40B4-BE49-F238E27FC236}">
                    <a16:creationId xmlns:a16="http://schemas.microsoft.com/office/drawing/2014/main" id="{07C81173-4BC8-4E33-9959-DBB036F5A300}"/>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160721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F9BBF-CB0A-465A-B89E-37A9D5E14392}"/>
              </a:ext>
            </a:extLst>
          </p:cNvPr>
          <p:cNvSpPr>
            <a:spLocks noGrp="1"/>
          </p:cNvSpPr>
          <p:nvPr>
            <p:ph type="title"/>
          </p:nvPr>
        </p:nvSpPr>
        <p:spPr/>
        <p:txBody>
          <a:bodyPr/>
          <a:lstStyle/>
          <a:p>
            <a:r>
              <a:rPr lang="en-GB" dirty="0"/>
              <a:t>Functions of One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45B583A-B9FE-4A85-97B9-35655A2E780B}"/>
                  </a:ext>
                </a:extLst>
              </p:cNvPr>
              <p:cNvSpPr>
                <a:spLocks noGrp="1"/>
              </p:cNvSpPr>
              <p:nvPr>
                <p:ph idx="1"/>
              </p:nvPr>
            </p:nvSpPr>
            <p:spPr/>
            <p:txBody>
              <a:bodyPr>
                <a:normAutofit lnSpcReduction="10000"/>
              </a:bodyPr>
              <a:lstStyle/>
              <a:p>
                <a:r>
                  <a:rPr lang="en-GB" dirty="0"/>
                  <a:t>Consider the twice differentiable function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a14:m>
                <a:r>
                  <a:rPr lang="en-GB" dirty="0"/>
                  <a:t> where the real variable  </a:t>
                </a:r>
                <a14:m>
                  <m:oMath xmlns:m="http://schemas.openxmlformats.org/officeDocument/2006/math">
                    <m:r>
                      <a:rPr lang="en-GB" b="0" i="1" smtClean="0">
                        <a:latin typeface="Cambria Math" panose="02040503050406030204" pitchFamily="18" charset="0"/>
                      </a:rPr>
                      <m:t>𝑥</m:t>
                    </m:r>
                  </m:oMath>
                </a14:m>
                <a:r>
                  <a:rPr lang="en-GB" dirty="0"/>
                  <a:t> is in the infinite range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∞&lt;</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&lt;∞.</m:t>
                    </m:r>
                  </m:oMath>
                </a14:m>
                <a:endParaRPr lang="en-GB" b="0" dirty="0">
                  <a:ea typeface="Cambria Math" panose="02040503050406030204" pitchFamily="18" charset="0"/>
                </a:endParaRPr>
              </a:p>
              <a:p>
                <a:r>
                  <a:rPr lang="en-GB" dirty="0"/>
                  <a:t>It is familiar from A-Level work that </a:t>
                </a:r>
                <a14:m>
                  <m:oMath xmlns:m="http://schemas.openxmlformats.org/officeDocument/2006/math">
                    <m:r>
                      <m:rPr>
                        <m:sty m:val="p"/>
                      </m:rPr>
                      <a:rPr lang="en-GB" b="0" i="0" smtClean="0">
                        <a:latin typeface="Cambria Math" panose="02040503050406030204" pitchFamily="18" charset="0"/>
                      </a:rPr>
                      <m:t>y</m:t>
                    </m:r>
                    <m:r>
                      <a:rPr lang="en-GB" b="0" i="0"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takes maximal or minimal values (together sometimes called ‘extremal values’) at points </a:t>
                </a:r>
                <a14:m>
                  <m:oMath xmlns:m="http://schemas.openxmlformats.org/officeDocument/2006/math">
                    <m:r>
                      <a:rPr lang="en-GB" b="0" i="1" smtClean="0">
                        <a:latin typeface="Cambria Math" panose="02040503050406030204" pitchFamily="18" charset="0"/>
                      </a:rPr>
                      <m:t>𝑥</m:t>
                    </m:r>
                  </m:oMath>
                </a14:m>
                <a:r>
                  <a:rPr lang="en-GB" dirty="0"/>
                  <a:t> such that</a:t>
                </a:r>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=0.</m:t>
                      </m:r>
                    </m:oMath>
                  </m:oMathPara>
                </a14:m>
                <a:endParaRPr lang="en-GB" dirty="0"/>
              </a:p>
              <a:p>
                <a:r>
                  <a:rPr lang="en-GB" dirty="0"/>
                  <a:t>If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&gt;0</m:t>
                    </m:r>
                  </m:oMath>
                </a14:m>
                <a:r>
                  <a:rPr lang="en-GB" dirty="0"/>
                  <a:t>, then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is at a local minimum, which may also be a global minimum.</a:t>
                </a:r>
              </a:p>
              <a:p>
                <a:r>
                  <a:rPr lang="en-GB" dirty="0"/>
                  <a:t>If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m:t>
                        </m:r>
                      </m:sup>
                    </m:sSup>
                    <m:d>
                      <m:dPr>
                        <m:ctrlPr>
                          <a:rPr lang="en-GB" i="1">
                            <a:latin typeface="Cambria Math" panose="02040503050406030204" pitchFamily="18" charset="0"/>
                          </a:rPr>
                        </m:ctrlPr>
                      </m:dPr>
                      <m:e>
                        <m:r>
                          <a:rPr lang="en-GB" i="1">
                            <a:latin typeface="Cambria Math" panose="02040503050406030204" pitchFamily="18" charset="0"/>
                          </a:rPr>
                          <m:t>𝑥</m:t>
                        </m:r>
                      </m:e>
                    </m:d>
                    <m:r>
                      <a:rPr lang="en-GB" b="0" i="1" smtClean="0">
                        <a:latin typeface="Cambria Math" panose="02040503050406030204" pitchFamily="18" charset="0"/>
                      </a:rPr>
                      <m:t>&lt;</m:t>
                    </m:r>
                    <m:r>
                      <a:rPr lang="en-GB" i="1">
                        <a:latin typeface="Cambria Math" panose="02040503050406030204" pitchFamily="18" charset="0"/>
                      </a:rPr>
                      <m:t>0</m:t>
                    </m:r>
                  </m:oMath>
                </a14:m>
                <a:r>
                  <a:rPr lang="en-GB" dirty="0"/>
                  <a:t>, then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oMath>
                </a14:m>
                <a:r>
                  <a:rPr lang="en-GB" dirty="0"/>
                  <a:t> is at a local maximum, which may also be  global maximum.</a:t>
                </a:r>
              </a:p>
              <a:p>
                <a:endParaRPr lang="en-GB" dirty="0"/>
              </a:p>
            </p:txBody>
          </p:sp>
        </mc:Choice>
        <mc:Fallback xmlns="">
          <p:sp>
            <p:nvSpPr>
              <p:cNvPr id="3" name="Content Placeholder 2">
                <a:extLst>
                  <a:ext uri="{FF2B5EF4-FFF2-40B4-BE49-F238E27FC236}">
                    <a16:creationId xmlns:a16="http://schemas.microsoft.com/office/drawing/2014/main" id="{145B583A-B9FE-4A85-97B9-35655A2E780B}"/>
                  </a:ext>
                </a:extLst>
              </p:cNvPr>
              <p:cNvSpPr>
                <a:spLocks noGrp="1" noRot="1" noChangeAspect="1" noMove="1" noResize="1" noEditPoints="1" noAdjustHandles="1" noChangeArrowheads="1" noChangeShapeType="1" noTextEdit="1"/>
              </p:cNvSpPr>
              <p:nvPr>
                <p:ph idx="1"/>
              </p:nvPr>
            </p:nvSpPr>
            <p:spPr>
              <a:blipFill>
                <a:blip r:embed="rId2"/>
                <a:stretch>
                  <a:fillRect l="-1043" t="-3081" b="-2381"/>
                </a:stretch>
              </a:blipFill>
            </p:spPr>
            <p:txBody>
              <a:bodyPr/>
              <a:lstStyle/>
              <a:p>
                <a:r>
                  <a:rPr lang="en-GB">
                    <a:noFill/>
                  </a:rPr>
                  <a:t> </a:t>
                </a:r>
              </a:p>
            </p:txBody>
          </p:sp>
        </mc:Fallback>
      </mc:AlternateContent>
    </p:spTree>
    <p:extLst>
      <p:ext uri="{BB962C8B-B14F-4D97-AF65-F5344CB8AC3E}">
        <p14:creationId xmlns:p14="http://schemas.microsoft.com/office/powerpoint/2010/main" val="373653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987C6-0287-454F-8792-7F96EC7B75CB}"/>
              </a:ext>
            </a:extLst>
          </p:cNvPr>
          <p:cNvSpPr>
            <a:spLocks noGrp="1"/>
          </p:cNvSpPr>
          <p:nvPr>
            <p:ph type="title"/>
          </p:nvPr>
        </p:nvSpPr>
        <p:spPr/>
        <p:txBody>
          <a:bodyPr/>
          <a:lstStyle/>
          <a:p>
            <a:r>
              <a:rPr lang="en-GB" dirty="0"/>
              <a:t>Minimising Variance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8A3D355-C173-42DB-BB0D-1FE215D24D9C}"/>
                  </a:ext>
                </a:extLst>
              </p:cNvPr>
              <p:cNvSpPr>
                <a:spLocks noGrp="1"/>
              </p:cNvSpPr>
              <p:nvPr>
                <p:ph idx="1"/>
              </p:nvPr>
            </p:nvSpPr>
            <p:spPr/>
            <p:txBody>
              <a:bodyPr>
                <a:normAutofit fontScale="92500" lnSpcReduction="20000"/>
              </a:bodyPr>
              <a:lstStyle/>
              <a:p>
                <a:r>
                  <a:rPr lang="en-GB" dirty="0"/>
                  <a:t>We find the minimum variance by setting</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𝑑</m:t>
                        </m:r>
                        <m:d>
                          <m:dPr>
                            <m:ctrlPr>
                              <a:rPr lang="en-GB" i="1" smtClean="0">
                                <a:latin typeface="Cambria Math" panose="02040503050406030204" pitchFamily="18" charset="0"/>
                              </a:rPr>
                            </m:ctrlPr>
                          </m:dPr>
                          <m:e>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𝜎</m:t>
                                </m:r>
                              </m:e>
                              <m:sup>
                                <m:r>
                                  <a:rPr lang="en-GB" b="0" i="1" smtClean="0">
                                    <a:latin typeface="Cambria Math" panose="02040503050406030204" pitchFamily="18" charset="0"/>
                                  </a:rPr>
                                  <m:t>2</m:t>
                                </m:r>
                              </m:sup>
                            </m:sSup>
                          </m:e>
                        </m:d>
                      </m:num>
                      <m:den>
                        <m:r>
                          <a:rPr lang="en-GB" i="1" smtClean="0">
                            <a:latin typeface="Cambria Math" panose="02040503050406030204" pitchFamily="18" charset="0"/>
                          </a:rPr>
                          <m:t>𝑑</m:t>
                        </m:r>
                        <m:r>
                          <a:rPr lang="en-GB" b="0" i="1" smtClean="0">
                            <a:latin typeface="Cambria Math" panose="02040503050406030204" pitchFamily="18" charset="0"/>
                          </a:rPr>
                          <m:t>𝑎</m:t>
                        </m:r>
                      </m:den>
                    </m:f>
                    <m:r>
                      <a:rPr lang="en-GB" b="0" i="1" smtClean="0">
                        <a:latin typeface="Cambria Math" panose="02040503050406030204" pitchFamily="18" charset="0"/>
                      </a:rPr>
                      <m:t>=2</m:t>
                    </m:r>
                    <m:r>
                      <a:rPr lang="en-GB" b="0" i="1" smtClean="0">
                        <a:latin typeface="Cambria Math" panose="02040503050406030204" pitchFamily="18" charset="0"/>
                      </a:rPr>
                      <m:t>𝑎</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𝑎</m:t>
                        </m:r>
                      </m:e>
                    </m:d>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=0</m:t>
                    </m:r>
                  </m:oMath>
                </a14:m>
                <a:r>
                  <a:rPr lang="en-GB" dirty="0"/>
                  <a:t>.</a:t>
                </a:r>
              </a:p>
              <a:p>
                <a:r>
                  <a:rPr lang="en-GB" dirty="0"/>
                  <a:t>This yields</a:t>
                </a:r>
              </a:p>
              <a:p>
                <a:pPr marL="0" indent="0" algn="ctr">
                  <a:buNone/>
                </a:pP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num>
                      <m:den>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1</m:t>
                                </m:r>
                              </m:sub>
                              <m:sup>
                                <m:r>
                                  <a:rPr lang="en-GB" i="1">
                                    <a:latin typeface="Cambria Math" panose="02040503050406030204" pitchFamily="18" charset="0"/>
                                  </a:rPr>
                                  <m:t>2</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2</m:t>
                                </m:r>
                              </m:sub>
                              <m:sup>
                                <m:r>
                                  <a:rPr lang="en-GB" i="1">
                                    <a:latin typeface="Cambria Math" panose="02040503050406030204" pitchFamily="18" charset="0"/>
                                  </a:rPr>
                                  <m:t>2</m:t>
                                </m:r>
                              </m:sup>
                            </m:sSubSup>
                          </m:e>
                        </m:d>
                      </m:den>
                    </m:f>
                  </m:oMath>
                </a14:m>
                <a:r>
                  <a:rPr lang="en-GB" dirty="0"/>
                  <a:t>,     so that     </a:t>
                </a:r>
                <a14:m>
                  <m:oMath xmlns:m="http://schemas.openxmlformats.org/officeDocument/2006/math">
                    <m:r>
                      <a:rPr lang="en-GB" b="0" i="1" dirty="0"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1</m:t>
                            </m:r>
                          </m:sub>
                          <m:sup>
                            <m:r>
                              <a:rPr lang="en-GB" i="1">
                                <a:latin typeface="Cambria Math" panose="02040503050406030204" pitchFamily="18" charset="0"/>
                              </a:rPr>
                              <m:t>2</m:t>
                            </m:r>
                          </m:sup>
                        </m:sSubSup>
                      </m:num>
                      <m:den>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2</m:t>
                                </m:r>
                              </m:sub>
                              <m:sup>
                                <m:r>
                                  <a:rPr lang="en-GB" i="1">
                                    <a:latin typeface="Cambria Math" panose="02040503050406030204" pitchFamily="18" charset="0"/>
                                  </a:rPr>
                                  <m:t>2</m:t>
                                </m:r>
                              </m:sup>
                            </m:sSubSup>
                          </m:e>
                        </m:d>
                      </m:den>
                    </m:f>
                  </m:oMath>
                </a14:m>
                <a:r>
                  <a:rPr lang="en-GB" dirty="0"/>
                  <a:t>.</a:t>
                </a:r>
              </a:p>
              <a:p>
                <a:r>
                  <a:rPr lang="en-GB" dirty="0"/>
                  <a:t>The resulting minimum variance is </a:t>
                </a:r>
              </a:p>
              <a:p>
                <a:pPr marL="0" indent="0" algn="ctr">
                  <a:buNone/>
                </a:pP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𝜎</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rPr>
                              <m:t>2</m:t>
                            </m:r>
                          </m:sup>
                        </m:sSubSup>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num>
                      <m:den>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2</m:t>
                                </m:r>
                              </m:sub>
                              <m:sup>
                                <m:r>
                                  <a:rPr lang="en-GB" i="1">
                                    <a:latin typeface="Cambria Math" panose="02040503050406030204" pitchFamily="18" charset="0"/>
                                  </a:rPr>
                                  <m:t>2</m:t>
                                </m:r>
                              </m:sup>
                            </m:sSubSup>
                          </m:e>
                        </m:d>
                      </m:den>
                    </m:f>
                  </m:oMath>
                </a14:m>
                <a:r>
                  <a:rPr lang="en-GB" dirty="0"/>
                  <a:t>.</a:t>
                </a:r>
              </a:p>
              <a:p>
                <a:r>
                  <a:rPr lang="en-GB" dirty="0"/>
                  <a:t>It is a minimum </a:t>
                </a:r>
                <a:r>
                  <a:rPr lang="en-GB" dirty="0" smtClean="0"/>
                  <a:t>because </a:t>
                </a:r>
                <a:r>
                  <a:rPr lang="en-GB" dirty="0"/>
                  <a:t>the second derivative with respect to </a:t>
                </a:r>
                <a14:m>
                  <m:oMath xmlns:m="http://schemas.openxmlformats.org/officeDocument/2006/math">
                    <m:r>
                      <a:rPr lang="en-GB" b="0" i="1" smtClean="0">
                        <a:latin typeface="Cambria Math" panose="02040503050406030204" pitchFamily="18" charset="0"/>
                      </a:rPr>
                      <m:t>𝑎</m:t>
                    </m:r>
                  </m:oMath>
                </a14:m>
                <a:r>
                  <a:rPr lang="en-GB" dirty="0"/>
                  <a:t> is positive.</a:t>
                </a:r>
              </a:p>
              <a:p>
                <a:r>
                  <a:rPr lang="en-GB" dirty="0"/>
                  <a:t>I have applied this result to a particular signal processing problem which involved Kalman Filters.</a:t>
                </a:r>
              </a:p>
              <a:p>
                <a:pPr marL="0" indent="0">
                  <a:buNone/>
                </a:pPr>
                <a:endParaRPr lang="en-GB" dirty="0"/>
              </a:p>
            </p:txBody>
          </p:sp>
        </mc:Choice>
        <mc:Fallback xmlns="">
          <p:sp>
            <p:nvSpPr>
              <p:cNvPr id="3" name="Content Placeholder 2">
                <a:extLst>
                  <a:ext uri="{FF2B5EF4-FFF2-40B4-BE49-F238E27FC236}">
                    <a16:creationId xmlns:a16="http://schemas.microsoft.com/office/drawing/2014/main" xmlns:a14="http://schemas.microsoft.com/office/drawing/2010/main" xmlns="" id="{68A3D355-C173-42DB-BB0D-1FE215D24D9C}"/>
                  </a:ext>
                </a:extLst>
              </p:cNvPr>
              <p:cNvSpPr>
                <a:spLocks noGrp="1" noRot="1" noChangeAspect="1" noMove="1" noResize="1" noEditPoints="1" noAdjustHandles="1" noChangeArrowheads="1" noChangeShapeType="1" noTextEdit="1"/>
              </p:cNvSpPr>
              <p:nvPr>
                <p:ph idx="1"/>
              </p:nvPr>
            </p:nvSpPr>
            <p:spPr>
              <a:blipFill rotWithShape="0">
                <a:blip r:embed="rId2"/>
                <a:stretch>
                  <a:fillRect l="-928" t="-3501" r="-232"/>
                </a:stretch>
              </a:blipFill>
            </p:spPr>
            <p:txBody>
              <a:bodyPr/>
              <a:lstStyle/>
              <a:p>
                <a:r>
                  <a:rPr lang="en-GB">
                    <a:noFill/>
                  </a:rPr>
                  <a:t> </a:t>
                </a:r>
              </a:p>
            </p:txBody>
          </p:sp>
        </mc:Fallback>
      </mc:AlternateContent>
    </p:spTree>
    <p:extLst>
      <p:ext uri="{BB962C8B-B14F-4D97-AF65-F5344CB8AC3E}">
        <p14:creationId xmlns:p14="http://schemas.microsoft.com/office/powerpoint/2010/main" val="1041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F6B39-3102-453A-866C-CA3C3ED7685C}"/>
              </a:ext>
            </a:extLst>
          </p:cNvPr>
          <p:cNvSpPr>
            <a:spLocks noGrp="1"/>
          </p:cNvSpPr>
          <p:nvPr>
            <p:ph type="title"/>
          </p:nvPr>
        </p:nvSpPr>
        <p:spPr/>
        <p:txBody>
          <a:bodyPr/>
          <a:lstStyle/>
          <a:p>
            <a:r>
              <a:rPr lang="en-GB" dirty="0"/>
              <a:t>Search Methods</a:t>
            </a:r>
          </a:p>
        </p:txBody>
      </p:sp>
      <p:sp>
        <p:nvSpPr>
          <p:cNvPr id="3" name="Content Placeholder 2">
            <a:extLst>
              <a:ext uri="{FF2B5EF4-FFF2-40B4-BE49-F238E27FC236}">
                <a16:creationId xmlns:a16="http://schemas.microsoft.com/office/drawing/2014/main" xmlns="" id="{78A9D072-D363-4EAB-B3A6-3F98A50AE6DB}"/>
              </a:ext>
            </a:extLst>
          </p:cNvPr>
          <p:cNvSpPr>
            <a:spLocks noGrp="1"/>
          </p:cNvSpPr>
          <p:nvPr>
            <p:ph idx="1"/>
          </p:nvPr>
        </p:nvSpPr>
        <p:spPr/>
        <p:txBody>
          <a:bodyPr>
            <a:normAutofit fontScale="92500" lnSpcReduction="20000"/>
          </a:bodyPr>
          <a:lstStyle/>
          <a:p>
            <a:r>
              <a:rPr lang="en-GB" dirty="0"/>
              <a:t>Sometimes one wishes to optimise a function where evaluations of the function are expensive in resources and where there are no analytical expressions available for the derivatives.</a:t>
            </a:r>
          </a:p>
          <a:p>
            <a:r>
              <a:rPr lang="en-GB" dirty="0"/>
              <a:t>Very typical examples arise where the performance of a system is determined by running a software model that depends on many parameters (</a:t>
            </a:r>
            <a:r>
              <a:rPr lang="en-GB" i="1" dirty="0"/>
              <a:t>e.g. </a:t>
            </a:r>
            <a:r>
              <a:rPr lang="en-GB" dirty="0"/>
              <a:t>the penetration by an oil well perforator.) </a:t>
            </a:r>
          </a:p>
          <a:p>
            <a:r>
              <a:rPr lang="en-GB" dirty="0"/>
              <a:t>Here it is prohibitively expensive to try to calculate derivatives.</a:t>
            </a:r>
          </a:p>
          <a:p>
            <a:r>
              <a:rPr lang="en-GB" dirty="0"/>
              <a:t>There have been various methods developed to address this problem.</a:t>
            </a:r>
          </a:p>
          <a:p>
            <a:r>
              <a:rPr lang="en-GB" dirty="0"/>
              <a:t>We cannot review them all; this is a vast research area in its own right.</a:t>
            </a:r>
          </a:p>
          <a:p>
            <a:r>
              <a:rPr lang="en-GB" dirty="0"/>
              <a:t>But I describe a few I have had direct contact with, again with the aim of giving you the flavour of this kind of problem, likely to be increasingly prevalent.</a:t>
            </a:r>
          </a:p>
        </p:txBody>
      </p:sp>
    </p:spTree>
    <p:extLst>
      <p:ext uri="{BB962C8B-B14F-4D97-AF65-F5344CB8AC3E}">
        <p14:creationId xmlns:p14="http://schemas.microsoft.com/office/powerpoint/2010/main" val="1194558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886B0-D4E1-4C7B-972B-F6226B0252AF}"/>
              </a:ext>
            </a:extLst>
          </p:cNvPr>
          <p:cNvSpPr>
            <a:spLocks noGrp="1"/>
          </p:cNvSpPr>
          <p:nvPr>
            <p:ph type="title"/>
          </p:nvPr>
        </p:nvSpPr>
        <p:spPr/>
        <p:txBody>
          <a:bodyPr/>
          <a:lstStyle/>
          <a:p>
            <a:r>
              <a:rPr lang="en-GB" dirty="0"/>
              <a:t>Simplex Methods – </a:t>
            </a:r>
            <a:r>
              <a:rPr lang="en-GB" dirty="0" err="1"/>
              <a:t>Nelder</a:t>
            </a:r>
            <a:r>
              <a:rPr lang="en-GB" dirty="0"/>
              <a:t>-Mead Method - 1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19620B2-BD17-48B1-A73E-82BD6CEA8108}"/>
                  </a:ext>
                </a:extLst>
              </p:cNvPr>
              <p:cNvSpPr>
                <a:spLocks noGrp="1"/>
              </p:cNvSpPr>
              <p:nvPr>
                <p:ph idx="1"/>
              </p:nvPr>
            </p:nvSpPr>
            <p:spPr/>
            <p:txBody>
              <a:bodyPr>
                <a:normAutofit lnSpcReduction="10000"/>
              </a:bodyPr>
              <a:lstStyle/>
              <a:p>
                <a:r>
                  <a:rPr lang="en-GB" dirty="0"/>
                  <a:t>Suppose we have a function of </a:t>
                </a:r>
                <a14:m>
                  <m:oMath xmlns:m="http://schemas.openxmlformats.org/officeDocument/2006/math">
                    <m:r>
                      <a:rPr lang="en-GB" b="0" i="1" smtClean="0">
                        <a:latin typeface="Cambria Math" panose="02040503050406030204" pitchFamily="18" charset="0"/>
                      </a:rPr>
                      <m:t>𝑛</m:t>
                    </m:r>
                  </m:oMath>
                </a14:m>
                <a:r>
                  <a:rPr lang="en-GB" dirty="0"/>
                  <a:t> variables which we want to minimise.</a:t>
                </a:r>
              </a:p>
              <a:p>
                <a:r>
                  <a:rPr lang="en-GB" b="1" dirty="0"/>
                  <a:t>0. Initial Calculations </a:t>
                </a:r>
                <a:r>
                  <a:rPr lang="en-GB" dirty="0"/>
                  <a:t>Create an initial simplex by defining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GB" dirty="0"/>
                  <a:t> points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in n-dimensional space, such that no three points are collinear.</a:t>
                </a:r>
              </a:p>
              <a:p>
                <a:r>
                  <a:rPr lang="en-GB" b="1" dirty="0"/>
                  <a:t>1. Order the points </a:t>
                </a:r>
                <a:r>
                  <a:rPr lang="en-GB" dirty="0"/>
                  <a:t>so that</a:t>
                </a:r>
              </a:p>
              <a:p>
                <a:pPr marL="0" indent="0" algn="ctr">
                  <a:buNone/>
                </a:pP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e>
                    </m:d>
                  </m:oMath>
                </a14:m>
                <a:r>
                  <a:rPr lang="en-GB" dirty="0"/>
                  <a:t>.</a:t>
                </a:r>
              </a:p>
              <a:p>
                <a:r>
                  <a:rPr lang="en-GB" b="1" dirty="0"/>
                  <a:t>2.</a:t>
                </a:r>
                <a:r>
                  <a:rPr lang="en-GB" dirty="0"/>
                  <a:t> </a:t>
                </a:r>
                <a:r>
                  <a:rPr lang="en-GB" b="1" dirty="0"/>
                  <a:t>Centroid</a:t>
                </a:r>
                <a:r>
                  <a:rPr lang="en-GB" dirty="0"/>
                  <a:t>. Then find the centroid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oMath>
                </a14:m>
                <a:r>
                  <a:rPr lang="en-GB" dirty="0"/>
                  <a:t> of all the points except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oMath>
                </a14:m>
                <a:endParaRPr lang="en-GB" b="0" dirty="0"/>
              </a:p>
              <a:p>
                <a:r>
                  <a:rPr lang="en-GB" b="1" dirty="0"/>
                  <a:t>3. Reflection Step. </a:t>
                </a:r>
                <a:r>
                  <a:rPr lang="en-GB" dirty="0"/>
                  <a:t>Calculate</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𝑟</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0</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+1</m:t>
                            </m:r>
                          </m:sub>
                        </m:sSub>
                      </m:e>
                    </m:d>
                  </m:oMath>
                </a14:m>
                <a:r>
                  <a:rPr lang="en-GB" b="0" dirty="0">
                    <a:ea typeface="Cambria Math" panose="02040503050406030204" pitchFamily="18" charset="0"/>
                  </a:rPr>
                  <a:t>, with </a:t>
                </a:r>
                <a14:m>
                  <m:oMath xmlns:m="http://schemas.openxmlformats.org/officeDocument/2006/math">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&gt;0</m:t>
                    </m:r>
                  </m:oMath>
                </a14:m>
                <a:r>
                  <a:rPr lang="en-GB" b="0" dirty="0">
                    <a:ea typeface="Cambria Math" panose="02040503050406030204" pitchFamily="18" charset="0"/>
                  </a:rPr>
                  <a:t>.</a:t>
                </a:r>
              </a:p>
              <a:p>
                <a:endParaRPr lang="en-GB" dirty="0"/>
              </a:p>
            </p:txBody>
          </p:sp>
        </mc:Choice>
        <mc:Fallback xmlns="">
          <p:sp>
            <p:nvSpPr>
              <p:cNvPr id="3" name="Content Placeholder 2">
                <a:extLst>
                  <a:ext uri="{FF2B5EF4-FFF2-40B4-BE49-F238E27FC236}">
                    <a16:creationId xmlns:a16="http://schemas.microsoft.com/office/drawing/2014/main" id="{219620B2-BD17-48B1-A73E-82BD6CEA8108}"/>
                  </a:ext>
                </a:extLst>
              </p:cNvPr>
              <p:cNvSpPr>
                <a:spLocks noGrp="1" noRot="1" noChangeAspect="1" noMove="1" noResize="1" noEditPoints="1" noAdjustHandles="1" noChangeArrowheads="1" noChangeShapeType="1" noTextEdit="1"/>
              </p:cNvSpPr>
              <p:nvPr>
                <p:ph idx="1"/>
              </p:nvPr>
            </p:nvSpPr>
            <p:spPr>
              <a:blipFill>
                <a:blip r:embed="rId2"/>
                <a:stretch>
                  <a:fillRect l="-1043" t="-3081" b="-2241"/>
                </a:stretch>
              </a:blipFill>
            </p:spPr>
            <p:txBody>
              <a:bodyPr/>
              <a:lstStyle/>
              <a:p>
                <a:r>
                  <a:rPr lang="en-GB">
                    <a:noFill/>
                  </a:rPr>
                  <a:t> </a:t>
                </a:r>
              </a:p>
            </p:txBody>
          </p:sp>
        </mc:Fallback>
      </mc:AlternateContent>
    </p:spTree>
    <p:extLst>
      <p:ext uri="{BB962C8B-B14F-4D97-AF65-F5344CB8AC3E}">
        <p14:creationId xmlns:p14="http://schemas.microsoft.com/office/powerpoint/2010/main" val="2369109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B5CC9-7141-44B0-91F0-59751DBC5DF1}"/>
              </a:ext>
            </a:extLst>
          </p:cNvPr>
          <p:cNvSpPr>
            <a:spLocks noGrp="1"/>
          </p:cNvSpPr>
          <p:nvPr>
            <p:ph type="title"/>
          </p:nvPr>
        </p:nvSpPr>
        <p:spPr/>
        <p:txBody>
          <a:bodyPr/>
          <a:lstStyle/>
          <a:p>
            <a:r>
              <a:rPr lang="en-GB" dirty="0" err="1"/>
              <a:t>Nelder</a:t>
            </a:r>
            <a:r>
              <a:rPr lang="en-GB" dirty="0"/>
              <a:t>-Mead Method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A2AB10A-D90E-45A4-9383-59F6E1313CA2}"/>
                  </a:ext>
                </a:extLst>
              </p:cNvPr>
              <p:cNvSpPr>
                <a:spLocks noGrp="1"/>
              </p:cNvSpPr>
              <p:nvPr>
                <p:ph idx="1"/>
              </p:nvPr>
            </p:nvSpPr>
            <p:spPr>
              <a:xfrm>
                <a:off x="838200" y="1854562"/>
                <a:ext cx="10515600" cy="4351338"/>
              </a:xfrm>
            </p:spPr>
            <p:txBody>
              <a:bodyPr>
                <a:normAutofit fontScale="92500" lnSpcReduction="20000"/>
              </a:bodyPr>
              <a:lstStyle/>
              <a:p>
                <a:r>
                  <a:rPr lang="en-GB" dirty="0"/>
                  <a:t>Evaluate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𝑟</m:t>
                            </m:r>
                          </m:sub>
                        </m:sSub>
                      </m:e>
                    </m:d>
                    <m:r>
                      <a:rPr lang="en-GB" b="0" i="1" smtClean="0">
                        <a:latin typeface="Cambria Math" panose="02040503050406030204" pitchFamily="18" charset="0"/>
                      </a:rPr>
                      <m:t>.</m:t>
                    </m:r>
                  </m:oMath>
                </a14:m>
                <a:r>
                  <a:rPr lang="en-GB" dirty="0"/>
                  <a:t> If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1</m:t>
                            </m:r>
                          </m:sub>
                        </m:sSub>
                      </m:e>
                    </m:d>
                    <m:r>
                      <a:rPr lang="en-GB" i="1" smtClean="0">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𝑟</m:t>
                            </m:r>
                          </m:sub>
                        </m:sSub>
                      </m:e>
                    </m:d>
                    <m:r>
                      <a:rPr lang="en-GB" i="1" smtClean="0">
                        <a:latin typeface="Cambria Math" panose="02040503050406030204" pitchFamily="18" charset="0"/>
                        <a:ea typeface="Cambria Math" panose="02040503050406030204" pitchFamily="18" charset="0"/>
                      </a:rPr>
                      <m:t>&lt;</m:t>
                    </m:r>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𝑛</m:t>
                            </m:r>
                          </m:sub>
                        </m:sSub>
                      </m:e>
                    </m:d>
                    <m:r>
                      <a:rPr lang="en-GB" b="0" i="0" smtClean="0">
                        <a:latin typeface="Cambria Math" panose="02040503050406030204" pitchFamily="18" charset="0"/>
                        <a:ea typeface="Cambria Math" panose="02040503050406030204" pitchFamily="18" charset="0"/>
                      </a:rPr>
                      <m:t>, </m:t>
                    </m:r>
                  </m:oMath>
                </a14:m>
                <a:r>
                  <a:rPr lang="en-GB" i="1" dirty="0"/>
                  <a:t>i.e.</a:t>
                </a:r>
                <a:r>
                  <a:rPr lang="en-GB" dirty="0"/>
                  <a:t> the reflected point is better than the second worst but not better than the best point, then replace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r>
                  <a:rPr lang="en-GB" i="1" dirty="0"/>
                  <a:t> </a:t>
                </a:r>
                <a:r>
                  <a:rPr lang="en-GB" dirty="0"/>
                  <a:t>by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𝑟</m:t>
                        </m:r>
                      </m:sub>
                    </m:sSub>
                  </m:oMath>
                </a14:m>
                <a:r>
                  <a:rPr lang="en-GB" i="1" dirty="0"/>
                  <a:t>, </a:t>
                </a:r>
                <a:r>
                  <a:rPr lang="en-GB" dirty="0"/>
                  <a:t>go to Step 1 and repeat (checking no three points are collinear). Otherwise go to Step 4.</a:t>
                </a:r>
              </a:p>
              <a:p>
                <a:r>
                  <a:rPr lang="en-GB" b="1" dirty="0"/>
                  <a:t>4. Expansion.</a:t>
                </a:r>
                <a:r>
                  <a:rPr lang="en-GB" dirty="0"/>
                  <a:t> If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𝑟</m:t>
                            </m:r>
                          </m:sub>
                        </m:sSub>
                      </m:e>
                    </m:d>
                    <m:r>
                      <a:rPr lang="en-GB" i="1">
                        <a:latin typeface="Cambria Math" panose="02040503050406030204" pitchFamily="18" charset="0"/>
                        <a:ea typeface="Cambria Math" panose="02040503050406030204" pitchFamily="18" charset="0"/>
                      </a:rPr>
                      <m:t>&lt;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1</m:t>
                            </m:r>
                          </m:sub>
                        </m:sSub>
                      </m:e>
                    </m:d>
                  </m:oMath>
                </a14:m>
                <a:r>
                  <a:rPr lang="en-GB" dirty="0"/>
                  <a:t> so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𝑟</m:t>
                        </m:r>
                      </m:sub>
                    </m:sSub>
                  </m:oMath>
                </a14:m>
                <a:r>
                  <a:rPr lang="en-GB" dirty="0"/>
                  <a:t> is now our best point, then we appear to be moving in the right direction. It is worth checking if going  bit further in this direction is a good idea. Define</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𝑒</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𝑟</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0</m:t>
                            </m:r>
                          </m:sub>
                        </m:sSub>
                      </m:e>
                    </m:d>
                  </m:oMath>
                </a14:m>
                <a:r>
                  <a:rPr lang="en-GB" dirty="0"/>
                  <a:t> with </a:t>
                </a:r>
                <a14:m>
                  <m:oMath xmlns:m="http://schemas.openxmlformats.org/officeDocument/2006/math">
                    <m:r>
                      <a:rPr lang="en-GB" i="1" smtClean="0">
                        <a:latin typeface="Cambria Math" panose="02040503050406030204" pitchFamily="18" charset="0"/>
                        <a:ea typeface="Cambria Math" panose="02040503050406030204" pitchFamily="18" charset="0"/>
                      </a:rPr>
                      <m:t>𝛾</m:t>
                    </m:r>
                    <m:r>
                      <a:rPr lang="en-GB" b="0" i="1" smtClean="0">
                        <a:latin typeface="Cambria Math" panose="02040503050406030204" pitchFamily="18" charset="0"/>
                        <a:ea typeface="Cambria Math" panose="02040503050406030204" pitchFamily="18" charset="0"/>
                      </a:rPr>
                      <m:t>&gt;1.</m:t>
                    </m:r>
                  </m:oMath>
                </a14:m>
                <a:endParaRPr lang="en-GB" dirty="0"/>
              </a:p>
              <a:p>
                <a:r>
                  <a:rPr lang="en-GB" dirty="0"/>
                  <a:t>Evaluate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𝑒</m:t>
                            </m:r>
                          </m:sub>
                        </m:sSub>
                      </m:e>
                    </m:d>
                    <m:r>
                      <a:rPr lang="en-GB" b="0" i="1" smtClean="0">
                        <a:latin typeface="Cambria Math" panose="02040503050406030204" pitchFamily="18" charset="0"/>
                      </a:rPr>
                      <m:t>.</m:t>
                    </m:r>
                  </m:oMath>
                </a14:m>
                <a:r>
                  <a:rPr lang="en-GB" dirty="0"/>
                  <a:t> If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𝑒</m:t>
                            </m:r>
                          </m:sub>
                        </m:sSub>
                      </m:e>
                    </m:d>
                    <m:r>
                      <a:rPr lang="en-GB" i="1">
                        <a:latin typeface="Cambria Math" panose="02040503050406030204" pitchFamily="18" charset="0"/>
                        <a:ea typeface="Cambria Math" panose="02040503050406030204" pitchFamily="18" charset="0"/>
                      </a:rPr>
                      <m:t>&lt;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𝑟</m:t>
                            </m:r>
                          </m:sub>
                        </m:sSub>
                      </m:e>
                    </m:d>
                  </m:oMath>
                </a14:m>
                <a:r>
                  <a:rPr lang="en-GB" dirty="0"/>
                  <a:t> replace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r>
                  <a:rPr lang="en-GB" dirty="0"/>
                  <a:t> by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𝑒</m:t>
                        </m:r>
                      </m:sub>
                    </m:sSub>
                    <m:r>
                      <a:rPr lang="en-GB" b="0" i="1" smtClean="0">
                        <a:latin typeface="Cambria Math" panose="02040503050406030204" pitchFamily="18" charset="0"/>
                      </a:rPr>
                      <m:t>.</m:t>
                    </m:r>
                  </m:oMath>
                </a14:m>
                <a:r>
                  <a:rPr lang="en-GB" dirty="0"/>
                  <a:t> If not, we  have expanded too far, so go more carefully and just replace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+1</m:t>
                        </m:r>
                      </m:sub>
                    </m:sSub>
                  </m:oMath>
                </a14:m>
                <a:r>
                  <a:rPr lang="en-GB" dirty="0"/>
                  <a:t> by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𝑟</m:t>
                        </m:r>
                      </m:sub>
                    </m:sSub>
                  </m:oMath>
                </a14:m>
                <a:r>
                  <a:rPr lang="en-GB" dirty="0"/>
                  <a:t>, and go to Step 1 and repeat. </a:t>
                </a:r>
              </a:p>
              <a:p>
                <a:r>
                  <a:rPr lang="en-GB" dirty="0"/>
                  <a:t>Otherwise  we have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𝑟</m:t>
                            </m:r>
                          </m:sub>
                        </m:sSub>
                      </m:e>
                    </m:d>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e>
                    </m:d>
                    <m:r>
                      <a:rPr lang="en-GB" i="1">
                        <a:latin typeface="Cambria Math" panose="02040503050406030204" pitchFamily="18" charset="0"/>
                        <a:ea typeface="Cambria Math" panose="02040503050406030204" pitchFamily="18" charset="0"/>
                      </a:rPr>
                      <m:t> </m:t>
                    </m:r>
                  </m:oMath>
                </a14:m>
                <a:r>
                  <a:rPr lang="en-GB" dirty="0"/>
                  <a:t>(hardly any improvement) so go to Step 5.</a:t>
                </a:r>
              </a:p>
            </p:txBody>
          </p:sp>
        </mc:Choice>
        <mc:Fallback xmlns="">
          <p:sp>
            <p:nvSpPr>
              <p:cNvPr id="3" name="Content Placeholder 2">
                <a:extLst>
                  <a:ext uri="{FF2B5EF4-FFF2-40B4-BE49-F238E27FC236}">
                    <a16:creationId xmlns:a16="http://schemas.microsoft.com/office/drawing/2014/main" id="{3A2AB10A-D90E-45A4-9383-59F6E1313CA2}"/>
                  </a:ext>
                </a:extLst>
              </p:cNvPr>
              <p:cNvSpPr>
                <a:spLocks noGrp="1" noRot="1" noChangeAspect="1" noMove="1" noResize="1" noEditPoints="1" noAdjustHandles="1" noChangeArrowheads="1" noChangeShapeType="1" noTextEdit="1"/>
              </p:cNvSpPr>
              <p:nvPr>
                <p:ph idx="1"/>
              </p:nvPr>
            </p:nvSpPr>
            <p:spPr>
              <a:xfrm>
                <a:off x="838200" y="1854562"/>
                <a:ext cx="10515600" cy="4351338"/>
              </a:xfrm>
              <a:blipFill>
                <a:blip r:embed="rId2"/>
                <a:stretch>
                  <a:fillRect l="-928" t="-3501" r="-1623" b="-700"/>
                </a:stretch>
              </a:blipFill>
            </p:spPr>
            <p:txBody>
              <a:bodyPr/>
              <a:lstStyle/>
              <a:p>
                <a:r>
                  <a:rPr lang="en-GB">
                    <a:noFill/>
                  </a:rPr>
                  <a:t> </a:t>
                </a:r>
              </a:p>
            </p:txBody>
          </p:sp>
        </mc:Fallback>
      </mc:AlternateContent>
    </p:spTree>
    <p:extLst>
      <p:ext uri="{BB962C8B-B14F-4D97-AF65-F5344CB8AC3E}">
        <p14:creationId xmlns:p14="http://schemas.microsoft.com/office/powerpoint/2010/main" val="3422140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50092-5154-43E7-8EE4-E1E774E983B6}"/>
              </a:ext>
            </a:extLst>
          </p:cNvPr>
          <p:cNvSpPr>
            <a:spLocks noGrp="1"/>
          </p:cNvSpPr>
          <p:nvPr>
            <p:ph type="title"/>
          </p:nvPr>
        </p:nvSpPr>
        <p:spPr/>
        <p:txBody>
          <a:bodyPr/>
          <a:lstStyle/>
          <a:p>
            <a:r>
              <a:rPr lang="en-GB" dirty="0" err="1"/>
              <a:t>Nelder</a:t>
            </a:r>
            <a:r>
              <a:rPr lang="en-GB" dirty="0"/>
              <a:t>-Mead Method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BE9A4BC-6E49-4612-9432-BFE7C97FFBC5}"/>
                  </a:ext>
                </a:extLst>
              </p:cNvPr>
              <p:cNvSpPr>
                <a:spLocks noGrp="1"/>
              </p:cNvSpPr>
              <p:nvPr>
                <p:ph idx="1"/>
              </p:nvPr>
            </p:nvSpPr>
            <p:spPr/>
            <p:txBody>
              <a:bodyPr>
                <a:normAutofit lnSpcReduction="10000"/>
              </a:bodyPr>
              <a:lstStyle/>
              <a:p>
                <a:r>
                  <a:rPr lang="en-GB" b="1" dirty="0"/>
                  <a:t>5. Contraction </a:t>
                </a:r>
                <a:r>
                  <a:rPr lang="en-GB" dirty="0"/>
                  <a:t>If instead</a:t>
                </a:r>
                <a14:m>
                  <m:oMath xmlns:m="http://schemas.openxmlformats.org/officeDocument/2006/math">
                    <m:r>
                      <a:rPr lang="en-GB" b="0" i="0" smtClean="0">
                        <a:latin typeface="Cambria Math" panose="02040503050406030204" pitchFamily="18" charset="0"/>
                      </a:rPr>
                      <m:t> </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𝑟</m:t>
                            </m:r>
                          </m:sub>
                        </m:sSub>
                      </m:e>
                    </m:d>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e>
                    </m:d>
                  </m:oMath>
                </a14:m>
                <a:r>
                  <a:rPr lang="en-GB" dirty="0"/>
                  <a:t>, we have not gained much with our reflection. Instead we try a contraction:</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𝑐</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0</m:t>
                            </m:r>
                          </m:sub>
                        </m:sSub>
                      </m:e>
                    </m:d>
                  </m:oMath>
                </a14:m>
                <a:r>
                  <a:rPr lang="en-GB" dirty="0"/>
                  <a:t>, where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ρ</m:t>
                    </m:r>
                    <m:r>
                      <a:rPr lang="en-GB" b="0" i="1" smtClean="0">
                        <a:latin typeface="Cambria Math" panose="02040503050406030204" pitchFamily="18" charset="0"/>
                        <a:ea typeface="Cambria Math" panose="02040503050406030204" pitchFamily="18" charset="0"/>
                      </a:rPr>
                      <m:t>&lt;1</m:t>
                    </m:r>
                  </m:oMath>
                </a14:m>
                <a:r>
                  <a:rPr lang="en-GB" dirty="0"/>
                  <a:t>.</a:t>
                </a:r>
              </a:p>
              <a:p>
                <a:r>
                  <a:rPr lang="en-GB" dirty="0"/>
                  <a:t>We are guessing a better point will be found inside the simplex, which is where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𝑐</m:t>
                        </m:r>
                      </m:sub>
                    </m:sSub>
                  </m:oMath>
                </a14:m>
                <a:r>
                  <a:rPr lang="en-GB" dirty="0"/>
                  <a:t> is.</a:t>
                </a:r>
              </a:p>
              <a:p>
                <a:r>
                  <a:rPr lang="en-GB" dirty="0"/>
                  <a:t>Evaluate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𝑐</m:t>
                            </m:r>
                          </m:sub>
                        </m:sSub>
                      </m:e>
                    </m:d>
                  </m:oMath>
                </a14:m>
                <a:r>
                  <a:rPr lang="en-GB" dirty="0"/>
                  <a:t>. If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𝑐</m:t>
                            </m:r>
                          </m:sub>
                        </m:sSub>
                      </m:e>
                    </m:d>
                    <m:r>
                      <a:rPr lang="en-GB" i="1">
                        <a:latin typeface="Cambria Math" panose="02040503050406030204" pitchFamily="18" charset="0"/>
                        <a:ea typeface="Cambria Math" panose="02040503050406030204" pitchFamily="18" charset="0"/>
                      </a:rPr>
                      <m:t>&lt;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e>
                    </m:d>
                  </m:oMath>
                </a14:m>
                <a:r>
                  <a:rPr lang="en-GB" dirty="0"/>
                  <a:t> then replace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+1</m:t>
                        </m:r>
                      </m:sub>
                    </m:sSub>
                  </m:oMath>
                </a14:m>
                <a:r>
                  <a:rPr lang="en-GB" dirty="0"/>
                  <a:t> by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𝑐</m:t>
                        </m:r>
                      </m:sub>
                    </m:sSub>
                    <m:r>
                      <a:rPr lang="en-GB" b="0" i="1" smtClean="0">
                        <a:latin typeface="Cambria Math" panose="02040503050406030204" pitchFamily="18" charset="0"/>
                      </a:rPr>
                      <m:t>,</m:t>
                    </m:r>
                  </m:oMath>
                </a14:m>
                <a:r>
                  <a:rPr lang="en-GB" dirty="0"/>
                  <a:t> and go to Step 1 and repeat. </a:t>
                </a:r>
              </a:p>
              <a:p>
                <a:r>
                  <a:rPr lang="en-GB" dirty="0"/>
                  <a:t>Otherwise using our first simplex we have not achieved much improvement, but we know the vicinity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a14:m>
                <a:r>
                  <a:rPr lang="en-GB" dirty="0"/>
                  <a:t>  offers better solutions so go to Step 6.</a:t>
                </a:r>
              </a:p>
              <a:p>
                <a:endParaRPr lang="en-GB" dirty="0"/>
              </a:p>
            </p:txBody>
          </p:sp>
        </mc:Choice>
        <mc:Fallback xmlns="">
          <p:sp>
            <p:nvSpPr>
              <p:cNvPr id="3" name="Content Placeholder 2">
                <a:extLst>
                  <a:ext uri="{FF2B5EF4-FFF2-40B4-BE49-F238E27FC236}">
                    <a16:creationId xmlns:a16="http://schemas.microsoft.com/office/drawing/2014/main" id="{3BE9A4BC-6E49-4612-9432-BFE7C97FFBC5}"/>
                  </a:ext>
                </a:extLst>
              </p:cNvPr>
              <p:cNvSpPr>
                <a:spLocks noGrp="1" noRot="1" noChangeAspect="1" noMove="1" noResize="1" noEditPoints="1" noAdjustHandles="1" noChangeArrowheads="1" noChangeShapeType="1" noTextEdit="1"/>
              </p:cNvSpPr>
              <p:nvPr>
                <p:ph idx="1"/>
              </p:nvPr>
            </p:nvSpPr>
            <p:spPr>
              <a:blipFill>
                <a:blip r:embed="rId2"/>
                <a:stretch>
                  <a:fillRect l="-1043" t="-3081" r="-1681"/>
                </a:stretch>
              </a:blipFill>
            </p:spPr>
            <p:txBody>
              <a:bodyPr/>
              <a:lstStyle/>
              <a:p>
                <a:r>
                  <a:rPr lang="en-GB">
                    <a:noFill/>
                  </a:rPr>
                  <a:t> </a:t>
                </a:r>
              </a:p>
            </p:txBody>
          </p:sp>
        </mc:Fallback>
      </mc:AlternateContent>
    </p:spTree>
    <p:extLst>
      <p:ext uri="{BB962C8B-B14F-4D97-AF65-F5344CB8AC3E}">
        <p14:creationId xmlns:p14="http://schemas.microsoft.com/office/powerpoint/2010/main" val="1492660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BE84F-550F-4924-AF41-EA724697D10A}"/>
              </a:ext>
            </a:extLst>
          </p:cNvPr>
          <p:cNvSpPr>
            <a:spLocks noGrp="1"/>
          </p:cNvSpPr>
          <p:nvPr>
            <p:ph type="title"/>
          </p:nvPr>
        </p:nvSpPr>
        <p:spPr/>
        <p:txBody>
          <a:bodyPr/>
          <a:lstStyle/>
          <a:p>
            <a:r>
              <a:rPr lang="en-GB" dirty="0" err="1"/>
              <a:t>Nelder</a:t>
            </a:r>
            <a:r>
              <a:rPr lang="en-GB" dirty="0"/>
              <a:t>-Mead Method - 4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A21EAA1-B3F6-426E-BA0D-86C9BD397355}"/>
                  </a:ext>
                </a:extLst>
              </p:cNvPr>
              <p:cNvSpPr>
                <a:spLocks noGrp="1"/>
              </p:cNvSpPr>
              <p:nvPr>
                <p:ph idx="1"/>
              </p:nvPr>
            </p:nvSpPr>
            <p:spPr/>
            <p:txBody>
              <a:bodyPr>
                <a:normAutofit lnSpcReduction="10000"/>
              </a:bodyPr>
              <a:lstStyle/>
              <a:p>
                <a:r>
                  <a:rPr lang="en-GB" b="1" dirty="0"/>
                  <a:t>6. Shrink the Simplex. </a:t>
                </a:r>
                <a:r>
                  <a:rPr lang="en-GB" dirty="0"/>
                  <a:t>Being unable to improve much on our worst point by any of the above steps, it is now sensible to focus the search more on our best point. We shrink the simplex towards it.  </a:t>
                </a:r>
              </a:p>
              <a:p>
                <a:r>
                  <a:rPr lang="en-GB" dirty="0"/>
                  <a:t>Replace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by </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𝜎</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𝑖</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1</m:t>
                            </m:r>
                          </m:sub>
                        </m:sSub>
                      </m:e>
                    </m:d>
                  </m:oMath>
                </a14:m>
                <a:r>
                  <a:rPr lang="en-GB" dirty="0"/>
                  <a:t>,</a:t>
                </a:r>
              </a:p>
              <a:p>
                <a:r>
                  <a:rPr lang="en-GB" dirty="0"/>
                  <a:t>where </a:t>
                </a:r>
                <a14:m>
                  <m:oMath xmlns:m="http://schemas.openxmlformats.org/officeDocument/2006/math">
                    <m:r>
                      <a:rPr lang="en-GB" i="1" smtClean="0">
                        <a:latin typeface="Cambria Math" panose="02040503050406030204" pitchFamily="18" charset="0"/>
                        <a:ea typeface="Cambria Math" panose="02040503050406030204" pitchFamily="18" charset="0"/>
                      </a:rPr>
                      <m:t>𝜎</m:t>
                    </m:r>
                    <m:r>
                      <a:rPr lang="en-GB" i="1" smtClean="0">
                        <a:latin typeface="Cambria Math" panose="02040503050406030204" pitchFamily="18" charset="0"/>
                        <a:ea typeface="Cambria Math" panose="02040503050406030204" pitchFamily="18" charset="0"/>
                      </a:rPr>
                      <m:t>&lt;1</m:t>
                    </m:r>
                  </m:oMath>
                </a14:m>
                <a:r>
                  <a:rPr lang="en-GB" dirty="0"/>
                  <a:t>. Go to Step 1 and repeat the process.</a:t>
                </a:r>
              </a:p>
              <a:p>
                <a:r>
                  <a:rPr lang="en-GB" dirty="0"/>
                  <a:t>Hopefully this will converge on the best minimum probably near to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oMath>
                </a14:m>
                <a:endParaRPr lang="en-GB" dirty="0"/>
              </a:p>
              <a:p>
                <a:r>
                  <a:rPr lang="en-GB" dirty="0"/>
                  <a:t>Convergence can be measured by examining the change in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or in </a:t>
                </a:r>
                <a14:m>
                  <m:oMath xmlns:m="http://schemas.openxmlformats.org/officeDocument/2006/math">
                    <m:r>
                      <a:rPr lang="en-GB" b="0" i="1" smtClean="0">
                        <a:latin typeface="Cambria Math" panose="02040503050406030204" pitchFamily="18" charset="0"/>
                      </a:rPr>
                      <m:t>𝑥</m:t>
                    </m:r>
                  </m:oMath>
                </a14:m>
                <a:r>
                  <a:rPr lang="en-GB" dirty="0"/>
                  <a:t>.</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1A21EAA1-B3F6-426E-BA0D-86C9BD397355}"/>
                  </a:ext>
                </a:extLst>
              </p:cNvPr>
              <p:cNvSpPr>
                <a:spLocks noGrp="1" noRot="1" noChangeAspect="1" noMove="1" noResize="1" noEditPoints="1" noAdjustHandles="1" noChangeArrowheads="1" noChangeShapeType="1" noTextEdit="1"/>
              </p:cNvSpPr>
              <p:nvPr>
                <p:ph idx="1"/>
              </p:nvPr>
            </p:nvSpPr>
            <p:spPr>
              <a:blipFill>
                <a:blip r:embed="rId2"/>
                <a:stretch>
                  <a:fillRect l="-1043" t="-3081" r="-522"/>
                </a:stretch>
              </a:blipFill>
            </p:spPr>
            <p:txBody>
              <a:bodyPr/>
              <a:lstStyle/>
              <a:p>
                <a:r>
                  <a:rPr lang="en-GB">
                    <a:noFill/>
                  </a:rPr>
                  <a:t> </a:t>
                </a:r>
              </a:p>
            </p:txBody>
          </p:sp>
        </mc:Fallback>
      </mc:AlternateContent>
    </p:spTree>
    <p:extLst>
      <p:ext uri="{BB962C8B-B14F-4D97-AF65-F5344CB8AC3E}">
        <p14:creationId xmlns:p14="http://schemas.microsoft.com/office/powerpoint/2010/main" val="72172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65BE0-50FE-450D-9E8F-BA443DFB8D4D}"/>
              </a:ext>
            </a:extLst>
          </p:cNvPr>
          <p:cNvSpPr>
            <a:spLocks noGrp="1"/>
          </p:cNvSpPr>
          <p:nvPr>
            <p:ph type="title"/>
          </p:nvPr>
        </p:nvSpPr>
        <p:spPr/>
        <p:txBody>
          <a:bodyPr/>
          <a:lstStyle/>
          <a:p>
            <a:r>
              <a:rPr lang="en-GB" dirty="0" err="1"/>
              <a:t>Nelder</a:t>
            </a:r>
            <a:r>
              <a:rPr lang="en-GB" dirty="0"/>
              <a:t>-Mead Method - 5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80D8AD6-1468-4371-B824-6A7AF581B949}"/>
                  </a:ext>
                </a:extLst>
              </p:cNvPr>
              <p:cNvSpPr>
                <a:spLocks noGrp="1"/>
              </p:cNvSpPr>
              <p:nvPr>
                <p:ph idx="1"/>
              </p:nvPr>
            </p:nvSpPr>
            <p:spPr/>
            <p:txBody>
              <a:bodyPr>
                <a:normAutofit fontScale="92500" lnSpcReduction="20000"/>
              </a:bodyPr>
              <a:lstStyle/>
              <a:p>
                <a:r>
                  <a:rPr lang="en-GB" dirty="0"/>
                  <a:t>Typical values of </a:t>
                </a:r>
                <a:r>
                  <a:rPr lang="en-GB" dirty="0" err="1"/>
                  <a:t>paprameters</a:t>
                </a:r>
                <a:r>
                  <a:rPr lang="en-GB" dirty="0"/>
                  <a:t> often effective are:</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=1,    </m:t>
                      </m:r>
                      <m:r>
                        <a:rPr lang="en-GB" b="0" i="1" smtClean="0">
                          <a:latin typeface="Cambria Math" panose="02040503050406030204" pitchFamily="18" charset="0"/>
                          <a:ea typeface="Cambria Math" panose="02040503050406030204" pitchFamily="18" charset="0"/>
                        </a:rPr>
                        <m:t>𝛾</m:t>
                      </m:r>
                      <m:r>
                        <a:rPr lang="en-GB" b="0" i="1" smtClean="0">
                          <a:latin typeface="Cambria Math" panose="02040503050406030204" pitchFamily="18" charset="0"/>
                          <a:ea typeface="Cambria Math" panose="02040503050406030204" pitchFamily="18" charset="0"/>
                        </a:rPr>
                        <m:t>=2,   </m:t>
                      </m:r>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𝜎</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m:t>
                      </m:r>
                    </m:oMath>
                  </m:oMathPara>
                </a14:m>
                <a:endParaRPr lang="en-GB" dirty="0"/>
              </a:p>
              <a:p>
                <a:r>
                  <a:rPr lang="en-GB" dirty="0"/>
                  <a:t>Note that there is no guarantee that the method will converge on a minimum and certainly not on a global minimum.</a:t>
                </a:r>
              </a:p>
              <a:p>
                <a:r>
                  <a:rPr lang="en-GB" dirty="0"/>
                  <a:t>However, it offers a useful pointer to where the next function evaluation should be made. This is especially important in high dimensional problems.</a:t>
                </a:r>
              </a:p>
              <a:p>
                <a:r>
                  <a:rPr lang="en-GB" dirty="0"/>
                  <a:t>It is perfectly possible (and probably highly sensible) to start with simplexes in different positions and if several of them yield the same minimum this would give some confidence that a global minimum has been found.</a:t>
                </a:r>
              </a:p>
              <a:p>
                <a:r>
                  <a:rPr lang="en-GB" dirty="0"/>
                  <a:t>Exercising judgement in mixing and matching different optimisation methods can bear fruit too and we now describe some other methods that have enjoyed success. </a:t>
                </a:r>
              </a:p>
            </p:txBody>
          </p:sp>
        </mc:Choice>
        <mc:Fallback xmlns="">
          <p:sp>
            <p:nvSpPr>
              <p:cNvPr id="3" name="Content Placeholder 2">
                <a:extLst>
                  <a:ext uri="{FF2B5EF4-FFF2-40B4-BE49-F238E27FC236}">
                    <a16:creationId xmlns:a16="http://schemas.microsoft.com/office/drawing/2014/main" id="{D80D8AD6-1468-4371-B824-6A7AF581B949}"/>
                  </a:ext>
                </a:extLst>
              </p:cNvPr>
              <p:cNvSpPr>
                <a:spLocks noGrp="1" noRot="1" noChangeAspect="1" noMove="1" noResize="1" noEditPoints="1" noAdjustHandles="1" noChangeArrowheads="1" noChangeShapeType="1" noTextEdit="1"/>
              </p:cNvSpPr>
              <p:nvPr>
                <p:ph idx="1"/>
              </p:nvPr>
            </p:nvSpPr>
            <p:spPr>
              <a:blipFill>
                <a:blip r:embed="rId2"/>
                <a:stretch>
                  <a:fillRect l="-928" t="-3501" r="-928" b="-3361"/>
                </a:stretch>
              </a:blipFill>
            </p:spPr>
            <p:txBody>
              <a:bodyPr/>
              <a:lstStyle/>
              <a:p>
                <a:r>
                  <a:rPr lang="en-GB">
                    <a:noFill/>
                  </a:rPr>
                  <a:t> </a:t>
                </a:r>
              </a:p>
            </p:txBody>
          </p:sp>
        </mc:Fallback>
      </mc:AlternateContent>
    </p:spTree>
    <p:extLst>
      <p:ext uri="{BB962C8B-B14F-4D97-AF65-F5344CB8AC3E}">
        <p14:creationId xmlns:p14="http://schemas.microsoft.com/office/powerpoint/2010/main" val="368415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3EF05-177B-497D-A652-45F0B3DBE091}"/>
              </a:ext>
            </a:extLst>
          </p:cNvPr>
          <p:cNvSpPr>
            <a:spLocks noGrp="1"/>
          </p:cNvSpPr>
          <p:nvPr>
            <p:ph type="title"/>
          </p:nvPr>
        </p:nvSpPr>
        <p:spPr/>
        <p:txBody>
          <a:bodyPr/>
          <a:lstStyle/>
          <a:p>
            <a:r>
              <a:rPr lang="en-GB" dirty="0"/>
              <a:t>Genetic Algorithms - 1</a:t>
            </a:r>
          </a:p>
        </p:txBody>
      </p:sp>
      <p:sp>
        <p:nvSpPr>
          <p:cNvPr id="5" name="Content Placeholder 4">
            <a:extLst>
              <a:ext uri="{FF2B5EF4-FFF2-40B4-BE49-F238E27FC236}">
                <a16:creationId xmlns:a16="http://schemas.microsoft.com/office/drawing/2014/main" xmlns="" id="{4A245EE4-E63A-4180-BCC0-DB1979B09BAC}"/>
              </a:ext>
            </a:extLst>
          </p:cNvPr>
          <p:cNvSpPr>
            <a:spLocks noGrp="1"/>
          </p:cNvSpPr>
          <p:nvPr>
            <p:ph idx="1"/>
          </p:nvPr>
        </p:nvSpPr>
        <p:spPr/>
        <p:txBody>
          <a:bodyPr>
            <a:normAutofit fontScale="85000" lnSpcReduction="20000"/>
          </a:bodyPr>
          <a:lstStyle/>
          <a:p>
            <a:r>
              <a:rPr lang="en-GB" dirty="0"/>
              <a:t>Genetic Algorithms may be applied to functions of many variables.</a:t>
            </a:r>
          </a:p>
          <a:p>
            <a:r>
              <a:rPr lang="en-GB" dirty="0"/>
              <a:t>The range of these variables is divided (usually evenly) into a finite population of individual points. </a:t>
            </a:r>
          </a:p>
          <a:p>
            <a:r>
              <a:rPr lang="en-GB" dirty="0"/>
              <a:t>Each point is put into 1-1 correspondence with a binary number.</a:t>
            </a:r>
          </a:p>
          <a:p>
            <a:r>
              <a:rPr lang="en-GB" dirty="0"/>
              <a:t>The individual bits of the binary number can be regarded as the genes and the whole binary number as a chromosome. </a:t>
            </a:r>
          </a:p>
          <a:p>
            <a:r>
              <a:rPr lang="en-GB" dirty="0"/>
              <a:t>The function to be optimised is viewed as a ‘survival fitness score’.</a:t>
            </a:r>
          </a:p>
          <a:p>
            <a:r>
              <a:rPr lang="en-GB" dirty="0"/>
              <a:t>The individual with the optimal (or generally near optimal) fitness score is sought. </a:t>
            </a:r>
          </a:p>
          <a:p>
            <a:r>
              <a:rPr lang="en-GB" dirty="0"/>
              <a:t>The genetic algorithm aims to use selective `breeding' of the solutions to produce `offspring' better than the parents by combining information from the chromosomes.</a:t>
            </a:r>
          </a:p>
          <a:p>
            <a:r>
              <a:rPr lang="en-GB" dirty="0"/>
              <a:t>The best half of the population is retained – the rest discarded – survival of the fittest!</a:t>
            </a:r>
          </a:p>
        </p:txBody>
      </p:sp>
    </p:spTree>
    <p:extLst>
      <p:ext uri="{BB962C8B-B14F-4D97-AF65-F5344CB8AC3E}">
        <p14:creationId xmlns:p14="http://schemas.microsoft.com/office/powerpoint/2010/main" val="47005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0B4C0-AB98-4BDE-86C7-CC6A11D497D3}"/>
              </a:ext>
            </a:extLst>
          </p:cNvPr>
          <p:cNvSpPr>
            <a:spLocks noGrp="1"/>
          </p:cNvSpPr>
          <p:nvPr>
            <p:ph type="title"/>
          </p:nvPr>
        </p:nvSpPr>
        <p:spPr/>
        <p:txBody>
          <a:bodyPr/>
          <a:lstStyle/>
          <a:p>
            <a:r>
              <a:rPr lang="en-GB" dirty="0"/>
              <a:t>Genetic Algorithms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43F30D3-B471-4BC7-B9AB-3C330FF88639}"/>
                  </a:ext>
                </a:extLst>
              </p:cNvPr>
              <p:cNvSpPr>
                <a:spLocks noGrp="1"/>
              </p:cNvSpPr>
              <p:nvPr>
                <p:ph idx="1"/>
              </p:nvPr>
            </p:nvSpPr>
            <p:spPr/>
            <p:txBody>
              <a:bodyPr/>
              <a:lstStyle/>
              <a:p>
                <a:r>
                  <a:rPr lang="en-GB" dirty="0"/>
                  <a:t>Consider the optimisation of a function of one variable for simplicity in the range [0,63]</a:t>
                </a:r>
              </a:p>
              <a:p>
                <a:r>
                  <a:rPr lang="en-GB" dirty="0"/>
                  <a:t>A six bit long chromosome allows 64 points from 000000 to 111111.</a:t>
                </a:r>
              </a:p>
              <a:p>
                <a:r>
                  <a:rPr lang="en-GB" dirty="0"/>
                  <a:t>Consider one parent 101001 =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5</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r>
                      <a:rPr lang="en-GB" b="0" i="1" smtClean="0">
                        <a:latin typeface="Cambria Math" panose="02040503050406030204" pitchFamily="18" charset="0"/>
                      </a:rPr>
                      <m:t>+1=41</m:t>
                    </m:r>
                  </m:oMath>
                </a14:m>
                <a:r>
                  <a:rPr lang="en-GB" dirty="0"/>
                  <a:t> mating with another 001110 =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sup>
                    </m:sSup>
                    <m:r>
                      <a:rPr lang="en-GB" b="0" i="1" smtClean="0">
                        <a:latin typeface="Cambria Math" panose="02040503050406030204" pitchFamily="18" charset="0"/>
                      </a:rPr>
                      <m:t>=14</m:t>
                    </m:r>
                  </m:oMath>
                </a14:m>
                <a:r>
                  <a:rPr lang="en-GB" dirty="0"/>
                  <a:t>.</a:t>
                </a:r>
              </a:p>
              <a:p>
                <a:r>
                  <a:rPr lang="en-GB" dirty="0"/>
                  <a:t>Parents can share genes in a variety of ways and various genetic algorithms do this in random ways at each stage, adding in some genetic mutation (random flipping of bits) for good measure.</a:t>
                </a:r>
              </a:p>
              <a:p>
                <a:r>
                  <a:rPr lang="en-GB" dirty="0"/>
                  <a:t>Here I’ll stick just with the simplest crossover.</a:t>
                </a:r>
              </a:p>
            </p:txBody>
          </p:sp>
        </mc:Choice>
        <mc:Fallback xmlns="">
          <p:sp>
            <p:nvSpPr>
              <p:cNvPr id="3" name="Content Placeholder 2">
                <a:extLst>
                  <a:ext uri="{FF2B5EF4-FFF2-40B4-BE49-F238E27FC236}">
                    <a16:creationId xmlns:a16="http://schemas.microsoft.com/office/drawing/2014/main" id="{F43F30D3-B471-4BC7-B9AB-3C330FF8863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075386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D8148-37FB-4916-B9F2-AAE30D0892F5}"/>
              </a:ext>
            </a:extLst>
          </p:cNvPr>
          <p:cNvSpPr>
            <a:spLocks noGrp="1"/>
          </p:cNvSpPr>
          <p:nvPr>
            <p:ph type="title"/>
          </p:nvPr>
        </p:nvSpPr>
        <p:spPr/>
        <p:txBody>
          <a:bodyPr/>
          <a:lstStyle/>
          <a:p>
            <a:r>
              <a:rPr lang="en-GB" dirty="0"/>
              <a:t>Genetic Algorithms - 3</a:t>
            </a:r>
          </a:p>
        </p:txBody>
      </p:sp>
      <p:sp>
        <p:nvSpPr>
          <p:cNvPr id="4" name="TextBox 3">
            <a:extLst>
              <a:ext uri="{FF2B5EF4-FFF2-40B4-BE49-F238E27FC236}">
                <a16:creationId xmlns:a16="http://schemas.microsoft.com/office/drawing/2014/main" xmlns="" id="{7FC9A5CB-97B7-4FEC-A061-5354D04BF2DE}"/>
              </a:ext>
            </a:extLst>
          </p:cNvPr>
          <p:cNvSpPr txBox="1"/>
          <p:nvPr/>
        </p:nvSpPr>
        <p:spPr>
          <a:xfrm>
            <a:off x="3488802" y="2031357"/>
            <a:ext cx="1174830" cy="646331"/>
          </a:xfrm>
          <a:prstGeom prst="rect">
            <a:avLst/>
          </a:prstGeom>
          <a:noFill/>
          <a:ln w="34925">
            <a:solidFill>
              <a:srgbClr val="FF0000"/>
            </a:solidFill>
          </a:ln>
        </p:spPr>
        <p:txBody>
          <a:bodyPr wrap="square" rtlCol="0">
            <a:spAutoFit/>
          </a:bodyPr>
          <a:lstStyle/>
          <a:p>
            <a:r>
              <a:rPr lang="en-GB" sz="3600" dirty="0"/>
              <a:t>1 0 1</a:t>
            </a:r>
          </a:p>
        </p:txBody>
      </p:sp>
      <p:sp>
        <p:nvSpPr>
          <p:cNvPr id="5" name="TextBox 4">
            <a:extLst>
              <a:ext uri="{FF2B5EF4-FFF2-40B4-BE49-F238E27FC236}">
                <a16:creationId xmlns:a16="http://schemas.microsoft.com/office/drawing/2014/main" xmlns="" id="{6651F8EB-C21A-4A8E-98F2-3769EA768019}"/>
              </a:ext>
            </a:extLst>
          </p:cNvPr>
          <p:cNvSpPr txBox="1"/>
          <p:nvPr/>
        </p:nvSpPr>
        <p:spPr>
          <a:xfrm>
            <a:off x="4663632" y="2031356"/>
            <a:ext cx="1174830" cy="646331"/>
          </a:xfrm>
          <a:prstGeom prst="rect">
            <a:avLst/>
          </a:prstGeom>
          <a:noFill/>
          <a:ln w="34925">
            <a:solidFill>
              <a:srgbClr val="FF0000"/>
            </a:solidFill>
          </a:ln>
        </p:spPr>
        <p:txBody>
          <a:bodyPr wrap="square" rtlCol="0">
            <a:spAutoFit/>
          </a:bodyPr>
          <a:lstStyle/>
          <a:p>
            <a:r>
              <a:rPr lang="en-GB" sz="3600" dirty="0"/>
              <a:t>0 0 1</a:t>
            </a:r>
          </a:p>
        </p:txBody>
      </p:sp>
      <p:sp>
        <p:nvSpPr>
          <p:cNvPr id="6" name="TextBox 5">
            <a:extLst>
              <a:ext uri="{FF2B5EF4-FFF2-40B4-BE49-F238E27FC236}">
                <a16:creationId xmlns:a16="http://schemas.microsoft.com/office/drawing/2014/main" xmlns="" id="{225E36AB-76C5-4291-8FFF-E33CCBAC7433}"/>
              </a:ext>
            </a:extLst>
          </p:cNvPr>
          <p:cNvSpPr txBox="1"/>
          <p:nvPr/>
        </p:nvSpPr>
        <p:spPr>
          <a:xfrm>
            <a:off x="1165184" y="2031358"/>
            <a:ext cx="1809509" cy="646331"/>
          </a:xfrm>
          <a:prstGeom prst="rect">
            <a:avLst/>
          </a:prstGeom>
          <a:noFill/>
          <a:ln w="34925">
            <a:solidFill>
              <a:srgbClr val="FF0000"/>
            </a:solidFill>
          </a:ln>
        </p:spPr>
        <p:txBody>
          <a:bodyPr wrap="square" rtlCol="0">
            <a:spAutoFit/>
          </a:bodyPr>
          <a:lstStyle/>
          <a:p>
            <a:r>
              <a:rPr lang="en-GB" sz="3600" dirty="0"/>
              <a:t>Parent 1</a:t>
            </a:r>
          </a:p>
        </p:txBody>
      </p:sp>
      <p:sp>
        <p:nvSpPr>
          <p:cNvPr id="7" name="TextBox 6">
            <a:extLst>
              <a:ext uri="{FF2B5EF4-FFF2-40B4-BE49-F238E27FC236}">
                <a16:creationId xmlns:a16="http://schemas.microsoft.com/office/drawing/2014/main" xmlns="" id="{19F0CE46-9CAD-430C-AF8C-6171102CCD02}"/>
              </a:ext>
            </a:extLst>
          </p:cNvPr>
          <p:cNvSpPr txBox="1"/>
          <p:nvPr/>
        </p:nvSpPr>
        <p:spPr>
          <a:xfrm>
            <a:off x="6559954" y="2031355"/>
            <a:ext cx="1174830" cy="646331"/>
          </a:xfrm>
          <a:prstGeom prst="rect">
            <a:avLst/>
          </a:prstGeom>
          <a:noFill/>
          <a:ln w="34925">
            <a:solidFill>
              <a:schemeClr val="accent1"/>
            </a:solidFill>
          </a:ln>
        </p:spPr>
        <p:txBody>
          <a:bodyPr wrap="square" rtlCol="0">
            <a:spAutoFit/>
          </a:bodyPr>
          <a:lstStyle/>
          <a:p>
            <a:r>
              <a:rPr lang="en-GB" sz="3600" dirty="0"/>
              <a:t>0 0 1</a:t>
            </a:r>
          </a:p>
        </p:txBody>
      </p:sp>
      <p:sp>
        <p:nvSpPr>
          <p:cNvPr id="8" name="TextBox 7">
            <a:extLst>
              <a:ext uri="{FF2B5EF4-FFF2-40B4-BE49-F238E27FC236}">
                <a16:creationId xmlns:a16="http://schemas.microsoft.com/office/drawing/2014/main" xmlns="" id="{27E0502A-B284-4005-B8DF-3A67F85229D2}"/>
              </a:ext>
            </a:extLst>
          </p:cNvPr>
          <p:cNvSpPr txBox="1"/>
          <p:nvPr/>
        </p:nvSpPr>
        <p:spPr>
          <a:xfrm>
            <a:off x="7734784" y="2031355"/>
            <a:ext cx="1174830" cy="646331"/>
          </a:xfrm>
          <a:prstGeom prst="rect">
            <a:avLst/>
          </a:prstGeom>
          <a:noFill/>
          <a:ln w="34925">
            <a:solidFill>
              <a:schemeClr val="accent1"/>
            </a:solidFill>
          </a:ln>
        </p:spPr>
        <p:txBody>
          <a:bodyPr wrap="square" rtlCol="0">
            <a:spAutoFit/>
          </a:bodyPr>
          <a:lstStyle/>
          <a:p>
            <a:r>
              <a:rPr lang="en-GB" sz="3600" dirty="0"/>
              <a:t>1 1 0</a:t>
            </a:r>
          </a:p>
        </p:txBody>
      </p:sp>
      <p:sp>
        <p:nvSpPr>
          <p:cNvPr id="9" name="TextBox 8">
            <a:extLst>
              <a:ext uri="{FF2B5EF4-FFF2-40B4-BE49-F238E27FC236}">
                <a16:creationId xmlns:a16="http://schemas.microsoft.com/office/drawing/2014/main" xmlns="" id="{D5B8AA89-A86B-43C6-864F-D2E65E9550DE}"/>
              </a:ext>
            </a:extLst>
          </p:cNvPr>
          <p:cNvSpPr txBox="1"/>
          <p:nvPr/>
        </p:nvSpPr>
        <p:spPr>
          <a:xfrm>
            <a:off x="9588215" y="2031354"/>
            <a:ext cx="1809509" cy="646331"/>
          </a:xfrm>
          <a:prstGeom prst="rect">
            <a:avLst/>
          </a:prstGeom>
          <a:noFill/>
          <a:ln w="34925">
            <a:solidFill>
              <a:schemeClr val="accent1"/>
            </a:solidFill>
          </a:ln>
        </p:spPr>
        <p:txBody>
          <a:bodyPr wrap="square" rtlCol="0">
            <a:spAutoFit/>
          </a:bodyPr>
          <a:lstStyle/>
          <a:p>
            <a:r>
              <a:rPr lang="en-GB" sz="3600" dirty="0"/>
              <a:t>Parent 2</a:t>
            </a:r>
          </a:p>
        </p:txBody>
      </p:sp>
      <p:sp>
        <p:nvSpPr>
          <p:cNvPr id="10" name="TextBox 9">
            <a:extLst>
              <a:ext uri="{FF2B5EF4-FFF2-40B4-BE49-F238E27FC236}">
                <a16:creationId xmlns:a16="http://schemas.microsoft.com/office/drawing/2014/main" xmlns="" id="{FFB5BC40-6961-4199-AC17-445559E6FA25}"/>
              </a:ext>
            </a:extLst>
          </p:cNvPr>
          <p:cNvSpPr txBox="1"/>
          <p:nvPr/>
        </p:nvSpPr>
        <p:spPr>
          <a:xfrm>
            <a:off x="1165183" y="4798004"/>
            <a:ext cx="1809509" cy="646331"/>
          </a:xfrm>
          <a:prstGeom prst="rect">
            <a:avLst/>
          </a:prstGeom>
          <a:noFill/>
          <a:ln w="34925">
            <a:solidFill>
              <a:srgbClr val="00B050"/>
            </a:solidFill>
          </a:ln>
        </p:spPr>
        <p:txBody>
          <a:bodyPr wrap="square" rtlCol="0">
            <a:spAutoFit/>
          </a:bodyPr>
          <a:lstStyle/>
          <a:p>
            <a:r>
              <a:rPr lang="en-GB" sz="3600" dirty="0"/>
              <a:t>Child  1</a:t>
            </a:r>
          </a:p>
        </p:txBody>
      </p:sp>
      <p:sp>
        <p:nvSpPr>
          <p:cNvPr id="11" name="TextBox 10">
            <a:extLst>
              <a:ext uri="{FF2B5EF4-FFF2-40B4-BE49-F238E27FC236}">
                <a16:creationId xmlns:a16="http://schemas.microsoft.com/office/drawing/2014/main" xmlns="" id="{AA19EB89-CB3C-4A62-8D02-E2B4267DF73A}"/>
              </a:ext>
            </a:extLst>
          </p:cNvPr>
          <p:cNvSpPr txBox="1"/>
          <p:nvPr/>
        </p:nvSpPr>
        <p:spPr>
          <a:xfrm>
            <a:off x="9588214" y="4798003"/>
            <a:ext cx="1809509" cy="646331"/>
          </a:xfrm>
          <a:prstGeom prst="rect">
            <a:avLst/>
          </a:prstGeom>
          <a:noFill/>
          <a:ln w="34925">
            <a:solidFill>
              <a:srgbClr val="7030A0"/>
            </a:solidFill>
          </a:ln>
        </p:spPr>
        <p:txBody>
          <a:bodyPr wrap="square" rtlCol="0">
            <a:spAutoFit/>
          </a:bodyPr>
          <a:lstStyle/>
          <a:p>
            <a:r>
              <a:rPr lang="en-GB" sz="3600" dirty="0"/>
              <a:t>Child  2</a:t>
            </a:r>
          </a:p>
        </p:txBody>
      </p:sp>
      <p:sp>
        <p:nvSpPr>
          <p:cNvPr id="12" name="TextBox 11">
            <a:extLst>
              <a:ext uri="{FF2B5EF4-FFF2-40B4-BE49-F238E27FC236}">
                <a16:creationId xmlns:a16="http://schemas.microsoft.com/office/drawing/2014/main" xmlns="" id="{233C4F6C-0F3A-4385-B09F-3024B5598912}"/>
              </a:ext>
            </a:extLst>
          </p:cNvPr>
          <p:cNvSpPr txBox="1"/>
          <p:nvPr/>
        </p:nvSpPr>
        <p:spPr>
          <a:xfrm>
            <a:off x="3488802" y="4798004"/>
            <a:ext cx="1174830" cy="646331"/>
          </a:xfrm>
          <a:prstGeom prst="rect">
            <a:avLst/>
          </a:prstGeom>
          <a:noFill/>
          <a:ln w="34925">
            <a:solidFill>
              <a:srgbClr val="00B050"/>
            </a:solidFill>
          </a:ln>
        </p:spPr>
        <p:txBody>
          <a:bodyPr wrap="square" rtlCol="0">
            <a:spAutoFit/>
          </a:bodyPr>
          <a:lstStyle/>
          <a:p>
            <a:r>
              <a:rPr lang="en-GB" sz="3600" dirty="0"/>
              <a:t>1 0 1</a:t>
            </a:r>
          </a:p>
        </p:txBody>
      </p:sp>
      <p:sp>
        <p:nvSpPr>
          <p:cNvPr id="13" name="TextBox 12">
            <a:extLst>
              <a:ext uri="{FF2B5EF4-FFF2-40B4-BE49-F238E27FC236}">
                <a16:creationId xmlns:a16="http://schemas.microsoft.com/office/drawing/2014/main" xmlns="" id="{BFED260B-0D67-43F4-BA8E-B5D71A0F0DA5}"/>
              </a:ext>
            </a:extLst>
          </p:cNvPr>
          <p:cNvSpPr txBox="1"/>
          <p:nvPr/>
        </p:nvSpPr>
        <p:spPr>
          <a:xfrm>
            <a:off x="4663632" y="4798004"/>
            <a:ext cx="1174830" cy="646331"/>
          </a:xfrm>
          <a:prstGeom prst="rect">
            <a:avLst/>
          </a:prstGeom>
          <a:noFill/>
          <a:ln w="34925">
            <a:solidFill>
              <a:srgbClr val="00B050"/>
            </a:solidFill>
          </a:ln>
        </p:spPr>
        <p:txBody>
          <a:bodyPr wrap="square" rtlCol="0">
            <a:spAutoFit/>
          </a:bodyPr>
          <a:lstStyle/>
          <a:p>
            <a:r>
              <a:rPr lang="en-GB" sz="3600" dirty="0"/>
              <a:t>1 1 0</a:t>
            </a:r>
          </a:p>
        </p:txBody>
      </p:sp>
      <p:sp>
        <p:nvSpPr>
          <p:cNvPr id="14" name="TextBox 13">
            <a:extLst>
              <a:ext uri="{FF2B5EF4-FFF2-40B4-BE49-F238E27FC236}">
                <a16:creationId xmlns:a16="http://schemas.microsoft.com/office/drawing/2014/main" xmlns="" id="{84EE9F99-97BB-4A1E-89A0-4FD315953E15}"/>
              </a:ext>
            </a:extLst>
          </p:cNvPr>
          <p:cNvSpPr txBox="1"/>
          <p:nvPr/>
        </p:nvSpPr>
        <p:spPr>
          <a:xfrm>
            <a:off x="6559954" y="4798004"/>
            <a:ext cx="1174830" cy="646331"/>
          </a:xfrm>
          <a:prstGeom prst="rect">
            <a:avLst/>
          </a:prstGeom>
          <a:noFill/>
          <a:ln w="34925">
            <a:solidFill>
              <a:srgbClr val="7030A0"/>
            </a:solidFill>
          </a:ln>
        </p:spPr>
        <p:txBody>
          <a:bodyPr wrap="square" rtlCol="0">
            <a:spAutoFit/>
          </a:bodyPr>
          <a:lstStyle/>
          <a:p>
            <a:r>
              <a:rPr lang="en-GB" sz="3600" dirty="0"/>
              <a:t>0 0 1</a:t>
            </a:r>
          </a:p>
        </p:txBody>
      </p:sp>
      <p:sp>
        <p:nvSpPr>
          <p:cNvPr id="15" name="TextBox 14">
            <a:extLst>
              <a:ext uri="{FF2B5EF4-FFF2-40B4-BE49-F238E27FC236}">
                <a16:creationId xmlns:a16="http://schemas.microsoft.com/office/drawing/2014/main" xmlns="" id="{74A3310E-BEB9-4E06-8855-50AE3116F374}"/>
              </a:ext>
            </a:extLst>
          </p:cNvPr>
          <p:cNvSpPr txBox="1"/>
          <p:nvPr/>
        </p:nvSpPr>
        <p:spPr>
          <a:xfrm>
            <a:off x="7734784" y="4798003"/>
            <a:ext cx="1174830" cy="646331"/>
          </a:xfrm>
          <a:prstGeom prst="rect">
            <a:avLst/>
          </a:prstGeom>
          <a:noFill/>
          <a:ln w="34925">
            <a:solidFill>
              <a:srgbClr val="7030A0"/>
            </a:solidFill>
          </a:ln>
        </p:spPr>
        <p:txBody>
          <a:bodyPr wrap="square" rtlCol="0">
            <a:spAutoFit/>
          </a:bodyPr>
          <a:lstStyle/>
          <a:p>
            <a:r>
              <a:rPr lang="en-GB" sz="3600" dirty="0"/>
              <a:t>0 0 1</a:t>
            </a:r>
          </a:p>
        </p:txBody>
      </p:sp>
      <p:sp>
        <p:nvSpPr>
          <p:cNvPr id="16" name="TextBox 15">
            <a:extLst>
              <a:ext uri="{FF2B5EF4-FFF2-40B4-BE49-F238E27FC236}">
                <a16:creationId xmlns:a16="http://schemas.microsoft.com/office/drawing/2014/main" xmlns="" id="{05AB5BC5-2D5E-4BE7-B741-B946BE9B75EE}"/>
              </a:ext>
            </a:extLst>
          </p:cNvPr>
          <p:cNvSpPr txBox="1"/>
          <p:nvPr/>
        </p:nvSpPr>
        <p:spPr>
          <a:xfrm>
            <a:off x="1724699" y="3029741"/>
            <a:ext cx="690475" cy="646331"/>
          </a:xfrm>
          <a:prstGeom prst="rect">
            <a:avLst/>
          </a:prstGeom>
          <a:noFill/>
          <a:ln w="34925">
            <a:solidFill>
              <a:srgbClr val="FF0000"/>
            </a:solidFill>
          </a:ln>
        </p:spPr>
        <p:txBody>
          <a:bodyPr wrap="square" rtlCol="0">
            <a:spAutoFit/>
          </a:bodyPr>
          <a:lstStyle/>
          <a:p>
            <a:r>
              <a:rPr lang="en-GB" sz="3600" dirty="0"/>
              <a:t>41</a:t>
            </a:r>
          </a:p>
        </p:txBody>
      </p:sp>
      <p:sp>
        <p:nvSpPr>
          <p:cNvPr id="17" name="TextBox 16">
            <a:extLst>
              <a:ext uri="{FF2B5EF4-FFF2-40B4-BE49-F238E27FC236}">
                <a16:creationId xmlns:a16="http://schemas.microsoft.com/office/drawing/2014/main" xmlns="" id="{FF6ACF7C-6592-4E2D-9DD3-3598FD1CFF82}"/>
              </a:ext>
            </a:extLst>
          </p:cNvPr>
          <p:cNvSpPr txBox="1"/>
          <p:nvPr/>
        </p:nvSpPr>
        <p:spPr>
          <a:xfrm>
            <a:off x="10147730" y="3091512"/>
            <a:ext cx="690475" cy="646331"/>
          </a:xfrm>
          <a:prstGeom prst="rect">
            <a:avLst/>
          </a:prstGeom>
          <a:noFill/>
          <a:ln w="34925">
            <a:solidFill>
              <a:schemeClr val="accent1"/>
            </a:solidFill>
          </a:ln>
        </p:spPr>
        <p:txBody>
          <a:bodyPr wrap="square" rtlCol="0">
            <a:spAutoFit/>
          </a:bodyPr>
          <a:lstStyle/>
          <a:p>
            <a:r>
              <a:rPr lang="en-GB" sz="3600" dirty="0"/>
              <a:t>14</a:t>
            </a:r>
          </a:p>
        </p:txBody>
      </p:sp>
      <p:sp>
        <p:nvSpPr>
          <p:cNvPr id="18" name="TextBox 17">
            <a:extLst>
              <a:ext uri="{FF2B5EF4-FFF2-40B4-BE49-F238E27FC236}">
                <a16:creationId xmlns:a16="http://schemas.microsoft.com/office/drawing/2014/main" xmlns="" id="{CF421549-9199-4073-A21D-071D73D61C41}"/>
              </a:ext>
            </a:extLst>
          </p:cNvPr>
          <p:cNvSpPr txBox="1"/>
          <p:nvPr/>
        </p:nvSpPr>
        <p:spPr>
          <a:xfrm>
            <a:off x="1724698" y="5919936"/>
            <a:ext cx="690475" cy="646331"/>
          </a:xfrm>
          <a:prstGeom prst="rect">
            <a:avLst/>
          </a:prstGeom>
          <a:noFill/>
          <a:ln w="34925">
            <a:solidFill>
              <a:srgbClr val="00B050"/>
            </a:solidFill>
          </a:ln>
        </p:spPr>
        <p:txBody>
          <a:bodyPr wrap="square" rtlCol="0">
            <a:spAutoFit/>
          </a:bodyPr>
          <a:lstStyle/>
          <a:p>
            <a:r>
              <a:rPr lang="en-GB" sz="3600" dirty="0"/>
              <a:t>46</a:t>
            </a:r>
          </a:p>
        </p:txBody>
      </p:sp>
      <p:sp>
        <p:nvSpPr>
          <p:cNvPr id="19" name="TextBox 18">
            <a:extLst>
              <a:ext uri="{FF2B5EF4-FFF2-40B4-BE49-F238E27FC236}">
                <a16:creationId xmlns:a16="http://schemas.microsoft.com/office/drawing/2014/main" xmlns="" id="{468BD8E7-605F-45C8-8674-BFE818DC7E90}"/>
              </a:ext>
            </a:extLst>
          </p:cNvPr>
          <p:cNvSpPr txBox="1"/>
          <p:nvPr/>
        </p:nvSpPr>
        <p:spPr>
          <a:xfrm>
            <a:off x="10147730" y="5919936"/>
            <a:ext cx="690475" cy="646331"/>
          </a:xfrm>
          <a:prstGeom prst="rect">
            <a:avLst/>
          </a:prstGeom>
          <a:noFill/>
          <a:ln w="34925">
            <a:solidFill>
              <a:schemeClr val="accent1"/>
            </a:solidFill>
          </a:ln>
        </p:spPr>
        <p:txBody>
          <a:bodyPr wrap="square" rtlCol="0">
            <a:spAutoFit/>
          </a:bodyPr>
          <a:lstStyle/>
          <a:p>
            <a:r>
              <a:rPr lang="en-GB" sz="3600" dirty="0"/>
              <a:t> 9</a:t>
            </a:r>
          </a:p>
        </p:txBody>
      </p:sp>
      <p:cxnSp>
        <p:nvCxnSpPr>
          <p:cNvPr id="21" name="Straight Arrow Connector 20">
            <a:extLst>
              <a:ext uri="{FF2B5EF4-FFF2-40B4-BE49-F238E27FC236}">
                <a16:creationId xmlns:a16="http://schemas.microsoft.com/office/drawing/2014/main" xmlns="" id="{A1B10153-A8EC-450C-9206-8F638F67F338}"/>
              </a:ext>
            </a:extLst>
          </p:cNvPr>
          <p:cNvCxnSpPr>
            <a:cxnSpLocks/>
            <a:endCxn id="12" idx="0"/>
          </p:cNvCxnSpPr>
          <p:nvPr/>
        </p:nvCxnSpPr>
        <p:spPr>
          <a:xfrm>
            <a:off x="4076217" y="2690298"/>
            <a:ext cx="0" cy="210770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D25FF820-19E7-4A6E-B38C-962674D25148}"/>
              </a:ext>
            </a:extLst>
          </p:cNvPr>
          <p:cNvCxnSpPr>
            <a:cxnSpLocks/>
          </p:cNvCxnSpPr>
          <p:nvPr/>
        </p:nvCxnSpPr>
        <p:spPr>
          <a:xfrm>
            <a:off x="5233720" y="2677685"/>
            <a:ext cx="2990018" cy="204671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E0DEC02F-A38B-4577-8DBD-176214B40BD4}"/>
              </a:ext>
            </a:extLst>
          </p:cNvPr>
          <p:cNvCxnSpPr>
            <a:cxnSpLocks/>
            <a:endCxn id="14" idx="0"/>
          </p:cNvCxnSpPr>
          <p:nvPr/>
        </p:nvCxnSpPr>
        <p:spPr>
          <a:xfrm flipH="1">
            <a:off x="7147369" y="2731329"/>
            <a:ext cx="2" cy="2066675"/>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B883FC42-F1DE-4DD3-8EF0-9E394E35C7F6}"/>
              </a:ext>
            </a:extLst>
          </p:cNvPr>
          <p:cNvCxnSpPr>
            <a:cxnSpLocks/>
            <a:stCxn id="8" idx="2"/>
            <a:endCxn id="13" idx="0"/>
          </p:cNvCxnSpPr>
          <p:nvPr/>
        </p:nvCxnSpPr>
        <p:spPr>
          <a:xfrm flipH="1">
            <a:off x="5251047" y="2677686"/>
            <a:ext cx="3071152" cy="2120318"/>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73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C55A2-CB24-4D15-850C-8A3EEDD17CA8}"/>
              </a:ext>
            </a:extLst>
          </p:cNvPr>
          <p:cNvSpPr>
            <a:spLocks noGrp="1"/>
          </p:cNvSpPr>
          <p:nvPr>
            <p:ph type="title"/>
          </p:nvPr>
        </p:nvSpPr>
        <p:spPr/>
        <p:txBody>
          <a:bodyPr/>
          <a:lstStyle/>
          <a:p>
            <a:r>
              <a:rPr lang="en-GB" dirty="0"/>
              <a:t>Local and Global Extrema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0B58A3C0-3632-4544-873F-A006AFD71538}"/>
                  </a:ext>
                </a:extLst>
              </p:cNvPr>
              <p:cNvSpPr>
                <a:spLocks noGrp="1"/>
              </p:cNvSpPr>
              <p:nvPr>
                <p:ph sz="half" idx="1"/>
              </p:nvPr>
            </p:nvSpPr>
            <p:spPr/>
            <p:txBody>
              <a:bodyPr>
                <a:normAutofit lnSpcReduction="10000"/>
              </a:bodyPr>
              <a:lstStyle/>
              <a:p>
                <a:r>
                  <a:rPr lang="en-GB" dirty="0"/>
                  <a:t>Consider the simple parabola</a:t>
                </a:r>
              </a:p>
              <a:p>
                <a:pPr marL="0" indent="0" algn="ctr">
                  <a:buNone/>
                </a:pP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a:p>
                <a:r>
                  <a:rPr lang="en-GB" dirty="0"/>
                  <a:t>We have </a:t>
                </a:r>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=0</m:t>
                      </m:r>
                    </m:oMath>
                  </m:oMathPara>
                </a14:m>
                <a:endParaRPr lang="en-GB" dirty="0"/>
              </a:p>
              <a:p>
                <a:r>
                  <a:rPr lang="en-GB" dirty="0"/>
                  <a:t>at the minimum value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a:t>
                </a:r>
              </a:p>
              <a:p>
                <a:r>
                  <a:rPr lang="en-GB" dirty="0"/>
                  <a:t>We have </a:t>
                </a:r>
                <a14:m>
                  <m:oMath xmlns:m="http://schemas.openxmlformats.org/officeDocument/2006/math">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𝑦</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r>
                      <a:rPr lang="en-GB" b="0" i="1" smtClean="0">
                        <a:latin typeface="Cambria Math" panose="02040503050406030204" pitchFamily="18" charset="0"/>
                      </a:rPr>
                      <m:t>=2&gt;0</m:t>
                    </m:r>
                  </m:oMath>
                </a14:m>
                <a:r>
                  <a:rPr lang="en-GB" dirty="0"/>
                  <a:t> everywhere confirming the local minimum at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=0 </m:t>
                    </m:r>
                  </m:oMath>
                </a14:m>
                <a:r>
                  <a:rPr lang="en-GB" dirty="0"/>
                  <a:t>and in this case it is obviously a global one too.</a:t>
                </a:r>
              </a:p>
              <a:p>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0B58A3C0-3632-4544-873F-A006AFD71538}"/>
                  </a:ext>
                </a:extLst>
              </p:cNvPr>
              <p:cNvSpPr>
                <a:spLocks noGrp="1" noRot="1" noChangeAspect="1" noMove="1" noResize="1" noEditPoints="1" noAdjustHandles="1" noChangeArrowheads="1" noChangeShapeType="1" noTextEdit="1"/>
              </p:cNvSpPr>
              <p:nvPr>
                <p:ph sz="half" idx="1"/>
              </p:nvPr>
            </p:nvSpPr>
            <p:spPr>
              <a:blipFill>
                <a:blip r:embed="rId2"/>
                <a:stretch>
                  <a:fillRect l="-2118" t="-3081" r="-1647" b="-1821"/>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xmlns="" id="{93AD0CE2-38A5-4EF4-B337-10A4D754C65E}"/>
              </a:ext>
            </a:extLst>
          </p:cNvPr>
          <p:cNvSpPr>
            <a:spLocks noGrp="1"/>
          </p:cNvSpPr>
          <p:nvPr>
            <p:ph sz="half" idx="2"/>
          </p:nvPr>
        </p:nvSpPr>
        <p:spPr/>
        <p:txBody>
          <a:bodyPr>
            <a:normAutofit lnSpcReduction="10000"/>
          </a:bodyPr>
          <a:lstStyle/>
          <a:p>
            <a:endParaRPr lang="en-GB" dirty="0">
              <a:solidFill>
                <a:srgbClr val="FF0000"/>
              </a:solidFill>
            </a:endParaRPr>
          </a:p>
        </p:txBody>
      </p:sp>
      <p:sp>
        <p:nvSpPr>
          <p:cNvPr id="5" name="Arc 4">
            <a:extLst>
              <a:ext uri="{FF2B5EF4-FFF2-40B4-BE49-F238E27FC236}">
                <a16:creationId xmlns:a16="http://schemas.microsoft.com/office/drawing/2014/main" xmlns="" id="{A4DAE4C2-78F9-4780-AD15-7228C039E6D2}"/>
              </a:ext>
            </a:extLst>
          </p:cNvPr>
          <p:cNvSpPr/>
          <p:nvPr/>
        </p:nvSpPr>
        <p:spPr>
          <a:xfrm rot="10800000">
            <a:off x="7477245" y="-839164"/>
            <a:ext cx="2135529" cy="5440102"/>
          </a:xfrm>
          <a:prstGeom prst="arc">
            <a:avLst>
              <a:gd name="adj1" fmla="val 11088381"/>
              <a:gd name="adj2" fmla="val 21462121"/>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xmlns="" id="{DCD44CD3-0F7D-4DDC-B04D-8F043F251B09}"/>
              </a:ext>
            </a:extLst>
          </p:cNvPr>
          <p:cNvCxnSpPr/>
          <p:nvPr/>
        </p:nvCxnSpPr>
        <p:spPr>
          <a:xfrm>
            <a:off x="9542585" y="3077308"/>
            <a:ext cx="1348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BDDFFBB-EA1E-43F8-AC2E-F02F51904163}"/>
              </a:ext>
            </a:extLst>
          </p:cNvPr>
          <p:cNvGrpSpPr/>
          <p:nvPr/>
        </p:nvGrpSpPr>
        <p:grpSpPr>
          <a:xfrm>
            <a:off x="6424097" y="1825625"/>
            <a:ext cx="4539043" cy="4141421"/>
            <a:chOff x="6424097" y="1825625"/>
            <a:chExt cx="4539043" cy="4141421"/>
          </a:xfrm>
        </p:grpSpPr>
        <p:cxnSp>
          <p:nvCxnSpPr>
            <p:cNvPr id="9" name="Straight Connector 8">
              <a:extLst>
                <a:ext uri="{FF2B5EF4-FFF2-40B4-BE49-F238E27FC236}">
                  <a16:creationId xmlns:a16="http://schemas.microsoft.com/office/drawing/2014/main" xmlns="" id="{7E1AD267-B77D-42E2-BC1E-F681A9F20AD5}"/>
                </a:ext>
              </a:extLst>
            </p:cNvPr>
            <p:cNvCxnSpPr/>
            <p:nvPr/>
          </p:nvCxnSpPr>
          <p:spPr>
            <a:xfrm>
              <a:off x="8538703" y="1963615"/>
              <a:ext cx="0" cy="4003431"/>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4A388BA-8CC7-4620-AC14-AA44BF2F5678}"/>
                </a:ext>
              </a:extLst>
            </p:cNvPr>
            <p:cNvCxnSpPr>
              <a:cxnSpLocks/>
            </p:cNvCxnSpPr>
            <p:nvPr/>
          </p:nvCxnSpPr>
          <p:spPr>
            <a:xfrm flipH="1">
              <a:off x="6424097" y="5060943"/>
              <a:ext cx="4229211" cy="21009"/>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D513B3BE-1550-493B-92DA-AA445F7F8F57}"/>
                </a:ext>
              </a:extLst>
            </p:cNvPr>
            <p:cNvSpPr txBox="1"/>
            <p:nvPr/>
          </p:nvSpPr>
          <p:spPr>
            <a:xfrm>
              <a:off x="10679088" y="4699285"/>
              <a:ext cx="284052" cy="523220"/>
            </a:xfrm>
            <a:prstGeom prst="rect">
              <a:avLst/>
            </a:prstGeom>
            <a:noFill/>
          </p:spPr>
          <p:txBody>
            <a:bodyPr wrap="square" rtlCol="0">
              <a:spAutoFit/>
            </a:bodyPr>
            <a:lstStyle/>
            <a:p>
              <a:r>
                <a:rPr lang="en-GB" sz="2800" dirty="0"/>
                <a:t>x</a:t>
              </a:r>
            </a:p>
          </p:txBody>
        </p:sp>
        <p:sp>
          <p:nvSpPr>
            <p:cNvPr id="17" name="TextBox 16">
              <a:extLst>
                <a:ext uri="{FF2B5EF4-FFF2-40B4-BE49-F238E27FC236}">
                  <a16:creationId xmlns:a16="http://schemas.microsoft.com/office/drawing/2014/main" xmlns="" id="{68DC0677-D627-4E0D-B7AC-C6E639B2E0F7}"/>
                </a:ext>
              </a:extLst>
            </p:cNvPr>
            <p:cNvSpPr txBox="1"/>
            <p:nvPr/>
          </p:nvSpPr>
          <p:spPr>
            <a:xfrm>
              <a:off x="8128100" y="1825625"/>
              <a:ext cx="284052" cy="523220"/>
            </a:xfrm>
            <a:prstGeom prst="rect">
              <a:avLst/>
            </a:prstGeom>
            <a:noFill/>
          </p:spPr>
          <p:txBody>
            <a:bodyPr wrap="square" rtlCol="0">
              <a:spAutoFit/>
            </a:bodyPr>
            <a:lstStyle/>
            <a:p>
              <a:r>
                <a:rPr lang="en-GB" sz="2800" dirty="0"/>
                <a:t>y</a:t>
              </a:r>
            </a:p>
          </p:txBody>
        </p:sp>
      </p:grpSp>
      <p:sp>
        <p:nvSpPr>
          <p:cNvPr id="18" name="TextBox 17">
            <a:extLst>
              <a:ext uri="{FF2B5EF4-FFF2-40B4-BE49-F238E27FC236}">
                <a16:creationId xmlns:a16="http://schemas.microsoft.com/office/drawing/2014/main" xmlns="" id="{262D3526-4330-4B56-B08B-590902D876F3}"/>
              </a:ext>
            </a:extLst>
          </p:cNvPr>
          <p:cNvSpPr txBox="1"/>
          <p:nvPr/>
        </p:nvSpPr>
        <p:spPr>
          <a:xfrm>
            <a:off x="8538703" y="4258655"/>
            <a:ext cx="1226471" cy="523220"/>
          </a:xfrm>
          <a:prstGeom prst="rect">
            <a:avLst/>
          </a:prstGeom>
          <a:noFill/>
        </p:spPr>
        <p:txBody>
          <a:bodyPr wrap="square" rtlCol="0">
            <a:spAutoFit/>
          </a:bodyPr>
          <a:lstStyle/>
          <a:p>
            <a:r>
              <a:rPr lang="en-GB" sz="2800" dirty="0"/>
              <a:t>(0,1)</a:t>
            </a:r>
          </a:p>
        </p:txBody>
      </p:sp>
    </p:spTree>
    <p:extLst>
      <p:ext uri="{BB962C8B-B14F-4D97-AF65-F5344CB8AC3E}">
        <p14:creationId xmlns:p14="http://schemas.microsoft.com/office/powerpoint/2010/main" val="2417227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80427-BA4C-4036-A926-D9B704AB2067}"/>
              </a:ext>
            </a:extLst>
          </p:cNvPr>
          <p:cNvSpPr>
            <a:spLocks noGrp="1"/>
          </p:cNvSpPr>
          <p:nvPr>
            <p:ph type="title"/>
          </p:nvPr>
        </p:nvSpPr>
        <p:spPr/>
        <p:txBody>
          <a:bodyPr/>
          <a:lstStyle/>
          <a:p>
            <a:r>
              <a:rPr lang="en-GB" dirty="0"/>
              <a:t>Genetic Algorithms –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CE78EF7F-0D42-4C17-A1C9-00DDE8CB74F7}"/>
                  </a:ext>
                </a:extLst>
              </p:cNvPr>
              <p:cNvSpPr>
                <a:spLocks noGrp="1"/>
              </p:cNvSpPr>
              <p:nvPr>
                <p:ph idx="1"/>
              </p:nvPr>
            </p:nvSpPr>
            <p:spPr/>
            <p:txBody>
              <a:bodyPr>
                <a:normAutofit fontScale="92500" lnSpcReduction="20000"/>
              </a:bodyPr>
              <a:lstStyle/>
              <a:p>
                <a:r>
                  <a:rPr lang="en-GB" dirty="0"/>
                  <a:t>Consider the function</a:t>
                </a:r>
              </a:p>
              <a:p>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63−</m:t>
                          </m:r>
                          <m:r>
                            <a:rPr lang="en-GB" b="0" i="1" smtClean="0">
                              <a:latin typeface="Cambria Math" panose="02040503050406030204" pitchFamily="18" charset="0"/>
                            </a:rPr>
                            <m:t>𝑥</m:t>
                          </m:r>
                        </m:e>
                      </m:d>
                      <m:r>
                        <a:rPr lang="en-GB" b="0" i="0" smtClean="0">
                          <a:latin typeface="Cambria Math" panose="02040503050406030204" pitchFamily="18" charset="0"/>
                        </a:rPr>
                        <m:t>.</m:t>
                      </m:r>
                    </m:oMath>
                  </m:oMathPara>
                </a14:m>
                <a:endParaRPr lang="en-GB" dirty="0"/>
              </a:p>
              <a:p>
                <a:endParaRPr lang="en-GB" dirty="0"/>
              </a:p>
              <a:p>
                <a:r>
                  <a:rPr lang="en-GB" dirty="0"/>
                  <a:t>This has a maximum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=42,</m:t>
                    </m:r>
                  </m:oMath>
                </a14:m>
                <a:r>
                  <a:rPr lang="en-GB" b="0"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42</m:t>
                        </m:r>
                      </m:e>
                    </m:d>
                    <m:r>
                      <a:rPr lang="en-GB" b="0" i="1" smtClean="0">
                        <a:latin typeface="Cambria Math" panose="02040503050406030204" pitchFamily="18" charset="0"/>
                      </a:rPr>
                      <m:t>=37044</m:t>
                    </m:r>
                  </m:oMath>
                </a14:m>
                <a:endParaRPr lang="en-GB" b="0" dirty="0"/>
              </a:p>
              <a:p>
                <a:r>
                  <a:rPr lang="en-GB" dirty="0"/>
                  <a:t>Using the random number generator function in EXCEL one can pick an initial generation  10, 14, 18, 32, 48, 58, breed them with random partners from the set to obtain a second generation. </a:t>
                </a:r>
              </a:p>
              <a:p>
                <a:r>
                  <a:rPr lang="en-GB" b="0" dirty="0"/>
                  <a:t>Evaluate the second generation’s fitness a</a:t>
                </a:r>
                <a:r>
                  <a:rPr lang="en-GB" dirty="0"/>
                  <a:t>nd choose the best six of the population and repeat. </a:t>
                </a:r>
              </a:p>
              <a:p>
                <a:r>
                  <a:rPr lang="en-GB" b="0" dirty="0"/>
                  <a:t>Results for the first three generations are calculated and the algorithm rapidly focuses on the area where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b="0" i="1" smtClean="0">
                            <a:latin typeface="Cambria Math" panose="02040503050406030204" pitchFamily="18" charset="0"/>
                          </a:rPr>
                          <m:t>𝑥</m:t>
                        </m:r>
                      </m:e>
                    </m:d>
                  </m:oMath>
                </a14:m>
                <a:r>
                  <a:rPr lang="en-GB" b="0" dirty="0"/>
                  <a:t> is maximum.</a:t>
                </a:r>
              </a:p>
              <a:p>
                <a:endParaRPr lang="en-GB" dirty="0"/>
              </a:p>
            </p:txBody>
          </p:sp>
        </mc:Choice>
        <mc:Fallback xmlns="">
          <p:sp>
            <p:nvSpPr>
              <p:cNvPr id="3" name="Content Placeholder 2">
                <a:extLst>
                  <a:ext uri="{FF2B5EF4-FFF2-40B4-BE49-F238E27FC236}">
                    <a16:creationId xmlns:a16="http://schemas.microsoft.com/office/drawing/2014/main" id="{CE78EF7F-0D42-4C17-A1C9-00DDE8CB74F7}"/>
                  </a:ext>
                </a:extLst>
              </p:cNvPr>
              <p:cNvSpPr>
                <a:spLocks noGrp="1" noRot="1" noChangeAspect="1" noMove="1" noResize="1" noEditPoints="1" noAdjustHandles="1" noChangeArrowheads="1" noChangeShapeType="1" noTextEdit="1"/>
              </p:cNvSpPr>
              <p:nvPr>
                <p:ph idx="1"/>
              </p:nvPr>
            </p:nvSpPr>
            <p:spPr>
              <a:blipFill>
                <a:blip r:embed="rId2"/>
                <a:stretch>
                  <a:fillRect l="-928" t="-3501" r="-232" b="-2101"/>
                </a:stretch>
              </a:blipFill>
            </p:spPr>
            <p:txBody>
              <a:bodyPr/>
              <a:lstStyle/>
              <a:p>
                <a:r>
                  <a:rPr lang="en-GB">
                    <a:noFill/>
                  </a:rPr>
                  <a:t> </a:t>
                </a:r>
              </a:p>
            </p:txBody>
          </p:sp>
        </mc:Fallback>
      </mc:AlternateContent>
    </p:spTree>
    <p:extLst>
      <p:ext uri="{BB962C8B-B14F-4D97-AF65-F5344CB8AC3E}">
        <p14:creationId xmlns:p14="http://schemas.microsoft.com/office/powerpoint/2010/main" val="2931763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54CF-8AFC-4E8D-B90D-91C8C5C12B21}"/>
              </a:ext>
            </a:extLst>
          </p:cNvPr>
          <p:cNvSpPr>
            <a:spLocks noGrp="1"/>
          </p:cNvSpPr>
          <p:nvPr>
            <p:ph type="title"/>
          </p:nvPr>
        </p:nvSpPr>
        <p:spPr/>
        <p:txBody>
          <a:bodyPr/>
          <a:lstStyle/>
          <a:p>
            <a:r>
              <a:rPr lang="en-GB" dirty="0"/>
              <a:t>Genetic Algorithms – 5</a:t>
            </a:r>
          </a:p>
        </p:txBody>
      </p:sp>
      <p:graphicFrame>
        <p:nvGraphicFramePr>
          <p:cNvPr id="4" name="Content Placeholder 3">
            <a:extLst>
              <a:ext uri="{FF2B5EF4-FFF2-40B4-BE49-F238E27FC236}">
                <a16:creationId xmlns:a16="http://schemas.microsoft.com/office/drawing/2014/main" xmlns="" id="{A83EAE45-9E6E-48D2-BFF8-7DCB415E5D70}"/>
              </a:ext>
            </a:extLst>
          </p:cNvPr>
          <p:cNvGraphicFramePr>
            <a:graphicFrameLocks noGrp="1"/>
          </p:cNvGraphicFramePr>
          <p:nvPr>
            <p:ph idx="1"/>
            <p:extLst>
              <p:ext uri="{D42A27DB-BD31-4B8C-83A1-F6EECF244321}">
                <p14:modId xmlns:p14="http://schemas.microsoft.com/office/powerpoint/2010/main" val="2444123746"/>
              </p:ext>
            </p:extLst>
          </p:nvPr>
        </p:nvGraphicFramePr>
        <p:xfrm>
          <a:off x="1445870" y="2051331"/>
          <a:ext cx="868197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252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BB501-E0CA-466F-89BF-9ADF58A97B7A}"/>
              </a:ext>
            </a:extLst>
          </p:cNvPr>
          <p:cNvSpPr>
            <a:spLocks noGrp="1"/>
          </p:cNvSpPr>
          <p:nvPr>
            <p:ph type="title"/>
          </p:nvPr>
        </p:nvSpPr>
        <p:spPr/>
        <p:txBody>
          <a:bodyPr/>
          <a:lstStyle/>
          <a:p>
            <a:r>
              <a:rPr lang="en-GB" dirty="0"/>
              <a:t>Genetic Algorithms – 6</a:t>
            </a:r>
          </a:p>
        </p:txBody>
      </p:sp>
      <p:graphicFrame>
        <p:nvGraphicFramePr>
          <p:cNvPr id="4" name="Content Placeholder 3">
            <a:extLst>
              <a:ext uri="{FF2B5EF4-FFF2-40B4-BE49-F238E27FC236}">
                <a16:creationId xmlns:a16="http://schemas.microsoft.com/office/drawing/2014/main" xmlns="" id="{5B709493-AF8E-4205-A93C-EF9EE9F8F3A6}"/>
              </a:ext>
            </a:extLst>
          </p:cNvPr>
          <p:cNvGraphicFramePr>
            <a:graphicFrameLocks noGrp="1"/>
          </p:cNvGraphicFramePr>
          <p:nvPr>
            <p:ph idx="1"/>
            <p:extLst>
              <p:ext uri="{D42A27DB-BD31-4B8C-83A1-F6EECF244321}">
                <p14:modId xmlns:p14="http://schemas.microsoft.com/office/powerpoint/2010/main" val="2789432955"/>
              </p:ext>
            </p:extLst>
          </p:nvPr>
        </p:nvGraphicFramePr>
        <p:xfrm>
          <a:off x="972273" y="1895074"/>
          <a:ext cx="896941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4827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Simulated Annealing - 1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Simulated Annealing is a probabilistic technique for approximating the global optimum of a function.</a:t>
            </a:r>
          </a:p>
          <a:p>
            <a:r>
              <a:rPr lang="en-GB" dirty="0" smtClean="0"/>
              <a:t>It is mainly used where function evaluations are costly and derivatives are not available, e.g. when a large simulation is needed to perform just one evaluation.</a:t>
            </a:r>
          </a:p>
          <a:p>
            <a:r>
              <a:rPr lang="en-GB" dirty="0" smtClean="0"/>
              <a:t>The name stems from annealing in metallurgy. This is a technique applying heating and controlled cooling of a material to increase crystal size and reduce defects, by minimising the energy.</a:t>
            </a:r>
          </a:p>
          <a:p>
            <a:r>
              <a:rPr lang="en-GB" dirty="0" smtClean="0"/>
              <a:t>It is rather good at finding the highest peak or lowest trough of many, as it provides a clever way of escaping from local maxima or minima.</a:t>
            </a:r>
          </a:p>
          <a:p>
            <a:r>
              <a:rPr lang="en-GB" dirty="0" smtClean="0"/>
              <a:t>It is widely applied in industry. I have seen it applied to optimising shaped charge jet performance, but not had hands-on involvement myself.     </a:t>
            </a:r>
            <a:r>
              <a:rPr lang="en-GB" dirty="0" smtClean="0">
                <a:solidFill>
                  <a:srgbClr val="FF0000"/>
                </a:solidFill>
              </a:rPr>
              <a:t>!!</a:t>
            </a:r>
            <a:endParaRPr lang="en-GB" dirty="0">
              <a:solidFill>
                <a:srgbClr val="FF0000"/>
              </a:solidFill>
            </a:endParaRPr>
          </a:p>
          <a:p>
            <a:r>
              <a:rPr lang="en-GB" dirty="0" smtClean="0"/>
              <a:t>Nonetheless I think you should be aware of this method.        </a:t>
            </a:r>
            <a:endParaRPr lang="en-GB" dirty="0">
              <a:solidFill>
                <a:srgbClr val="FF0000"/>
              </a:solidFill>
            </a:endParaRPr>
          </a:p>
        </p:txBody>
      </p:sp>
      <p:sp>
        <p:nvSpPr>
          <p:cNvPr id="4" name="Oval 3"/>
          <p:cNvSpPr/>
          <p:nvPr/>
        </p:nvSpPr>
        <p:spPr>
          <a:xfrm>
            <a:off x="10191410" y="5443396"/>
            <a:ext cx="220980" cy="2209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6136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Simulated Annealing - </a:t>
            </a:r>
            <a:r>
              <a:rPr lang="en-GB" dirty="0" smtClean="0"/>
              <a:t>2</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GB" dirty="0" smtClean="0"/>
                  <a:t>Consider minimising the ‘energy’ function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smtClean="0"/>
                  <a:t>. </a:t>
                </a:r>
              </a:p>
              <a:p>
                <a:r>
                  <a:rPr lang="en-GB" dirty="0" smtClean="0"/>
                  <a:t>Perform iterations as follows to do this.</a:t>
                </a:r>
              </a:p>
              <a:p>
                <a:r>
                  <a:rPr lang="en-GB" b="1" dirty="0" smtClean="0"/>
                  <a:t>Step 1.</a:t>
                </a:r>
                <a:r>
                  <a:rPr lang="en-GB" dirty="0" smtClean="0"/>
                  <a:t> At the </a:t>
                </a:r>
                <a14:m>
                  <m:oMath xmlns:m="http://schemas.openxmlformats.org/officeDocument/2006/math">
                    <m:r>
                      <a:rPr lang="en-GB" b="0" i="1" smtClean="0">
                        <a:latin typeface="Cambria Math" panose="02040503050406030204" pitchFamily="18" charset="0"/>
                      </a:rPr>
                      <m:t>𝑖</m:t>
                    </m:r>
                  </m:oMath>
                </a14:m>
                <a:r>
                  <a:rPr lang="en-GB" dirty="0" smtClean="0"/>
                  <a:t>-</a:t>
                </a:r>
                <a:r>
                  <a:rPr lang="en-GB" dirty="0" err="1" smtClean="0"/>
                  <a:t>th</a:t>
                </a:r>
                <a:r>
                  <a:rPr lang="en-GB" dirty="0" smtClean="0"/>
                  <a:t> time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𝑖</m:t>
                        </m:r>
                      </m:sub>
                    </m:sSub>
                  </m:oMath>
                </a14:m>
                <a:r>
                  <a:rPr lang="en-GB" dirty="0" smtClean="0"/>
                  <a:t> test the energy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oMath>
                </a14:m>
                <a:r>
                  <a:rPr lang="en-GB" dirty="0" smtClean="0"/>
                  <a:t> for the current solution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  </m:t>
                    </m:r>
                  </m:oMath>
                </a14:m>
                <a:r>
                  <a:rPr lang="en-GB" dirty="0" smtClean="0"/>
                  <a:t>for satisfaction of stopping criteria: </a:t>
                </a:r>
                <a:r>
                  <a:rPr lang="en-GB" i="1" dirty="0" smtClean="0"/>
                  <a:t>e.g.</a:t>
                </a:r>
                <a:r>
                  <a:rPr lang="en-GB" dirty="0" smtClean="0"/>
                  <a:t>  Failure to improve for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𝑆</m:t>
                        </m:r>
                      </m:sub>
                    </m:sSub>
                  </m:oMath>
                </a14:m>
                <a:r>
                  <a:rPr lang="en-GB" dirty="0" smtClean="0"/>
                  <a:t> iterations, or maybe simply pre-assigned number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𝐼</m:t>
                        </m:r>
                        <m:r>
                          <a:rPr lang="en-GB" b="0" i="1" smtClean="0">
                            <a:latin typeface="Cambria Math" panose="02040503050406030204" pitchFamily="18" charset="0"/>
                          </a:rPr>
                          <m:t> </m:t>
                        </m:r>
                      </m:sub>
                    </m:sSub>
                  </m:oMath>
                </a14:m>
                <a:r>
                  <a:rPr lang="en-GB" dirty="0" smtClean="0"/>
                  <a:t>of iterations reached, if happy to be sub-optimal.</a:t>
                </a:r>
              </a:p>
              <a:p>
                <a:r>
                  <a:rPr lang="en-GB" b="1" dirty="0" smtClean="0"/>
                  <a:t>Step 2. </a:t>
                </a:r>
                <a:r>
                  <a:rPr lang="en-GB" dirty="0"/>
                  <a:t>At the </a:t>
                </a:r>
                <a14:m>
                  <m:oMath xmlns:m="http://schemas.openxmlformats.org/officeDocument/2006/math">
                    <m:r>
                      <a:rPr lang="en-GB" i="1">
                        <a:latin typeface="Cambria Math" panose="02040503050406030204" pitchFamily="18" charset="0"/>
                      </a:rPr>
                      <m:t>𝑖</m:t>
                    </m:r>
                  </m:oMath>
                </a14:m>
                <a:r>
                  <a:rPr lang="en-GB" dirty="0"/>
                  <a:t>-</a:t>
                </a:r>
                <a:r>
                  <a:rPr lang="en-GB" dirty="0" err="1"/>
                  <a:t>th</a:t>
                </a:r>
                <a:r>
                  <a:rPr lang="en-GB" dirty="0"/>
                  <a:t> time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m:t>
                        </m:r>
                      </m:sub>
                    </m:sSub>
                  </m:oMath>
                </a14:m>
                <a:r>
                  <a:rPr lang="en-GB" b="1" dirty="0" smtClean="0"/>
                  <a:t> </a:t>
                </a:r>
                <a:r>
                  <a:rPr lang="en-GB" dirty="0" smtClean="0"/>
                  <a:t>calculate the temperature </a:t>
                </a: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𝑖</m:t>
                            </m:r>
                          </m:sub>
                        </m:sSub>
                      </m:e>
                    </m:d>
                  </m:oMath>
                </a14:m>
                <a:r>
                  <a:rPr lang="en-GB" dirty="0" smtClean="0"/>
                  <a:t>.</a:t>
                </a:r>
                <a:r>
                  <a:rPr lang="en-GB" b="1" dirty="0" smtClean="0"/>
                  <a:t> </a:t>
                </a:r>
                <a:r>
                  <a:rPr lang="en-GB" dirty="0" smtClean="0"/>
                  <a:t>The rate of decrease of temperature is under the user’s control. A hot start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0</m:t>
                        </m:r>
                      </m:sub>
                    </m:sSub>
                  </m:oMath>
                </a14:m>
                <a:r>
                  <a:rPr lang="en-GB" b="1" dirty="0" smtClean="0"/>
                  <a:t> </a:t>
                </a:r>
                <a:r>
                  <a:rPr lang="en-GB" dirty="0" smtClean="0"/>
                  <a:t>is assumed. A possible cooling algorithm with user-defined time constant </a:t>
                </a:r>
                <a14:m>
                  <m:oMath xmlns:m="http://schemas.openxmlformats.org/officeDocument/2006/math">
                    <m:r>
                      <a:rPr lang="en-GB" i="1" smtClean="0">
                        <a:latin typeface="Cambria Math" panose="02040503050406030204" pitchFamily="18" charset="0"/>
                        <a:ea typeface="Cambria Math" panose="02040503050406030204" pitchFamily="18" charset="0"/>
                      </a:rPr>
                      <m:t>𝜏</m:t>
                    </m:r>
                  </m:oMath>
                </a14:m>
                <a:r>
                  <a:rPr lang="en-GB" dirty="0" smtClean="0"/>
                  <a:t> is </a:t>
                </a:r>
                <a:endParaRPr lang="en-GB" b="0" i="1" dirty="0" smtClean="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0</m:t>
                          </m:r>
                        </m:sub>
                      </m:sSub>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𝑖</m:t>
                                  </m:r>
                                </m:sub>
                              </m:sSub>
                            </m:num>
                            <m:den>
                              <m:r>
                                <a:rPr lang="en-GB" b="0" i="1" smtClean="0">
                                  <a:latin typeface="Cambria Math" panose="02040503050406030204" pitchFamily="18" charset="0"/>
                                  <a:ea typeface="Cambria Math" panose="02040503050406030204" pitchFamily="18" charset="0"/>
                                </a:rPr>
                                <m:t>𝜏</m:t>
                              </m:r>
                            </m:den>
                          </m:f>
                        </m:sup>
                      </m:sSup>
                      <m:r>
                        <a:rPr lang="en-GB" b="0" i="0" smtClean="0">
                          <a:latin typeface="Cambria Math" panose="02040503050406030204" pitchFamily="18" charset="0"/>
                        </a:rPr>
                        <m:t>.</m:t>
                      </m:r>
                    </m:oMath>
                  </m:oMathPara>
                </a14:m>
                <a:endParaRPr lang="en-GB" b="1" dirty="0" smtClean="0"/>
              </a:p>
              <a:p>
                <a:endParaRPr lang="en-GB"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101" r="-812"/>
                </a:stretch>
              </a:blipFill>
            </p:spPr>
            <p:txBody>
              <a:bodyPr/>
              <a:lstStyle/>
              <a:p>
                <a:r>
                  <a:rPr lang="en-GB">
                    <a:noFill/>
                  </a:rPr>
                  <a:t> </a:t>
                </a:r>
              </a:p>
            </p:txBody>
          </p:sp>
        </mc:Fallback>
      </mc:AlternateContent>
    </p:spTree>
    <p:extLst>
      <p:ext uri="{BB962C8B-B14F-4D97-AF65-F5344CB8AC3E}">
        <p14:creationId xmlns:p14="http://schemas.microsoft.com/office/powerpoint/2010/main" val="2050225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Simulated Annealing - </a:t>
            </a:r>
            <a:r>
              <a:rPr lang="en-GB" dirty="0" smtClean="0"/>
              <a:t>3</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b="1" dirty="0"/>
                  <a:t>Step 3. </a:t>
                </a:r>
                <a:r>
                  <a:rPr lang="en-GB" dirty="0"/>
                  <a:t>Randomly select a solution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r>
                          <a:rPr lang="en-GB" i="1">
                            <a:latin typeface="Cambria Math" panose="02040503050406030204" pitchFamily="18" charset="0"/>
                          </a:rPr>
                          <m:t>+1</m:t>
                        </m:r>
                      </m:sub>
                    </m:sSub>
                  </m:oMath>
                </a14:m>
                <a:r>
                  <a:rPr lang="en-GB" b="1" dirty="0"/>
                  <a:t> </a:t>
                </a:r>
                <a:r>
                  <a:rPr lang="en-GB" dirty="0"/>
                  <a:t>near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oMath>
                </a14:m>
                <a:r>
                  <a:rPr lang="en-GB" dirty="0"/>
                  <a:t>. This can be done in very many ways and the user can probably choose a good one based on some knowledge of the problem</a:t>
                </a:r>
                <a:r>
                  <a:rPr lang="en-GB" dirty="0" smtClean="0"/>
                  <a:t>.</a:t>
                </a:r>
                <a:endParaRPr lang="en-GB" b="1" dirty="0" smtClean="0"/>
              </a:p>
              <a:p>
                <a:r>
                  <a:rPr lang="en-GB" b="1" dirty="0" smtClean="0"/>
                  <a:t>Step 4.</a:t>
                </a:r>
                <a:r>
                  <a:rPr lang="en-GB" dirty="0" smtClean="0"/>
                  <a:t> Evaluate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𝑖</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r>
                              <a:rPr lang="en-GB" b="0" i="1" smtClean="0">
                                <a:latin typeface="Cambria Math" panose="02040503050406030204" pitchFamily="18" charset="0"/>
                              </a:rPr>
                              <m:t>+1</m:t>
                            </m:r>
                          </m:sub>
                        </m:sSub>
                      </m:e>
                    </m:d>
                  </m:oMath>
                </a14:m>
                <a:r>
                  <a:rPr lang="en-GB" dirty="0" smtClean="0"/>
                  <a:t>.</a:t>
                </a:r>
              </a:p>
              <a:p>
                <a:r>
                  <a:rPr lang="en-GB" b="1" dirty="0" smtClean="0"/>
                  <a:t>Step 5. </a:t>
                </a:r>
                <a:r>
                  <a:rPr lang="en-GB" dirty="0" smtClean="0"/>
                  <a:t>If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𝑖</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r>
                              <a:rPr lang="en-GB" i="1">
                                <a:latin typeface="Cambria Math" panose="02040503050406030204" pitchFamily="18" charset="0"/>
                              </a:rPr>
                              <m:t>+1</m:t>
                            </m:r>
                          </m:sub>
                        </m:sSub>
                      </m:e>
                    </m:d>
                    <m:r>
                      <a:rPr lang="en-GB" i="1" smtClean="0">
                        <a:latin typeface="Cambria Math" panose="02040503050406030204" pitchFamily="18" charset="0"/>
                        <a:ea typeface="Cambria Math" panose="02040503050406030204" pitchFamily="18" charset="0"/>
                      </a:rPr>
                      <m:t>&lt;</m:t>
                    </m:r>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𝑖</m:t>
                            </m:r>
                          </m:sub>
                        </m:sSub>
                      </m:e>
                    </m:d>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𝑒</m:t>
                        </m:r>
                      </m:e>
                      <m:sub>
                        <m:r>
                          <a:rPr lang="en-GB" b="0" i="1" smtClean="0">
                            <a:latin typeface="Cambria Math" panose="02040503050406030204" pitchFamily="18" charset="0"/>
                            <a:ea typeface="Cambria Math" panose="02040503050406030204" pitchFamily="18" charset="0"/>
                          </a:rPr>
                          <m:t>𝑖</m:t>
                        </m:r>
                      </m:sub>
                    </m:sSub>
                  </m:oMath>
                </a14:m>
                <a:r>
                  <a:rPr lang="en-GB" dirty="0" smtClean="0"/>
                  <a:t> then</a:t>
                </a:r>
              </a:p>
              <a:p>
                <a:pPr marL="971550" lvl="1" indent="-514350">
                  <a:buFont typeface="+mj-lt"/>
                  <a:buAutoNum type="romanLcPeriod"/>
                </a:pPr>
                <a:r>
                  <a:rPr lang="en-GB" dirty="0" smtClean="0"/>
                  <a:t>Move to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r>
                          <a:rPr lang="en-GB" b="0" i="1" smtClean="0">
                            <a:latin typeface="Cambria Math" panose="02040503050406030204" pitchFamily="18" charset="0"/>
                          </a:rPr>
                          <m:t>+1</m:t>
                        </m:r>
                      </m:sub>
                    </m:sSub>
                  </m:oMath>
                </a14:m>
                <a:r>
                  <a:rPr lang="en-GB" dirty="0" smtClean="0"/>
                  <a:t> with constant probability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1</m:t>
                        </m:r>
                      </m:sub>
                    </m:sSub>
                    <m:r>
                      <a:rPr lang="en-GB" b="0" i="1" smtClean="0">
                        <a:latin typeface="Cambria Math" panose="02040503050406030204" pitchFamily="18" charset="0"/>
                      </a:rPr>
                      <m:t>,</m:t>
                    </m:r>
                  </m:oMath>
                </a14:m>
                <a:r>
                  <a:rPr lang="en-GB" b="0" dirty="0" smtClean="0"/>
                  <a:t>  </a:t>
                </a:r>
                <a:r>
                  <a:rPr lang="en-GB" b="0" dirty="0" smtClean="0">
                    <a:solidFill>
                      <a:srgbClr val="FF0000"/>
                    </a:solidFill>
                  </a:rPr>
                  <a:t>OR</a:t>
                </a:r>
              </a:p>
              <a:p>
                <a:pPr marL="971550" lvl="1" indent="-514350">
                  <a:buFont typeface="+mj-lt"/>
                  <a:buAutoNum type="romanLcPeriod"/>
                </a:pPr>
                <a:r>
                  <a:rPr lang="en-GB" dirty="0" smtClean="0"/>
                  <a:t>Stay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b="0" dirty="0" smtClean="0"/>
                  <a:t> with probability </a:t>
                </a:r>
                <a14:m>
                  <m:oMath xmlns:m="http://schemas.openxmlformats.org/officeDocument/2006/math">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1</m:t>
                        </m:r>
                      </m:sub>
                    </m:sSub>
                  </m:oMath>
                </a14:m>
                <a:r>
                  <a:rPr lang="en-GB" b="0" dirty="0" smtClean="0"/>
                  <a:t>.</a:t>
                </a:r>
              </a:p>
              <a:p>
                <a:r>
                  <a:rPr lang="en-GB" dirty="0" smtClean="0"/>
                  <a:t>Go to Step 1 and next iteration.</a:t>
                </a:r>
              </a:p>
              <a:p>
                <a:pPr marL="0" indent="0">
                  <a:buNone/>
                </a:pPr>
                <a:endParaRPr lang="en-GB" dirty="0"/>
              </a:p>
              <a:p>
                <a:pPr marL="971550" lvl="1" indent="-514350">
                  <a:buFont typeface="+mj-lt"/>
                  <a:buAutoNum type="romanLcPeriod"/>
                </a:pPr>
                <a:endParaRPr lang="en-GB" dirty="0" smtClean="0"/>
              </a:p>
              <a:p>
                <a:pPr marL="971550" lvl="1" indent="-514350">
                  <a:buFont typeface="+mj-lt"/>
                  <a:buAutoNum type="romanLcPeriod"/>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52845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Simulated Annealing - </a:t>
            </a:r>
            <a:r>
              <a:rPr lang="en-GB" dirty="0" smtClean="0"/>
              <a:t>4</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GB" b="1" dirty="0" smtClean="0"/>
                  <a:t>Step 6. </a:t>
                </a:r>
                <a:r>
                  <a:rPr lang="en-GB" dirty="0"/>
                  <a:t>If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𝑖</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r>
                              <a:rPr lang="en-GB" i="1">
                                <a:latin typeface="Cambria Math" panose="02040503050406030204" pitchFamily="18" charset="0"/>
                              </a:rPr>
                              <m:t>+1</m:t>
                            </m:r>
                          </m:sub>
                        </m:sSub>
                      </m:e>
                    </m:d>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𝑖</m:t>
                            </m:r>
                          </m:sub>
                        </m:sSub>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𝑒</m:t>
                        </m:r>
                      </m:e>
                      <m:sub>
                        <m:r>
                          <a:rPr lang="en-GB" i="1">
                            <a:latin typeface="Cambria Math" panose="02040503050406030204" pitchFamily="18" charset="0"/>
                            <a:ea typeface="Cambria Math" panose="02040503050406030204" pitchFamily="18" charset="0"/>
                          </a:rPr>
                          <m:t>𝑖</m:t>
                        </m:r>
                      </m:sub>
                    </m:sSub>
                  </m:oMath>
                </a14:m>
                <a:r>
                  <a:rPr lang="en-GB" b="1" dirty="0"/>
                  <a:t> </a:t>
                </a:r>
                <a:r>
                  <a:rPr lang="en-GB" dirty="0"/>
                  <a:t>then</a:t>
                </a:r>
              </a:p>
              <a:p>
                <a:pPr marL="971550" lvl="1" indent="-514350">
                  <a:buFont typeface="+mj-lt"/>
                  <a:buAutoNum type="romanLcPeriod"/>
                </a:pPr>
                <a:r>
                  <a:rPr lang="en-GB" dirty="0"/>
                  <a:t>Move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r>
                          <a:rPr lang="en-GB" i="1">
                            <a:latin typeface="Cambria Math" panose="02040503050406030204" pitchFamily="18" charset="0"/>
                          </a:rPr>
                          <m:t>+1</m:t>
                        </m:r>
                      </m:sub>
                    </m:sSub>
                  </m:oMath>
                </a14:m>
                <a:r>
                  <a:rPr lang="en-GB" dirty="0"/>
                  <a:t> with varying probability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2</m:t>
                        </m:r>
                      </m:sub>
                    </m:sSub>
                    <m:d>
                      <m:dPr>
                        <m:ctrlPr>
                          <a:rPr lang="en-GB" i="1">
                            <a:latin typeface="Cambria Math" panose="02040503050406030204" pitchFamily="18" charset="0"/>
                          </a:rPr>
                        </m:ctrlPr>
                      </m:dPr>
                      <m:e>
                        <m:r>
                          <a:rPr lang="en-GB" i="1">
                            <a:latin typeface="Cambria Math" panose="02040503050406030204" pitchFamily="18" charset="0"/>
                          </a:rPr>
                          <m:t>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𝑖</m:t>
                            </m:r>
                            <m:r>
                              <a:rPr lang="en-GB" i="1">
                                <a:latin typeface="Cambria Math" panose="02040503050406030204" pitchFamily="18" charset="0"/>
                              </a:rPr>
                              <m:t>+1</m:t>
                            </m:r>
                          </m:sub>
                        </m:sSub>
                      </m:e>
                    </m:d>
                  </m:oMath>
                </a14:m>
                <a:r>
                  <a:rPr lang="en-GB" dirty="0"/>
                  <a:t> </a:t>
                </a:r>
              </a:p>
              <a:p>
                <a:pPr marL="971550" lvl="1" indent="-514350">
                  <a:buFont typeface="+mj-lt"/>
                  <a:buAutoNum type="romanLcPeriod"/>
                </a:pPr>
                <a:r>
                  <a:rPr lang="en-GB" dirty="0"/>
                  <a:t>Stay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oMath>
                </a14:m>
                <a:r>
                  <a:rPr lang="en-GB" dirty="0"/>
                  <a:t> with probability </a:t>
                </a:r>
                <a14:m>
                  <m:oMath xmlns:m="http://schemas.openxmlformats.org/officeDocument/2006/math">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2</m:t>
                        </m:r>
                      </m:sub>
                    </m:sSub>
                  </m:oMath>
                </a14:m>
                <a:r>
                  <a:rPr lang="en-GB" dirty="0"/>
                  <a:t>.</a:t>
                </a:r>
              </a:p>
              <a:p>
                <a:r>
                  <a:rPr lang="en-GB" dirty="0"/>
                  <a:t>Here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2</m:t>
                        </m:r>
                      </m:sub>
                    </m:sSub>
                  </m:oMath>
                </a14:m>
                <a:r>
                  <a:rPr lang="en-GB" dirty="0"/>
                  <a:t> is a function that decreases with temperature</a:t>
                </a:r>
                <a:r>
                  <a:rPr lang="en-GB" dirty="0" smtClean="0"/>
                  <a:t>:</a:t>
                </a:r>
              </a:p>
              <a:p>
                <a:pPr marL="0" indent="0">
                  <a:buNone/>
                </a:pPr>
                <a:endParaRPr lang="en-GB" i="1" dirty="0">
                  <a:latin typeface="Cambria Math" panose="02040503050406030204" pitchFamily="18" charset="0"/>
                </a:endParaRPr>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2</m:t>
                        </m:r>
                      </m:sub>
                    </m:sSub>
                    <m:d>
                      <m:dPr>
                        <m:ctrlPr>
                          <a:rPr lang="en-GB" i="1">
                            <a:latin typeface="Cambria Math" panose="02040503050406030204" pitchFamily="18" charset="0"/>
                          </a:rPr>
                        </m:ctrlPr>
                      </m:dPr>
                      <m:e>
                        <m:r>
                          <a:rPr lang="en-GB" i="1">
                            <a:latin typeface="Cambria Math" panose="02040503050406030204" pitchFamily="18" charset="0"/>
                          </a:rPr>
                          <m:t>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𝑖</m:t>
                            </m:r>
                            <m:r>
                              <a:rPr lang="en-GB" i="1">
                                <a:latin typeface="Cambria Math" panose="02040503050406030204" pitchFamily="18" charset="0"/>
                              </a:rPr>
                              <m:t>+1</m:t>
                            </m:r>
                          </m:sub>
                        </m:sSub>
                      </m:e>
                    </m:d>
                    <m:r>
                      <a:rPr lang="en-GB" i="1">
                        <a:latin typeface="Cambria Math" panose="02040503050406030204" pitchFamily="18" charset="0"/>
                      </a:rPr>
                      <m:t>=</m:t>
                    </m:r>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f>
                          <m:fPr>
                            <m:ctrlPr>
                              <a:rPr lang="en-GB" i="1">
                                <a:latin typeface="Cambria Math" panose="02040503050406030204" pitchFamily="18" charset="0"/>
                              </a:rPr>
                            </m:ctrlPr>
                          </m:fPr>
                          <m:num>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𝑖</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𝑒</m:t>
                                    </m:r>
                                  </m:e>
                                  <m:sub>
                                    <m:r>
                                      <a:rPr lang="en-GB" i="1">
                                        <a:latin typeface="Cambria Math" panose="02040503050406030204" pitchFamily="18" charset="0"/>
                                        <a:ea typeface="Cambria Math" panose="02040503050406030204" pitchFamily="18" charset="0"/>
                                      </a:rPr>
                                      <m:t>𝑖</m:t>
                                    </m:r>
                                  </m:sub>
                                </m:sSub>
                              </m:e>
                            </m:d>
                          </m:num>
                          <m:den>
                            <m:r>
                              <a:rPr lang="en-GB" i="1">
                                <a:latin typeface="Cambria Math" panose="02040503050406030204" pitchFamily="18" charset="0"/>
                              </a:rPr>
                              <m:t>𝑇</m:t>
                            </m:r>
                          </m:den>
                        </m:f>
                      </m:sup>
                    </m:sSup>
                  </m:oMath>
                </a14:m>
                <a:r>
                  <a:rPr lang="en-GB" dirty="0" smtClean="0"/>
                  <a:t>.</a:t>
                </a:r>
              </a:p>
              <a:p>
                <a:pPr marL="0" indent="0" algn="ctr">
                  <a:buNone/>
                </a:pPr>
                <a:endParaRPr lang="en-GB" dirty="0"/>
              </a:p>
              <a:p>
                <a:r>
                  <a:rPr lang="en-GB" dirty="0"/>
                  <a:t>Go to Step 1 and next iteration</a:t>
                </a:r>
                <a:r>
                  <a:rPr lang="en-GB" dirty="0" smtClean="0"/>
                  <a:t>.</a:t>
                </a:r>
              </a:p>
              <a:p>
                <a:r>
                  <a:rPr lang="en-GB" dirty="0" smtClean="0"/>
                  <a:t>There are many possible ways of varying this method and the user will need to experiment for his or her own application.</a:t>
                </a:r>
              </a:p>
              <a:p>
                <a:r>
                  <a:rPr lang="en-GB" dirty="0" smtClean="0"/>
                  <a:t>Probably wise to use an existing method but test it to check it is working on some examples you know the answer to!</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3221" r="-870" b="-980"/>
                </a:stretch>
              </a:blipFill>
            </p:spPr>
            <p:txBody>
              <a:bodyPr/>
              <a:lstStyle/>
              <a:p>
                <a:r>
                  <a:rPr lang="en-GB">
                    <a:noFill/>
                  </a:rPr>
                  <a:t> </a:t>
                </a:r>
              </a:p>
            </p:txBody>
          </p:sp>
        </mc:Fallback>
      </mc:AlternateContent>
    </p:spTree>
    <p:extLst>
      <p:ext uri="{BB962C8B-B14F-4D97-AF65-F5344CB8AC3E}">
        <p14:creationId xmlns:p14="http://schemas.microsoft.com/office/powerpoint/2010/main" val="3117602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Methods        </a:t>
            </a:r>
            <a:r>
              <a:rPr lang="en-GB" dirty="0" smtClean="0">
                <a:solidFill>
                  <a:srgbClr val="FF0000"/>
                </a:solidFill>
              </a:rPr>
              <a:t>!!</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The </a:t>
            </a:r>
            <a:r>
              <a:rPr lang="en-GB" dirty="0" err="1" smtClean="0"/>
              <a:t>Tabu</a:t>
            </a:r>
            <a:r>
              <a:rPr lang="en-GB" dirty="0" smtClean="0"/>
              <a:t> Search method is designed to get the algorithm away from local minima that are not global minima by carrying a memory of these. </a:t>
            </a:r>
          </a:p>
          <a:p>
            <a:r>
              <a:rPr lang="en-GB" dirty="0" smtClean="0"/>
              <a:t>I have not used it myself but have seen it used with success on airport logistics for maximising the number of planes processed in a day.</a:t>
            </a:r>
          </a:p>
          <a:p>
            <a:r>
              <a:rPr lang="en-GB" dirty="0" smtClean="0"/>
              <a:t>Particle Swarm Optimisation is a newer method in use in industry, but again I cannot comment from first-hand experience.</a:t>
            </a:r>
            <a:endParaRPr lang="en-GB" dirty="0"/>
          </a:p>
        </p:txBody>
      </p:sp>
      <p:sp>
        <p:nvSpPr>
          <p:cNvPr id="4" name="Oval 3"/>
          <p:cNvSpPr/>
          <p:nvPr/>
        </p:nvSpPr>
        <p:spPr>
          <a:xfrm>
            <a:off x="4945380" y="891540"/>
            <a:ext cx="320040" cy="342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71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B48AD-8E91-4BAA-BF28-AA51601E638A}"/>
              </a:ext>
            </a:extLst>
          </p:cNvPr>
          <p:cNvSpPr>
            <a:spLocks noGrp="1"/>
          </p:cNvSpPr>
          <p:nvPr>
            <p:ph type="title"/>
          </p:nvPr>
        </p:nvSpPr>
        <p:spPr/>
        <p:txBody>
          <a:bodyPr/>
          <a:lstStyle/>
          <a:p>
            <a:r>
              <a:rPr lang="en-GB" dirty="0"/>
              <a:t>Local and Global Extrema -2</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151EFD98-FA87-43AA-9FAC-B30D82FCB7ED}"/>
                  </a:ext>
                </a:extLst>
              </p:cNvPr>
              <p:cNvSpPr>
                <a:spLocks noGrp="1"/>
              </p:cNvSpPr>
              <p:nvPr>
                <p:ph sz="half" idx="1"/>
              </p:nvPr>
            </p:nvSpPr>
            <p:spPr/>
            <p:txBody>
              <a:bodyPr>
                <a:normAutofit fontScale="77500" lnSpcReduction="20000"/>
              </a:bodyPr>
              <a:lstStyle/>
              <a:p>
                <a:r>
                  <a:rPr lang="en-GB" dirty="0"/>
                  <a:t>Now consider the fairly simple cubic</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Para>
                </a14:m>
                <a:endParaRPr lang="en-GB" dirty="0"/>
              </a:p>
              <a:p>
                <a:r>
                  <a:rPr lang="en-GB" dirty="0"/>
                  <a:t>For a max or min we have </a:t>
                </a:r>
              </a:p>
              <a:p>
                <a:pPr marL="0" indent="0" algn="ctr">
                  <a:buNone/>
                </a:pP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m:t>
                        </m:r>
                      </m:sup>
                    </m:sSup>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i="1">
                        <a:latin typeface="Cambria Math" panose="02040503050406030204" pitchFamily="18" charset="0"/>
                      </a:rPr>
                      <m:t>=0</m:t>
                    </m:r>
                  </m:oMath>
                </a14:m>
                <a:r>
                  <a:rPr lang="en-GB" dirty="0"/>
                  <a:t>.</a:t>
                </a:r>
              </a:p>
              <a:p>
                <a:r>
                  <a:rPr lang="en-GB" dirty="0"/>
                  <a:t>So potential extrema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 2.</m:t>
                    </m:r>
                  </m:oMath>
                </a14:m>
                <a:endParaRPr lang="en-GB" b="0" dirty="0"/>
              </a:p>
              <a:p>
                <a:r>
                  <a:rPr lang="en-GB" dirty="0"/>
                  <a:t>Easy to show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=−6</m:t>
                    </m:r>
                  </m:oMath>
                </a14:m>
                <a:r>
                  <a:rPr lang="en-GB" dirty="0"/>
                  <a:t>, so local maximum.</a:t>
                </a:r>
              </a:p>
              <a:p>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m:t>
                        </m:r>
                      </m:sup>
                    </m:sSup>
                    <m:d>
                      <m:dPr>
                        <m:ctrlPr>
                          <a:rPr lang="en-GB" i="1">
                            <a:latin typeface="Cambria Math" panose="02040503050406030204" pitchFamily="18" charset="0"/>
                          </a:rPr>
                        </m:ctrlPr>
                      </m:dPr>
                      <m:e>
                        <m:r>
                          <a:rPr lang="en-GB" b="0" i="1" smtClean="0">
                            <a:latin typeface="Cambria Math" panose="02040503050406030204" pitchFamily="18" charset="0"/>
                          </a:rPr>
                          <m:t>2</m:t>
                        </m:r>
                      </m:e>
                    </m:d>
                    <m:r>
                      <a:rPr lang="en-GB" i="1">
                        <a:latin typeface="Cambria Math" panose="02040503050406030204" pitchFamily="18" charset="0"/>
                      </a:rPr>
                      <m:t>=</m:t>
                    </m:r>
                    <m:r>
                      <a:rPr lang="en-GB" b="0" i="1" smtClean="0">
                        <a:latin typeface="Cambria Math" panose="02040503050406030204" pitchFamily="18" charset="0"/>
                      </a:rPr>
                      <m:t>+</m:t>
                    </m:r>
                    <m:r>
                      <a:rPr lang="en-GB" i="1">
                        <a:latin typeface="Cambria Math" panose="02040503050406030204" pitchFamily="18" charset="0"/>
                      </a:rPr>
                      <m:t>6</m:t>
                    </m:r>
                  </m:oMath>
                </a14:m>
                <a:r>
                  <a:rPr lang="en-GB" dirty="0"/>
                  <a:t>, so local minimum.</a:t>
                </a:r>
              </a:p>
              <a:p>
                <a:r>
                  <a:rPr lang="en-GB" dirty="0"/>
                  <a:t>But consider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10</m:t>
                        </m:r>
                      </m:e>
                    </m:d>
                    <m:r>
                      <a:rPr lang="en-GB" b="0" i="1" smtClean="0">
                        <a:latin typeface="Cambria Math" panose="02040503050406030204" pitchFamily="18" charset="0"/>
                      </a:rPr>
                      <m:t>=700,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−10</m:t>
                        </m:r>
                      </m:e>
                    </m:d>
                    <m:r>
                      <a:rPr lang="en-GB" b="0" i="1" smtClean="0">
                        <a:latin typeface="Cambria Math" panose="02040503050406030204" pitchFamily="18" charset="0"/>
                      </a:rPr>
                      <m:t>=−1300</m:t>
                    </m:r>
                  </m:oMath>
                </a14:m>
                <a:r>
                  <a:rPr lang="en-GB" dirty="0"/>
                  <a:t>, which clearly demonstrate these are not global max or min.</a:t>
                </a:r>
              </a:p>
              <a:p>
                <a:r>
                  <a:rPr lang="en-GB" dirty="0"/>
                  <a:t>So first derivative equals 0 is just one part of search for global extrema.</a:t>
                </a:r>
              </a:p>
              <a:p>
                <a:endParaRPr lang="en-GB" dirty="0"/>
              </a:p>
              <a:p>
                <a:endParaRPr lang="en-GB" dirty="0"/>
              </a:p>
            </p:txBody>
          </p:sp>
        </mc:Choice>
        <mc:Fallback xmlns="">
          <p:sp>
            <p:nvSpPr>
              <p:cNvPr id="4" name="Content Placeholder 3">
                <a:extLst>
                  <a:ext uri="{FF2B5EF4-FFF2-40B4-BE49-F238E27FC236}">
                    <a16:creationId xmlns:a16="http://schemas.microsoft.com/office/drawing/2014/main" id="{151EFD98-FA87-43AA-9FAC-B30D82FCB7ED}"/>
                  </a:ext>
                </a:extLst>
              </p:cNvPr>
              <p:cNvSpPr>
                <a:spLocks noGrp="1" noRot="1" noChangeAspect="1" noMove="1" noResize="1" noEditPoints="1" noAdjustHandles="1" noChangeArrowheads="1" noChangeShapeType="1" noTextEdit="1"/>
              </p:cNvSpPr>
              <p:nvPr>
                <p:ph sz="half" idx="1"/>
              </p:nvPr>
            </p:nvSpPr>
            <p:spPr>
              <a:blipFill>
                <a:blip r:embed="rId2"/>
                <a:stretch>
                  <a:fillRect l="-1412" t="-2801" r="-1529"/>
                </a:stretch>
              </a:blipFill>
            </p:spPr>
            <p:txBody>
              <a:bodyPr/>
              <a:lstStyle/>
              <a:p>
                <a:r>
                  <a:rPr lang="en-GB">
                    <a:noFill/>
                  </a:rPr>
                  <a:t> </a:t>
                </a:r>
              </a:p>
            </p:txBody>
          </p:sp>
        </mc:Fallback>
      </mc:AlternateContent>
      <p:sp>
        <p:nvSpPr>
          <p:cNvPr id="5" name="Content Placeholder 4">
            <a:extLst>
              <a:ext uri="{FF2B5EF4-FFF2-40B4-BE49-F238E27FC236}">
                <a16:creationId xmlns:a16="http://schemas.microsoft.com/office/drawing/2014/main" xmlns="" id="{7F7B8E41-0F10-4E81-A72E-C12E91E8C21E}"/>
              </a:ext>
            </a:extLst>
          </p:cNvPr>
          <p:cNvSpPr>
            <a:spLocks noGrp="1"/>
          </p:cNvSpPr>
          <p:nvPr>
            <p:ph sz="half" idx="2"/>
          </p:nvPr>
        </p:nvSpPr>
        <p:spPr>
          <a:xfrm>
            <a:off x="6172200" y="1825625"/>
            <a:ext cx="4422492" cy="4351338"/>
          </a:xfrm>
        </p:spPr>
        <p:txBody>
          <a:bodyPr>
            <a:normAutofit fontScale="77500" lnSpcReduction="20000"/>
          </a:bodyPr>
          <a:lstStyle/>
          <a:p>
            <a:pPr marL="0" indent="0">
              <a:buNone/>
            </a:pPr>
            <a:endParaRPr lang="en-GB" dirty="0"/>
          </a:p>
        </p:txBody>
      </p:sp>
      <p:grpSp>
        <p:nvGrpSpPr>
          <p:cNvPr id="3" name="Group 2">
            <a:extLst>
              <a:ext uri="{FF2B5EF4-FFF2-40B4-BE49-F238E27FC236}">
                <a16:creationId xmlns:a16="http://schemas.microsoft.com/office/drawing/2014/main" xmlns="" id="{F353DB21-E56F-49E4-A9C5-8E8D6FCAF6DE}"/>
              </a:ext>
            </a:extLst>
          </p:cNvPr>
          <p:cNvGrpSpPr/>
          <p:nvPr/>
        </p:nvGrpSpPr>
        <p:grpSpPr>
          <a:xfrm>
            <a:off x="6365481" y="1989748"/>
            <a:ext cx="4466739" cy="4141421"/>
            <a:chOff x="6365481" y="1989748"/>
            <a:chExt cx="4466739" cy="4141421"/>
          </a:xfrm>
        </p:grpSpPr>
        <p:cxnSp>
          <p:nvCxnSpPr>
            <p:cNvPr id="7" name="Straight Connector 6">
              <a:extLst>
                <a:ext uri="{FF2B5EF4-FFF2-40B4-BE49-F238E27FC236}">
                  <a16:creationId xmlns:a16="http://schemas.microsoft.com/office/drawing/2014/main" xmlns="" id="{D292835B-ED0E-4AF7-B1EF-F7E6F5CBE5D1}"/>
                </a:ext>
              </a:extLst>
            </p:cNvPr>
            <p:cNvCxnSpPr/>
            <p:nvPr/>
          </p:nvCxnSpPr>
          <p:spPr>
            <a:xfrm>
              <a:off x="8544564" y="2127738"/>
              <a:ext cx="0" cy="4003431"/>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FA1FDEA-449C-431C-8880-5C1C731175CB}"/>
                </a:ext>
              </a:extLst>
            </p:cNvPr>
            <p:cNvCxnSpPr>
              <a:cxnSpLocks/>
            </p:cNvCxnSpPr>
            <p:nvPr/>
          </p:nvCxnSpPr>
          <p:spPr>
            <a:xfrm flipH="1">
              <a:off x="6365481" y="4129453"/>
              <a:ext cx="4229211" cy="21009"/>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3BA6182-7157-47E5-9A10-B60FBCD2FF7C}"/>
                </a:ext>
              </a:extLst>
            </p:cNvPr>
            <p:cNvSpPr txBox="1"/>
            <p:nvPr/>
          </p:nvSpPr>
          <p:spPr>
            <a:xfrm>
              <a:off x="10548168" y="3627242"/>
              <a:ext cx="284052" cy="523220"/>
            </a:xfrm>
            <a:prstGeom prst="rect">
              <a:avLst/>
            </a:prstGeom>
            <a:noFill/>
          </p:spPr>
          <p:txBody>
            <a:bodyPr wrap="square" rtlCol="0">
              <a:spAutoFit/>
            </a:bodyPr>
            <a:lstStyle/>
            <a:p>
              <a:r>
                <a:rPr lang="en-GB" sz="2800" dirty="0"/>
                <a:t>x</a:t>
              </a:r>
            </a:p>
          </p:txBody>
        </p:sp>
        <p:sp>
          <p:nvSpPr>
            <p:cNvPr id="10" name="TextBox 9">
              <a:extLst>
                <a:ext uri="{FF2B5EF4-FFF2-40B4-BE49-F238E27FC236}">
                  <a16:creationId xmlns:a16="http://schemas.microsoft.com/office/drawing/2014/main" xmlns="" id="{D2F1AC17-FF48-4846-A46E-B8A659EE5DB3}"/>
                </a:ext>
              </a:extLst>
            </p:cNvPr>
            <p:cNvSpPr txBox="1"/>
            <p:nvPr/>
          </p:nvSpPr>
          <p:spPr>
            <a:xfrm>
              <a:off x="8133961" y="1989748"/>
              <a:ext cx="284052" cy="523220"/>
            </a:xfrm>
            <a:prstGeom prst="rect">
              <a:avLst/>
            </a:prstGeom>
            <a:noFill/>
          </p:spPr>
          <p:txBody>
            <a:bodyPr wrap="square" rtlCol="0">
              <a:spAutoFit/>
            </a:bodyPr>
            <a:lstStyle/>
            <a:p>
              <a:r>
                <a:rPr lang="en-GB" sz="2800" dirty="0"/>
                <a:t>y</a:t>
              </a:r>
            </a:p>
          </p:txBody>
        </p:sp>
      </p:grpSp>
      <p:sp>
        <p:nvSpPr>
          <p:cNvPr id="13" name="Freeform: Shape 12">
            <a:extLst>
              <a:ext uri="{FF2B5EF4-FFF2-40B4-BE49-F238E27FC236}">
                <a16:creationId xmlns:a16="http://schemas.microsoft.com/office/drawing/2014/main" xmlns="" id="{0BF13A96-0677-48E6-8485-4D1DBD4636AA}"/>
              </a:ext>
            </a:extLst>
          </p:cNvPr>
          <p:cNvSpPr/>
          <p:nvPr/>
        </p:nvSpPr>
        <p:spPr>
          <a:xfrm>
            <a:off x="7105742" y="2251358"/>
            <a:ext cx="3607714" cy="3624868"/>
          </a:xfrm>
          <a:custGeom>
            <a:avLst/>
            <a:gdLst>
              <a:gd name="connsiteX0" fmla="*/ 0 w 3757247"/>
              <a:gd name="connsiteY0" fmla="*/ 3563815 h 3563815"/>
              <a:gd name="connsiteX1" fmla="*/ 1465385 w 3757247"/>
              <a:gd name="connsiteY1" fmla="*/ 1840523 h 3563815"/>
              <a:gd name="connsiteX2" fmla="*/ 1969477 w 3757247"/>
              <a:gd name="connsiteY2" fmla="*/ 2725615 h 3563815"/>
              <a:gd name="connsiteX3" fmla="*/ 3423139 w 3757247"/>
              <a:gd name="connsiteY3" fmla="*/ 568569 h 3563815"/>
              <a:gd name="connsiteX4" fmla="*/ 3757247 w 3757247"/>
              <a:gd name="connsiteY4" fmla="*/ 0 h 3563815"/>
              <a:gd name="connsiteX5" fmla="*/ 3757247 w 3757247"/>
              <a:gd name="connsiteY5" fmla="*/ 0 h 35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7247" h="3563815">
                <a:moveTo>
                  <a:pt x="0" y="3563815"/>
                </a:moveTo>
                <a:cubicBezTo>
                  <a:pt x="568569" y="2772019"/>
                  <a:pt x="1137139" y="1980223"/>
                  <a:pt x="1465385" y="1840523"/>
                </a:cubicBezTo>
                <a:cubicBezTo>
                  <a:pt x="1793631" y="1700823"/>
                  <a:pt x="1643185" y="2937607"/>
                  <a:pt x="1969477" y="2725615"/>
                </a:cubicBezTo>
                <a:cubicBezTo>
                  <a:pt x="2295769" y="2513623"/>
                  <a:pt x="3125177" y="1022838"/>
                  <a:pt x="3423139" y="568569"/>
                </a:cubicBezTo>
                <a:cubicBezTo>
                  <a:pt x="3721101" y="114300"/>
                  <a:pt x="3757247" y="0"/>
                  <a:pt x="3757247" y="0"/>
                </a:cubicBezTo>
                <a:lnTo>
                  <a:pt x="3757247"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572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0B1FAC8-3C6B-48BB-9407-04A00DDEF10C}"/>
              </a:ext>
            </a:extLst>
          </p:cNvPr>
          <p:cNvSpPr>
            <a:spLocks noGrp="1"/>
          </p:cNvSpPr>
          <p:nvPr>
            <p:ph type="title"/>
          </p:nvPr>
        </p:nvSpPr>
        <p:spPr/>
        <p:txBody>
          <a:bodyPr/>
          <a:lstStyle/>
          <a:p>
            <a:r>
              <a:rPr lang="en-GB" dirty="0"/>
              <a:t>What is Optimal? A Danger of Blind Optimisation.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xmlns="" id="{C949C2B6-F889-49C2-BF70-F6270D9ED051}"/>
                  </a:ext>
                </a:extLst>
              </p:cNvPr>
              <p:cNvSpPr>
                <a:spLocks noGrp="1"/>
              </p:cNvSpPr>
              <p:nvPr>
                <p:ph sz="half" idx="1"/>
              </p:nvPr>
            </p:nvSpPr>
            <p:spPr/>
            <p:txBody>
              <a:bodyPr>
                <a:normAutofit fontScale="77500" lnSpcReduction="20000"/>
              </a:bodyPr>
              <a:lstStyle/>
              <a:p>
                <a:r>
                  <a:rPr lang="en-GB" dirty="0"/>
                  <a:t>Consider the function shown – suppose we want an optimal design of an industrial system that depends on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oMath>
                </a14:m>
                <a:endParaRPr lang="en-GB" dirty="0"/>
              </a:p>
              <a:p>
                <a:r>
                  <a:rPr lang="en-GB" dirty="0"/>
                  <a:t>Assume first the aim is to maximise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a:t>
                </a:r>
              </a:p>
              <a:p>
                <a:r>
                  <a:rPr lang="en-GB" dirty="0"/>
                  <a:t>But suppose the error in getting  value of </a:t>
                </a:r>
                <a14:m>
                  <m:oMath xmlns:m="http://schemas.openxmlformats.org/officeDocument/2006/math">
                    <m:r>
                      <a:rPr lang="en-GB" i="1">
                        <a:latin typeface="Cambria Math" panose="02040503050406030204" pitchFamily="18" charset="0"/>
                      </a:rPr>
                      <m:t>𝑥</m:t>
                    </m:r>
                  </m:oMath>
                </a14:m>
                <a:r>
                  <a:rPr lang="en-GB" dirty="0"/>
                  <a:t> is pretty big?</a:t>
                </a:r>
              </a:p>
              <a:p>
                <a:r>
                  <a:rPr lang="en-GB" dirty="0"/>
                  <a:t>What looked best M could easily in practice be the worst in fact! </a:t>
                </a:r>
              </a:p>
              <a:p>
                <a:r>
                  <a:rPr lang="en-GB" dirty="0"/>
                  <a:t>The consistent point C could well be a better choice to avoid erratic performance, even though it is not a maximum!</a:t>
                </a:r>
              </a:p>
              <a:p>
                <a:r>
                  <a:rPr lang="en-GB" dirty="0"/>
                  <a:t>This could well be automated if one chooses a more sophisticated function to optimise.</a:t>
                </a:r>
              </a:p>
              <a:p>
                <a:endParaRPr lang="en-GB" dirty="0"/>
              </a:p>
              <a:p>
                <a:pPr marL="0" indent="0">
                  <a:buNone/>
                </a:pPr>
                <a:endParaRPr lang="en-GB" dirty="0"/>
              </a:p>
              <a:p>
                <a:endParaRPr lang="en-GB" dirty="0"/>
              </a:p>
              <a:p>
                <a:pPr marL="0" indent="0">
                  <a:buNone/>
                </a:pPr>
                <a:endParaRPr lang="en-GB" dirty="0"/>
              </a:p>
            </p:txBody>
          </p:sp>
        </mc:Choice>
        <mc:Fallback xmlns="">
          <p:sp>
            <p:nvSpPr>
              <p:cNvPr id="5" name="Content Placeholder 4">
                <a:extLst>
                  <a:ext uri="{FF2B5EF4-FFF2-40B4-BE49-F238E27FC236}">
                    <a16:creationId xmlns:a16="http://schemas.microsoft.com/office/drawing/2014/main" id="{C949C2B6-F889-49C2-BF70-F6270D9ED051}"/>
                  </a:ext>
                </a:extLst>
              </p:cNvPr>
              <p:cNvSpPr>
                <a:spLocks noGrp="1" noRot="1" noChangeAspect="1" noMove="1" noResize="1" noEditPoints="1" noAdjustHandles="1" noChangeArrowheads="1" noChangeShapeType="1" noTextEdit="1"/>
              </p:cNvSpPr>
              <p:nvPr>
                <p:ph sz="half" idx="1"/>
              </p:nvPr>
            </p:nvSpPr>
            <p:spPr>
              <a:blipFill>
                <a:blip r:embed="rId2"/>
                <a:stretch>
                  <a:fillRect l="-1412" t="-2801" r="-471" b="-840"/>
                </a:stretch>
              </a:blipFill>
            </p:spPr>
            <p:txBody>
              <a:bodyPr/>
              <a:lstStyle/>
              <a:p>
                <a:r>
                  <a:rPr lang="en-GB">
                    <a:noFill/>
                  </a:rPr>
                  <a:t> </a:t>
                </a:r>
              </a:p>
            </p:txBody>
          </p:sp>
        </mc:Fallback>
      </mc:AlternateContent>
      <p:sp>
        <p:nvSpPr>
          <p:cNvPr id="6" name="Content Placeholder 5">
            <a:extLst>
              <a:ext uri="{FF2B5EF4-FFF2-40B4-BE49-F238E27FC236}">
                <a16:creationId xmlns:a16="http://schemas.microsoft.com/office/drawing/2014/main" xmlns="" id="{3E092F64-8B4E-4A99-BECE-1346CDE899F9}"/>
              </a:ext>
            </a:extLst>
          </p:cNvPr>
          <p:cNvSpPr>
            <a:spLocks noGrp="1"/>
          </p:cNvSpPr>
          <p:nvPr>
            <p:ph sz="half" idx="2"/>
          </p:nvPr>
        </p:nvSpPr>
        <p:spPr/>
        <p:txBody>
          <a:bodyPr>
            <a:normAutofit fontScale="77500" lnSpcReduction="20000"/>
          </a:bodyPr>
          <a:lstStyle/>
          <a:p>
            <a:pPr algn="ctr"/>
            <a:endParaRPr lang="en-GB" dirty="0"/>
          </a:p>
        </p:txBody>
      </p:sp>
      <p:cxnSp>
        <p:nvCxnSpPr>
          <p:cNvPr id="8" name="Straight Connector 7">
            <a:extLst>
              <a:ext uri="{FF2B5EF4-FFF2-40B4-BE49-F238E27FC236}">
                <a16:creationId xmlns:a16="http://schemas.microsoft.com/office/drawing/2014/main" xmlns="" id="{643677C1-C83B-42C4-BE10-C5C1062D84B9}"/>
              </a:ext>
            </a:extLst>
          </p:cNvPr>
          <p:cNvCxnSpPr>
            <a:cxnSpLocks/>
          </p:cNvCxnSpPr>
          <p:nvPr/>
        </p:nvCxnSpPr>
        <p:spPr>
          <a:xfrm flipH="1">
            <a:off x="6377288" y="5994833"/>
            <a:ext cx="4872719"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1D9B6274-C948-43E5-A1E4-F702223A1807}"/>
              </a:ext>
            </a:extLst>
          </p:cNvPr>
          <p:cNvGrpSpPr/>
          <p:nvPr/>
        </p:nvGrpSpPr>
        <p:grpSpPr>
          <a:xfrm>
            <a:off x="8133961" y="1989748"/>
            <a:ext cx="3219839" cy="4141421"/>
            <a:chOff x="8133961" y="1989748"/>
            <a:chExt cx="3219839" cy="4141421"/>
          </a:xfrm>
        </p:grpSpPr>
        <p:cxnSp>
          <p:nvCxnSpPr>
            <p:cNvPr id="7" name="Straight Connector 6">
              <a:extLst>
                <a:ext uri="{FF2B5EF4-FFF2-40B4-BE49-F238E27FC236}">
                  <a16:creationId xmlns:a16="http://schemas.microsoft.com/office/drawing/2014/main" xmlns="" id="{922B3A4C-85C7-45BE-8ACC-D0CD8E659EA8}"/>
                </a:ext>
              </a:extLst>
            </p:cNvPr>
            <p:cNvCxnSpPr/>
            <p:nvPr/>
          </p:nvCxnSpPr>
          <p:spPr>
            <a:xfrm>
              <a:off x="8544564" y="2127738"/>
              <a:ext cx="0" cy="4003431"/>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42976FB-F4D1-4044-B1D8-DE8B7F61BD79}"/>
                </a:ext>
              </a:extLst>
            </p:cNvPr>
            <p:cNvSpPr txBox="1"/>
            <p:nvPr/>
          </p:nvSpPr>
          <p:spPr>
            <a:xfrm>
              <a:off x="11069748" y="5460301"/>
              <a:ext cx="284052" cy="523220"/>
            </a:xfrm>
            <a:prstGeom prst="rect">
              <a:avLst/>
            </a:prstGeom>
            <a:noFill/>
          </p:spPr>
          <p:txBody>
            <a:bodyPr wrap="square" rtlCol="0">
              <a:spAutoFit/>
            </a:bodyPr>
            <a:lstStyle/>
            <a:p>
              <a:r>
                <a:rPr lang="en-GB" sz="2800" dirty="0"/>
                <a:t>x</a:t>
              </a:r>
            </a:p>
          </p:txBody>
        </p:sp>
        <p:sp>
          <p:nvSpPr>
            <p:cNvPr id="10" name="TextBox 9">
              <a:extLst>
                <a:ext uri="{FF2B5EF4-FFF2-40B4-BE49-F238E27FC236}">
                  <a16:creationId xmlns:a16="http://schemas.microsoft.com/office/drawing/2014/main" xmlns="" id="{BCAA6D6D-824B-4903-AD22-213B99D75B9C}"/>
                </a:ext>
              </a:extLst>
            </p:cNvPr>
            <p:cNvSpPr txBox="1"/>
            <p:nvPr/>
          </p:nvSpPr>
          <p:spPr>
            <a:xfrm>
              <a:off x="8133961" y="1989748"/>
              <a:ext cx="284052" cy="523220"/>
            </a:xfrm>
            <a:prstGeom prst="rect">
              <a:avLst/>
            </a:prstGeom>
            <a:noFill/>
          </p:spPr>
          <p:txBody>
            <a:bodyPr wrap="square" rtlCol="0">
              <a:spAutoFit/>
            </a:bodyPr>
            <a:lstStyle/>
            <a:p>
              <a:r>
                <a:rPr lang="en-GB" sz="2800" dirty="0"/>
                <a:t>y</a:t>
              </a:r>
            </a:p>
          </p:txBody>
        </p:sp>
      </p:grpSp>
      <p:sp>
        <p:nvSpPr>
          <p:cNvPr id="12" name="Freeform: Shape 11">
            <a:extLst>
              <a:ext uri="{FF2B5EF4-FFF2-40B4-BE49-F238E27FC236}">
                <a16:creationId xmlns:a16="http://schemas.microsoft.com/office/drawing/2014/main" xmlns="" id="{FEA49201-A235-40DD-9ECD-CA4B0BE33618}"/>
              </a:ext>
            </a:extLst>
          </p:cNvPr>
          <p:cNvSpPr/>
          <p:nvPr/>
        </p:nvSpPr>
        <p:spPr>
          <a:xfrm>
            <a:off x="6608671" y="2278173"/>
            <a:ext cx="4409955" cy="2583929"/>
          </a:xfrm>
          <a:custGeom>
            <a:avLst/>
            <a:gdLst>
              <a:gd name="connsiteX0" fmla="*/ 0 w 4716684"/>
              <a:gd name="connsiteY0" fmla="*/ 1973511 h 2000468"/>
              <a:gd name="connsiteX1" fmla="*/ 769717 w 4716684"/>
              <a:gd name="connsiteY1" fmla="*/ 1950362 h 2000468"/>
              <a:gd name="connsiteX2" fmla="*/ 1325302 w 4716684"/>
              <a:gd name="connsiteY2" fmla="*/ 1516311 h 2000468"/>
              <a:gd name="connsiteX3" fmla="*/ 1857737 w 4716684"/>
              <a:gd name="connsiteY3" fmla="*/ 1174858 h 2000468"/>
              <a:gd name="connsiteX4" fmla="*/ 2847372 w 4716684"/>
              <a:gd name="connsiteY4" fmla="*/ 1192220 h 2000468"/>
              <a:gd name="connsiteX5" fmla="*/ 3281423 w 4716684"/>
              <a:gd name="connsiteY5" fmla="*/ 1180645 h 2000468"/>
              <a:gd name="connsiteX6" fmla="*/ 3588152 w 4716684"/>
              <a:gd name="connsiteY6" fmla="*/ 1498949 h 2000468"/>
              <a:gd name="connsiteX7" fmla="*/ 3663388 w 4716684"/>
              <a:gd name="connsiteY7" fmla="*/ 1782529 h 2000468"/>
              <a:gd name="connsiteX8" fmla="*/ 3923818 w 4716684"/>
              <a:gd name="connsiteY8" fmla="*/ 28 h 2000468"/>
              <a:gd name="connsiteX9" fmla="*/ 4473615 w 4716684"/>
              <a:gd name="connsiteY9" fmla="*/ 1828828 h 2000468"/>
              <a:gd name="connsiteX10" fmla="*/ 4716684 w 4716684"/>
              <a:gd name="connsiteY10" fmla="*/ 1776741 h 20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6684" h="2000468">
                <a:moveTo>
                  <a:pt x="0" y="1973511"/>
                </a:moveTo>
                <a:cubicBezTo>
                  <a:pt x="274416" y="2000036"/>
                  <a:pt x="548833" y="2026562"/>
                  <a:pt x="769717" y="1950362"/>
                </a:cubicBezTo>
                <a:cubicBezTo>
                  <a:pt x="990601" y="1874162"/>
                  <a:pt x="1143965" y="1645562"/>
                  <a:pt x="1325302" y="1516311"/>
                </a:cubicBezTo>
                <a:cubicBezTo>
                  <a:pt x="1506639" y="1387060"/>
                  <a:pt x="1604059" y="1228873"/>
                  <a:pt x="1857737" y="1174858"/>
                </a:cubicBezTo>
                <a:cubicBezTo>
                  <a:pt x="2111415" y="1120843"/>
                  <a:pt x="2610091" y="1191255"/>
                  <a:pt x="2847372" y="1192220"/>
                </a:cubicBezTo>
                <a:cubicBezTo>
                  <a:pt x="3084653" y="1193185"/>
                  <a:pt x="3157960" y="1129523"/>
                  <a:pt x="3281423" y="1180645"/>
                </a:cubicBezTo>
                <a:cubicBezTo>
                  <a:pt x="3404886" y="1231766"/>
                  <a:pt x="3524491" y="1398635"/>
                  <a:pt x="3588152" y="1498949"/>
                </a:cubicBezTo>
                <a:cubicBezTo>
                  <a:pt x="3651813" y="1599263"/>
                  <a:pt x="3607444" y="2032349"/>
                  <a:pt x="3663388" y="1782529"/>
                </a:cubicBezTo>
                <a:cubicBezTo>
                  <a:pt x="3719332" y="1532709"/>
                  <a:pt x="3788780" y="-7688"/>
                  <a:pt x="3923818" y="28"/>
                </a:cubicBezTo>
                <a:cubicBezTo>
                  <a:pt x="4058856" y="7744"/>
                  <a:pt x="4341471" y="1532709"/>
                  <a:pt x="4473615" y="1828828"/>
                </a:cubicBezTo>
                <a:cubicBezTo>
                  <a:pt x="4605759" y="2124947"/>
                  <a:pt x="4661221" y="1950844"/>
                  <a:pt x="4716684" y="177674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C2F83535-B334-427B-B4CA-3C2A389643E2}"/>
              </a:ext>
            </a:extLst>
          </p:cNvPr>
          <p:cNvSpPr/>
          <p:nvPr/>
        </p:nvSpPr>
        <p:spPr>
          <a:xfrm>
            <a:off x="10195963" y="2114261"/>
            <a:ext cx="174833" cy="1992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913972FA-B3B8-4D03-828C-3C783087FB03}"/>
              </a:ext>
            </a:extLst>
          </p:cNvPr>
          <p:cNvSpPr txBox="1"/>
          <p:nvPr/>
        </p:nvSpPr>
        <p:spPr>
          <a:xfrm>
            <a:off x="10018925" y="1604518"/>
            <a:ext cx="478423" cy="523220"/>
          </a:xfrm>
          <a:prstGeom prst="rect">
            <a:avLst/>
          </a:prstGeom>
          <a:noFill/>
        </p:spPr>
        <p:txBody>
          <a:bodyPr wrap="square" rtlCol="0">
            <a:spAutoFit/>
          </a:bodyPr>
          <a:lstStyle/>
          <a:p>
            <a:r>
              <a:rPr lang="en-GB" sz="2800" dirty="0">
                <a:solidFill>
                  <a:srgbClr val="FF0000"/>
                </a:solidFill>
              </a:rPr>
              <a:t>M</a:t>
            </a:r>
          </a:p>
        </p:txBody>
      </p:sp>
      <p:grpSp>
        <p:nvGrpSpPr>
          <p:cNvPr id="21" name="Group 20">
            <a:extLst>
              <a:ext uri="{FF2B5EF4-FFF2-40B4-BE49-F238E27FC236}">
                <a16:creationId xmlns:a16="http://schemas.microsoft.com/office/drawing/2014/main" xmlns="" id="{B2C08C5D-0256-497B-9FBD-01499D7F66A8}"/>
              </a:ext>
            </a:extLst>
          </p:cNvPr>
          <p:cNvGrpSpPr/>
          <p:nvPr/>
        </p:nvGrpSpPr>
        <p:grpSpPr>
          <a:xfrm>
            <a:off x="8133961" y="2601980"/>
            <a:ext cx="2935783" cy="1711163"/>
            <a:chOff x="8133961" y="2601980"/>
            <a:chExt cx="2935783" cy="1711163"/>
          </a:xfrm>
        </p:grpSpPr>
        <p:sp>
          <p:nvSpPr>
            <p:cNvPr id="16" name="Arrow: Left-Right 15">
              <a:extLst>
                <a:ext uri="{FF2B5EF4-FFF2-40B4-BE49-F238E27FC236}">
                  <a16:creationId xmlns:a16="http://schemas.microsoft.com/office/drawing/2014/main" xmlns="" id="{FD49FF66-D363-4903-A735-76C09DBE0F12}"/>
                </a:ext>
              </a:extLst>
            </p:cNvPr>
            <p:cNvSpPr/>
            <p:nvPr/>
          </p:nvSpPr>
          <p:spPr>
            <a:xfrm>
              <a:off x="8133961" y="3346938"/>
              <a:ext cx="1648947" cy="25204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Left-Right 16">
              <a:extLst>
                <a:ext uri="{FF2B5EF4-FFF2-40B4-BE49-F238E27FC236}">
                  <a16:creationId xmlns:a16="http://schemas.microsoft.com/office/drawing/2014/main" xmlns="" id="{5386C429-D2F9-4E78-8737-C16413C0963C}"/>
                </a:ext>
              </a:extLst>
            </p:cNvPr>
            <p:cNvSpPr/>
            <p:nvPr/>
          </p:nvSpPr>
          <p:spPr>
            <a:xfrm>
              <a:off x="9601199" y="2601980"/>
              <a:ext cx="1468545" cy="221435"/>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xmlns="" id="{D11C0E96-EBA7-4976-8EF8-51F003E023C6}"/>
                </a:ext>
              </a:extLst>
            </p:cNvPr>
            <p:cNvSpPr txBox="1"/>
            <p:nvPr/>
          </p:nvSpPr>
          <p:spPr>
            <a:xfrm>
              <a:off x="8741824" y="3789923"/>
              <a:ext cx="478423" cy="523220"/>
            </a:xfrm>
            <a:prstGeom prst="rect">
              <a:avLst/>
            </a:prstGeom>
            <a:noFill/>
          </p:spPr>
          <p:txBody>
            <a:bodyPr wrap="square" rtlCol="0">
              <a:spAutoFit/>
            </a:bodyPr>
            <a:lstStyle/>
            <a:p>
              <a:r>
                <a:rPr lang="en-GB" sz="2800" dirty="0">
                  <a:solidFill>
                    <a:srgbClr val="FF0000"/>
                  </a:solidFill>
                </a:rPr>
                <a:t>C</a:t>
              </a:r>
            </a:p>
          </p:txBody>
        </p:sp>
        <p:sp>
          <p:nvSpPr>
            <p:cNvPr id="20" name="Oval 19">
              <a:extLst>
                <a:ext uri="{FF2B5EF4-FFF2-40B4-BE49-F238E27FC236}">
                  <a16:creationId xmlns:a16="http://schemas.microsoft.com/office/drawing/2014/main" xmlns="" id="{71FC43CB-050A-4BD4-B950-5D50FD94EFB9}"/>
                </a:ext>
              </a:extLst>
            </p:cNvPr>
            <p:cNvSpPr/>
            <p:nvPr/>
          </p:nvSpPr>
          <p:spPr>
            <a:xfrm>
              <a:off x="8901487" y="3674171"/>
              <a:ext cx="174833" cy="1992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01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CC2D0E-2F83-406B-9AEA-2B90CBDD71F5}"/>
              </a:ext>
            </a:extLst>
          </p:cNvPr>
          <p:cNvSpPr>
            <a:spLocks noGrp="1"/>
          </p:cNvSpPr>
          <p:nvPr>
            <p:ph type="title"/>
          </p:nvPr>
        </p:nvSpPr>
        <p:spPr/>
        <p:txBody>
          <a:bodyPr/>
          <a:lstStyle/>
          <a:p>
            <a:r>
              <a:rPr lang="en-GB" dirty="0"/>
              <a:t>Failure to Find a Maximum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419FB31-5304-4242-BA2A-3227298401A4}"/>
                  </a:ext>
                </a:extLst>
              </p:cNvPr>
              <p:cNvSpPr>
                <a:spLocks noGrp="1"/>
              </p:cNvSpPr>
              <p:nvPr>
                <p:ph sz="half" idx="1"/>
              </p:nvPr>
            </p:nvSpPr>
            <p:spPr/>
            <p:txBody>
              <a:bodyPr/>
              <a:lstStyle/>
              <a:p>
                <a:r>
                  <a:rPr lang="en-GB" dirty="0"/>
                  <a:t>Alternatively if we assume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oMath>
                </a14:m>
                <a:r>
                  <a:rPr lang="en-GB" dirty="0"/>
                  <a:t> is to be kept low the very highest point M at the top of what could be a very narrow spike might be extremely important.</a:t>
                </a:r>
              </a:p>
              <a:p>
                <a:r>
                  <a:rPr lang="en-GB" dirty="0"/>
                  <a:t>Attaining the value at M could be a catastrophe!</a:t>
                </a:r>
              </a:p>
              <a:p>
                <a:r>
                  <a:rPr lang="en-GB" dirty="0"/>
                  <a:t>If our methods can’t pick up M we are then in trouble.</a:t>
                </a:r>
              </a:p>
              <a:p>
                <a:endParaRPr lang="en-GB" dirty="0"/>
              </a:p>
            </p:txBody>
          </p:sp>
        </mc:Choice>
        <mc:Fallback xmlns="">
          <p:sp>
            <p:nvSpPr>
              <p:cNvPr id="3" name="Content Placeholder 2">
                <a:extLst>
                  <a:ext uri="{FF2B5EF4-FFF2-40B4-BE49-F238E27FC236}">
                    <a16:creationId xmlns:a16="http://schemas.microsoft.com/office/drawing/2014/main" id="{8419FB31-5304-4242-BA2A-3227298401A4}"/>
                  </a:ext>
                </a:extLst>
              </p:cNvPr>
              <p:cNvSpPr>
                <a:spLocks noGrp="1" noRot="1" noChangeAspect="1" noMove="1" noResize="1" noEditPoints="1" noAdjustHandles="1" noChangeArrowheads="1" noChangeShapeType="1" noTextEdit="1"/>
              </p:cNvSpPr>
              <p:nvPr>
                <p:ph sz="half" idx="1"/>
              </p:nvPr>
            </p:nvSpPr>
            <p:spPr>
              <a:blipFill>
                <a:blip r:embed="rId2"/>
                <a:stretch>
                  <a:fillRect l="-2118" t="-2241" r="-3765"/>
                </a:stretch>
              </a:blipFill>
            </p:spPr>
            <p:txBody>
              <a:bodyPr/>
              <a:lstStyle/>
              <a:p>
                <a:r>
                  <a:rPr lang="en-GB">
                    <a:noFill/>
                  </a:rPr>
                  <a:t> </a:t>
                </a:r>
              </a:p>
            </p:txBody>
          </p:sp>
        </mc:Fallback>
      </mc:AlternateContent>
      <p:sp>
        <p:nvSpPr>
          <p:cNvPr id="6" name="Content Placeholder 5">
            <a:extLst>
              <a:ext uri="{FF2B5EF4-FFF2-40B4-BE49-F238E27FC236}">
                <a16:creationId xmlns:a16="http://schemas.microsoft.com/office/drawing/2014/main" xmlns="" id="{2F3D4F10-BFC5-4C77-A883-53F91141C206}"/>
              </a:ext>
            </a:extLst>
          </p:cNvPr>
          <p:cNvSpPr>
            <a:spLocks noGrp="1"/>
          </p:cNvSpPr>
          <p:nvPr>
            <p:ph sz="half" idx="2"/>
          </p:nvPr>
        </p:nvSpPr>
        <p:spPr>
          <a:xfrm>
            <a:off x="8544564" y="1825625"/>
            <a:ext cx="2809236" cy="3932780"/>
          </a:xfrm>
          <a:custGeom>
            <a:avLst/>
            <a:gdLst>
              <a:gd name="connsiteX0" fmla="*/ 0 w 4716684"/>
              <a:gd name="connsiteY0" fmla="*/ 1973511 h 2000468"/>
              <a:gd name="connsiteX1" fmla="*/ 769717 w 4716684"/>
              <a:gd name="connsiteY1" fmla="*/ 1950362 h 2000468"/>
              <a:gd name="connsiteX2" fmla="*/ 1325302 w 4716684"/>
              <a:gd name="connsiteY2" fmla="*/ 1516311 h 2000468"/>
              <a:gd name="connsiteX3" fmla="*/ 1857737 w 4716684"/>
              <a:gd name="connsiteY3" fmla="*/ 1174858 h 2000468"/>
              <a:gd name="connsiteX4" fmla="*/ 2847372 w 4716684"/>
              <a:gd name="connsiteY4" fmla="*/ 1192220 h 2000468"/>
              <a:gd name="connsiteX5" fmla="*/ 3281423 w 4716684"/>
              <a:gd name="connsiteY5" fmla="*/ 1180645 h 2000468"/>
              <a:gd name="connsiteX6" fmla="*/ 3588152 w 4716684"/>
              <a:gd name="connsiteY6" fmla="*/ 1498949 h 2000468"/>
              <a:gd name="connsiteX7" fmla="*/ 3663388 w 4716684"/>
              <a:gd name="connsiteY7" fmla="*/ 1782529 h 2000468"/>
              <a:gd name="connsiteX8" fmla="*/ 3923818 w 4716684"/>
              <a:gd name="connsiteY8" fmla="*/ 28 h 2000468"/>
              <a:gd name="connsiteX9" fmla="*/ 4473615 w 4716684"/>
              <a:gd name="connsiteY9" fmla="*/ 1828828 h 2000468"/>
              <a:gd name="connsiteX10" fmla="*/ 4716684 w 4716684"/>
              <a:gd name="connsiteY10" fmla="*/ 1776741 h 20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6684" h="2000468">
                <a:moveTo>
                  <a:pt x="0" y="1973511"/>
                </a:moveTo>
                <a:cubicBezTo>
                  <a:pt x="274416" y="2000036"/>
                  <a:pt x="548833" y="2026562"/>
                  <a:pt x="769717" y="1950362"/>
                </a:cubicBezTo>
                <a:cubicBezTo>
                  <a:pt x="990601" y="1874162"/>
                  <a:pt x="1143965" y="1645562"/>
                  <a:pt x="1325302" y="1516311"/>
                </a:cubicBezTo>
                <a:cubicBezTo>
                  <a:pt x="1506639" y="1387060"/>
                  <a:pt x="1604059" y="1228873"/>
                  <a:pt x="1857737" y="1174858"/>
                </a:cubicBezTo>
                <a:cubicBezTo>
                  <a:pt x="2111415" y="1120843"/>
                  <a:pt x="2610091" y="1191255"/>
                  <a:pt x="2847372" y="1192220"/>
                </a:cubicBezTo>
                <a:cubicBezTo>
                  <a:pt x="3084653" y="1193185"/>
                  <a:pt x="3157960" y="1129523"/>
                  <a:pt x="3281423" y="1180645"/>
                </a:cubicBezTo>
                <a:cubicBezTo>
                  <a:pt x="3404886" y="1231766"/>
                  <a:pt x="3524491" y="1398635"/>
                  <a:pt x="3588152" y="1498949"/>
                </a:cubicBezTo>
                <a:cubicBezTo>
                  <a:pt x="3651813" y="1599263"/>
                  <a:pt x="3607444" y="2032349"/>
                  <a:pt x="3663388" y="1782529"/>
                </a:cubicBezTo>
                <a:cubicBezTo>
                  <a:pt x="3719332" y="1532709"/>
                  <a:pt x="3788780" y="-7688"/>
                  <a:pt x="3923818" y="28"/>
                </a:cubicBezTo>
                <a:cubicBezTo>
                  <a:pt x="4058856" y="7744"/>
                  <a:pt x="4341471" y="1532709"/>
                  <a:pt x="4473615" y="1828828"/>
                </a:cubicBezTo>
                <a:cubicBezTo>
                  <a:pt x="4605759" y="2124947"/>
                  <a:pt x="4661221" y="1950844"/>
                  <a:pt x="4716684" y="177674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nvGrpSpPr>
          <p:cNvPr id="7" name="Group 6">
            <a:extLst>
              <a:ext uri="{FF2B5EF4-FFF2-40B4-BE49-F238E27FC236}">
                <a16:creationId xmlns:a16="http://schemas.microsoft.com/office/drawing/2014/main" xmlns="" id="{09796D35-97D6-4FDD-8CF0-4B249621B547}"/>
              </a:ext>
            </a:extLst>
          </p:cNvPr>
          <p:cNvGrpSpPr/>
          <p:nvPr/>
        </p:nvGrpSpPr>
        <p:grpSpPr>
          <a:xfrm>
            <a:off x="8133961" y="1989748"/>
            <a:ext cx="3422396" cy="4187215"/>
            <a:chOff x="8133961" y="1989748"/>
            <a:chExt cx="3422396" cy="4187215"/>
          </a:xfrm>
        </p:grpSpPr>
        <p:cxnSp>
          <p:nvCxnSpPr>
            <p:cNvPr id="8" name="Straight Connector 7">
              <a:extLst>
                <a:ext uri="{FF2B5EF4-FFF2-40B4-BE49-F238E27FC236}">
                  <a16:creationId xmlns:a16="http://schemas.microsoft.com/office/drawing/2014/main" xmlns="" id="{E9F340AF-DE45-41F5-BB21-A920898D898C}"/>
                </a:ext>
              </a:extLst>
            </p:cNvPr>
            <p:cNvCxnSpPr/>
            <p:nvPr/>
          </p:nvCxnSpPr>
          <p:spPr>
            <a:xfrm>
              <a:off x="8544564" y="2127738"/>
              <a:ext cx="0" cy="4003431"/>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C8838C44-79A5-43C1-85A8-BE9B1C7A5C1C}"/>
                </a:ext>
              </a:extLst>
            </p:cNvPr>
            <p:cNvSpPr txBox="1"/>
            <p:nvPr/>
          </p:nvSpPr>
          <p:spPr>
            <a:xfrm>
              <a:off x="11272305" y="5653743"/>
              <a:ext cx="284052" cy="523220"/>
            </a:xfrm>
            <a:prstGeom prst="rect">
              <a:avLst/>
            </a:prstGeom>
            <a:noFill/>
          </p:spPr>
          <p:txBody>
            <a:bodyPr wrap="square" rtlCol="0">
              <a:spAutoFit/>
            </a:bodyPr>
            <a:lstStyle/>
            <a:p>
              <a:r>
                <a:rPr lang="en-GB" sz="2800" dirty="0"/>
                <a:t>x</a:t>
              </a:r>
            </a:p>
          </p:txBody>
        </p:sp>
        <p:sp>
          <p:nvSpPr>
            <p:cNvPr id="10" name="TextBox 9">
              <a:extLst>
                <a:ext uri="{FF2B5EF4-FFF2-40B4-BE49-F238E27FC236}">
                  <a16:creationId xmlns:a16="http://schemas.microsoft.com/office/drawing/2014/main" xmlns="" id="{08FFF672-5A34-4169-8B74-C565DA79A452}"/>
                </a:ext>
              </a:extLst>
            </p:cNvPr>
            <p:cNvSpPr txBox="1"/>
            <p:nvPr/>
          </p:nvSpPr>
          <p:spPr>
            <a:xfrm>
              <a:off x="8133961" y="1989748"/>
              <a:ext cx="284052" cy="523220"/>
            </a:xfrm>
            <a:prstGeom prst="rect">
              <a:avLst/>
            </a:prstGeom>
            <a:noFill/>
          </p:spPr>
          <p:txBody>
            <a:bodyPr wrap="square" rtlCol="0">
              <a:spAutoFit/>
            </a:bodyPr>
            <a:lstStyle/>
            <a:p>
              <a:r>
                <a:rPr lang="en-GB" sz="2800" dirty="0"/>
                <a:t>y</a:t>
              </a:r>
            </a:p>
          </p:txBody>
        </p:sp>
      </p:grpSp>
      <p:cxnSp>
        <p:nvCxnSpPr>
          <p:cNvPr id="11" name="Straight Connector 10">
            <a:extLst>
              <a:ext uri="{FF2B5EF4-FFF2-40B4-BE49-F238E27FC236}">
                <a16:creationId xmlns:a16="http://schemas.microsoft.com/office/drawing/2014/main" xmlns="" id="{EA36E475-07A7-41FA-9EEF-698267789B25}"/>
              </a:ext>
            </a:extLst>
          </p:cNvPr>
          <p:cNvCxnSpPr>
            <a:cxnSpLocks/>
          </p:cNvCxnSpPr>
          <p:nvPr/>
        </p:nvCxnSpPr>
        <p:spPr>
          <a:xfrm flipH="1">
            <a:off x="8544564" y="6118458"/>
            <a:ext cx="2809236"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21E595D7-E29E-4866-82C4-D48A37213797}"/>
              </a:ext>
            </a:extLst>
          </p:cNvPr>
          <p:cNvSpPr txBox="1"/>
          <p:nvPr/>
        </p:nvSpPr>
        <p:spPr>
          <a:xfrm>
            <a:off x="11001928" y="1609105"/>
            <a:ext cx="478423" cy="523220"/>
          </a:xfrm>
          <a:prstGeom prst="rect">
            <a:avLst/>
          </a:prstGeom>
          <a:noFill/>
        </p:spPr>
        <p:txBody>
          <a:bodyPr wrap="square" rtlCol="0">
            <a:spAutoFit/>
          </a:bodyPr>
          <a:lstStyle/>
          <a:p>
            <a:r>
              <a:rPr lang="en-GB" sz="2800" dirty="0">
                <a:solidFill>
                  <a:srgbClr val="FF0000"/>
                </a:solidFill>
              </a:rPr>
              <a:t>M</a:t>
            </a:r>
          </a:p>
        </p:txBody>
      </p:sp>
      <p:sp>
        <p:nvSpPr>
          <p:cNvPr id="16" name="Oval 15">
            <a:extLst>
              <a:ext uri="{FF2B5EF4-FFF2-40B4-BE49-F238E27FC236}">
                <a16:creationId xmlns:a16="http://schemas.microsoft.com/office/drawing/2014/main" xmlns="" id="{53F519F2-135C-4442-A47C-3D22C4D98624}"/>
              </a:ext>
            </a:extLst>
          </p:cNvPr>
          <p:cNvSpPr/>
          <p:nvPr/>
        </p:nvSpPr>
        <p:spPr>
          <a:xfrm>
            <a:off x="10782121" y="1743725"/>
            <a:ext cx="186511" cy="1929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xmlns="" id="{704CBC9F-1ADC-4043-BD0B-2626B45F1F1C}"/>
              </a:ext>
            </a:extLst>
          </p:cNvPr>
          <p:cNvCxnSpPr>
            <a:cxnSpLocks/>
          </p:cNvCxnSpPr>
          <p:nvPr/>
        </p:nvCxnSpPr>
        <p:spPr>
          <a:xfrm flipV="1">
            <a:off x="8599990" y="3597148"/>
            <a:ext cx="2956367" cy="3151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CC93844A-7C4E-4233-8FC8-C4EAAD5A4853}"/>
              </a:ext>
            </a:extLst>
          </p:cNvPr>
          <p:cNvSpPr txBox="1"/>
          <p:nvPr/>
        </p:nvSpPr>
        <p:spPr>
          <a:xfrm>
            <a:off x="9022809" y="3064932"/>
            <a:ext cx="1945822" cy="523220"/>
          </a:xfrm>
          <a:prstGeom prst="rect">
            <a:avLst/>
          </a:prstGeom>
          <a:noFill/>
        </p:spPr>
        <p:txBody>
          <a:bodyPr wrap="square" rtlCol="0">
            <a:spAutoFit/>
          </a:bodyPr>
          <a:lstStyle/>
          <a:p>
            <a:r>
              <a:rPr lang="en-GB" sz="2800" b="1" dirty="0">
                <a:solidFill>
                  <a:srgbClr val="FF0000"/>
                </a:solidFill>
              </a:rPr>
              <a:t>DANGER!</a:t>
            </a:r>
          </a:p>
        </p:txBody>
      </p:sp>
    </p:spTree>
    <p:extLst>
      <p:ext uri="{BB962C8B-B14F-4D97-AF65-F5344CB8AC3E}">
        <p14:creationId xmlns:p14="http://schemas.microsoft.com/office/powerpoint/2010/main" val="326486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3749E-C451-4D44-AC7E-3EC40E9C168E}"/>
              </a:ext>
            </a:extLst>
          </p:cNvPr>
          <p:cNvSpPr>
            <a:spLocks noGrp="1"/>
          </p:cNvSpPr>
          <p:nvPr>
            <p:ph type="title"/>
          </p:nvPr>
        </p:nvSpPr>
        <p:spPr/>
        <p:txBody>
          <a:bodyPr/>
          <a:lstStyle/>
          <a:p>
            <a:r>
              <a:rPr lang="en-GB" dirty="0"/>
              <a:t>Optimisation over a Finite Range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181E4D4E-03B4-423D-AC49-DD37C04F81B5}"/>
                  </a:ext>
                </a:extLst>
              </p:cNvPr>
              <p:cNvSpPr>
                <a:spLocks noGrp="1"/>
              </p:cNvSpPr>
              <p:nvPr>
                <p:ph sz="half" idx="1"/>
              </p:nvPr>
            </p:nvSpPr>
            <p:spPr>
              <a:xfrm>
                <a:off x="826936" y="1510731"/>
                <a:ext cx="5181600" cy="4982143"/>
              </a:xfrm>
            </p:spPr>
            <p:txBody>
              <a:bodyPr>
                <a:noAutofit/>
              </a:bodyPr>
              <a:lstStyle/>
              <a:p>
                <a:r>
                  <a:rPr lang="en-GB" sz="1600" dirty="0"/>
                  <a:t>In most industrial problems most independent variables are limited by practical considerations.</a:t>
                </a:r>
              </a:p>
              <a:p>
                <a:r>
                  <a:rPr lang="en-GB" sz="1600" i="1" dirty="0"/>
                  <a:t>e.g. </a:t>
                </a:r>
                <a:r>
                  <a:rPr lang="en-GB" sz="1600" dirty="0"/>
                  <a:t>we have to limit oil well perforator size because it has to go down the well-bore in a gun of limited size. </a:t>
                </a:r>
                <a:endParaRPr lang="en-GB" sz="1600" i="1" dirty="0"/>
              </a:p>
              <a:p>
                <a:r>
                  <a:rPr lang="en-GB" sz="1600" dirty="0"/>
                  <a:t>Return to our cubic.</a:t>
                </a:r>
              </a:p>
              <a:p>
                <a:r>
                  <a:rPr lang="en-GB" sz="1600" dirty="0"/>
                  <a:t>If we are seeking maxima or minima within the limits </a:t>
                </a:r>
                <a14:m>
                  <m:oMath xmlns:m="http://schemas.openxmlformats.org/officeDocument/2006/math">
                    <m:r>
                      <m:rPr>
                        <m:sty m:val="p"/>
                      </m:rPr>
                      <a:rPr lang="en-GB" sz="1600" b="0" i="0" smtClean="0">
                        <a:latin typeface="Cambria Math" panose="02040503050406030204" pitchFamily="18" charset="0"/>
                        <a:ea typeface="Cambria Math" panose="02040503050406030204" pitchFamily="18" charset="0"/>
                      </a:rPr>
                      <m:t>a</m:t>
                    </m:r>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𝑥</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𝑏</m:t>
                    </m:r>
                  </m:oMath>
                </a14:m>
                <a:r>
                  <a:rPr lang="en-GB" sz="1600" dirty="0"/>
                  <a:t> we have two genuine extrema.</a:t>
                </a:r>
              </a:p>
              <a:p>
                <a:r>
                  <a:rPr lang="en-GB" sz="1600" dirty="0"/>
                  <a:t>In optimising over finite ranges consider what happens at the edges E.</a:t>
                </a:r>
              </a:p>
              <a:p>
                <a:r>
                  <a:rPr lang="en-GB" sz="1600" dirty="0"/>
                  <a:t>I had one problem to do with optimising a function where the optimal solution lay on the boundary of the prescribed range (this was a multi-variable problem).</a:t>
                </a:r>
              </a:p>
              <a:p>
                <a:r>
                  <a:rPr lang="en-GB" sz="1600" dirty="0"/>
                  <a:t>It took considerable work exploring the possibilities to satisfy myself I had the maximum.</a:t>
                </a:r>
              </a:p>
              <a:p>
                <a:r>
                  <a:rPr lang="en-GB" sz="1600" dirty="0"/>
                  <a:t>Look at what happens if we extend the range to upper limit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𝑐</m:t>
                    </m:r>
                    <m:r>
                      <a:rPr lang="en-GB" sz="1600" b="0" i="0" smtClean="0">
                        <a:latin typeface="Cambria Math" panose="02040503050406030204" pitchFamily="18" charset="0"/>
                      </a:rPr>
                      <m:t>.</m:t>
                    </m:r>
                  </m:oMath>
                </a14:m>
                <a:endParaRPr lang="en-GB" sz="1600" dirty="0"/>
              </a:p>
            </p:txBody>
          </p:sp>
        </mc:Choice>
        <mc:Fallback xmlns="">
          <p:sp>
            <p:nvSpPr>
              <p:cNvPr id="4" name="Content Placeholder 3">
                <a:extLst>
                  <a:ext uri="{FF2B5EF4-FFF2-40B4-BE49-F238E27FC236}">
                    <a16:creationId xmlns:a16="http://schemas.microsoft.com/office/drawing/2014/main" id="{181E4D4E-03B4-423D-AC49-DD37C04F81B5}"/>
                  </a:ext>
                </a:extLst>
              </p:cNvPr>
              <p:cNvSpPr>
                <a:spLocks noGrp="1" noRot="1" noChangeAspect="1" noMove="1" noResize="1" noEditPoints="1" noAdjustHandles="1" noChangeArrowheads="1" noChangeShapeType="1" noTextEdit="1"/>
              </p:cNvSpPr>
              <p:nvPr>
                <p:ph sz="half" idx="1"/>
              </p:nvPr>
            </p:nvSpPr>
            <p:spPr>
              <a:xfrm>
                <a:off x="826936" y="1510731"/>
                <a:ext cx="5181600" cy="4982143"/>
              </a:xfrm>
              <a:blipFill>
                <a:blip r:embed="rId2"/>
                <a:stretch>
                  <a:fillRect l="-471" t="-857" r="-1412"/>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xmlns="" id="{41B30303-7030-4D38-9BED-12CD95FC92B4}"/>
              </a:ext>
            </a:extLst>
          </p:cNvPr>
          <p:cNvGrpSpPr/>
          <p:nvPr/>
        </p:nvGrpSpPr>
        <p:grpSpPr>
          <a:xfrm>
            <a:off x="6365481" y="1989748"/>
            <a:ext cx="4466739" cy="4141421"/>
            <a:chOff x="6365481" y="1989748"/>
            <a:chExt cx="4466739" cy="4141421"/>
          </a:xfrm>
        </p:grpSpPr>
        <p:cxnSp>
          <p:nvCxnSpPr>
            <p:cNvPr id="7" name="Straight Connector 6">
              <a:extLst>
                <a:ext uri="{FF2B5EF4-FFF2-40B4-BE49-F238E27FC236}">
                  <a16:creationId xmlns:a16="http://schemas.microsoft.com/office/drawing/2014/main" xmlns="" id="{DF9D1064-385D-4A8B-8606-6BE8429BF219}"/>
                </a:ext>
              </a:extLst>
            </p:cNvPr>
            <p:cNvCxnSpPr/>
            <p:nvPr/>
          </p:nvCxnSpPr>
          <p:spPr>
            <a:xfrm>
              <a:off x="8544564" y="2127738"/>
              <a:ext cx="0" cy="4003431"/>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1C80C59-B433-44D4-AC94-69D433023B70}"/>
                </a:ext>
              </a:extLst>
            </p:cNvPr>
            <p:cNvCxnSpPr>
              <a:cxnSpLocks/>
            </p:cNvCxnSpPr>
            <p:nvPr/>
          </p:nvCxnSpPr>
          <p:spPr>
            <a:xfrm flipH="1">
              <a:off x="6365481" y="4129453"/>
              <a:ext cx="4229211" cy="21009"/>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831EE1B-FEDD-4C2C-B926-583F610D4F54}"/>
                </a:ext>
              </a:extLst>
            </p:cNvPr>
            <p:cNvSpPr txBox="1"/>
            <p:nvPr/>
          </p:nvSpPr>
          <p:spPr>
            <a:xfrm>
              <a:off x="10548168" y="3627242"/>
              <a:ext cx="284052" cy="523220"/>
            </a:xfrm>
            <a:prstGeom prst="rect">
              <a:avLst/>
            </a:prstGeom>
            <a:noFill/>
          </p:spPr>
          <p:txBody>
            <a:bodyPr wrap="square" rtlCol="0">
              <a:spAutoFit/>
            </a:bodyPr>
            <a:lstStyle/>
            <a:p>
              <a:r>
                <a:rPr lang="en-GB" sz="2800" dirty="0"/>
                <a:t>x</a:t>
              </a:r>
            </a:p>
          </p:txBody>
        </p:sp>
        <p:sp>
          <p:nvSpPr>
            <p:cNvPr id="10" name="TextBox 9">
              <a:extLst>
                <a:ext uri="{FF2B5EF4-FFF2-40B4-BE49-F238E27FC236}">
                  <a16:creationId xmlns:a16="http://schemas.microsoft.com/office/drawing/2014/main" xmlns="" id="{189627F3-2591-4AB6-97B8-B752C97B8537}"/>
                </a:ext>
              </a:extLst>
            </p:cNvPr>
            <p:cNvSpPr txBox="1"/>
            <p:nvPr/>
          </p:nvSpPr>
          <p:spPr>
            <a:xfrm>
              <a:off x="8133961" y="1989748"/>
              <a:ext cx="284052" cy="523220"/>
            </a:xfrm>
            <a:prstGeom prst="rect">
              <a:avLst/>
            </a:prstGeom>
            <a:noFill/>
          </p:spPr>
          <p:txBody>
            <a:bodyPr wrap="square" rtlCol="0">
              <a:spAutoFit/>
            </a:bodyPr>
            <a:lstStyle/>
            <a:p>
              <a:r>
                <a:rPr lang="en-GB" sz="2800" dirty="0"/>
                <a:t>y</a:t>
              </a:r>
            </a:p>
          </p:txBody>
        </p:sp>
      </p:grpSp>
      <p:sp>
        <p:nvSpPr>
          <p:cNvPr id="11" name="Content Placeholder 10">
            <a:extLst>
              <a:ext uri="{FF2B5EF4-FFF2-40B4-BE49-F238E27FC236}">
                <a16:creationId xmlns:a16="http://schemas.microsoft.com/office/drawing/2014/main" xmlns="" id="{1C6A8A73-19B5-4515-9107-554BCA9617A9}"/>
              </a:ext>
            </a:extLst>
          </p:cNvPr>
          <p:cNvSpPr>
            <a:spLocks noGrp="1"/>
          </p:cNvSpPr>
          <p:nvPr>
            <p:ph sz="half" idx="2"/>
          </p:nvPr>
        </p:nvSpPr>
        <p:spPr>
          <a:xfrm>
            <a:off x="6488723" y="1907686"/>
            <a:ext cx="5181600" cy="4351338"/>
          </a:xfrm>
          <a:custGeom>
            <a:avLst/>
            <a:gdLst>
              <a:gd name="connsiteX0" fmla="*/ 0 w 3757247"/>
              <a:gd name="connsiteY0" fmla="*/ 3563815 h 3563815"/>
              <a:gd name="connsiteX1" fmla="*/ 1465385 w 3757247"/>
              <a:gd name="connsiteY1" fmla="*/ 1840523 h 3563815"/>
              <a:gd name="connsiteX2" fmla="*/ 1969477 w 3757247"/>
              <a:gd name="connsiteY2" fmla="*/ 2725615 h 3563815"/>
              <a:gd name="connsiteX3" fmla="*/ 3423139 w 3757247"/>
              <a:gd name="connsiteY3" fmla="*/ 568569 h 3563815"/>
              <a:gd name="connsiteX4" fmla="*/ 3757247 w 3757247"/>
              <a:gd name="connsiteY4" fmla="*/ 0 h 3563815"/>
              <a:gd name="connsiteX5" fmla="*/ 3757247 w 3757247"/>
              <a:gd name="connsiteY5" fmla="*/ 0 h 35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7247" h="3563815">
                <a:moveTo>
                  <a:pt x="0" y="3563815"/>
                </a:moveTo>
                <a:cubicBezTo>
                  <a:pt x="568569" y="2772019"/>
                  <a:pt x="1137139" y="1980223"/>
                  <a:pt x="1465385" y="1840523"/>
                </a:cubicBezTo>
                <a:cubicBezTo>
                  <a:pt x="1793631" y="1700823"/>
                  <a:pt x="1643185" y="2937607"/>
                  <a:pt x="1969477" y="2725615"/>
                </a:cubicBezTo>
                <a:cubicBezTo>
                  <a:pt x="2295769" y="2513623"/>
                  <a:pt x="3125177" y="1022838"/>
                  <a:pt x="3423139" y="568569"/>
                </a:cubicBezTo>
                <a:cubicBezTo>
                  <a:pt x="3721101" y="114300"/>
                  <a:pt x="3757247" y="0"/>
                  <a:pt x="3757247" y="0"/>
                </a:cubicBezTo>
                <a:lnTo>
                  <a:pt x="3757247"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GB" dirty="0"/>
          </a:p>
        </p:txBody>
      </p:sp>
      <p:cxnSp>
        <p:nvCxnSpPr>
          <p:cNvPr id="13" name="Straight Connector 12">
            <a:extLst>
              <a:ext uri="{FF2B5EF4-FFF2-40B4-BE49-F238E27FC236}">
                <a16:creationId xmlns:a16="http://schemas.microsoft.com/office/drawing/2014/main" xmlns="" id="{BF2275CF-DA22-44C1-B95E-24B0D7BA3A97}"/>
              </a:ext>
            </a:extLst>
          </p:cNvPr>
          <p:cNvCxnSpPr>
            <a:cxnSpLocks/>
          </p:cNvCxnSpPr>
          <p:nvPr/>
        </p:nvCxnSpPr>
        <p:spPr>
          <a:xfrm>
            <a:off x="7706461" y="2512968"/>
            <a:ext cx="55799" cy="3442355"/>
          </a:xfrm>
          <a:prstGeom prst="line">
            <a:avLst/>
          </a:prstGeom>
          <a:ln w="317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893684E-2603-4312-80FE-CB05815DE8BF}"/>
              </a:ext>
            </a:extLst>
          </p:cNvPr>
          <p:cNvCxnSpPr>
            <a:cxnSpLocks/>
          </p:cNvCxnSpPr>
          <p:nvPr/>
        </p:nvCxnSpPr>
        <p:spPr>
          <a:xfrm>
            <a:off x="9697611" y="2512968"/>
            <a:ext cx="37361" cy="3442355"/>
          </a:xfrm>
          <a:prstGeom prst="line">
            <a:avLst/>
          </a:prstGeom>
          <a:ln w="31750">
            <a:solidFill>
              <a:srgbClr val="7030A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DB17DC7-E59B-4843-996B-042F8F47DFDC}"/>
                  </a:ext>
                </a:extLst>
              </p:cNvPr>
              <p:cNvSpPr txBox="1"/>
              <p:nvPr/>
            </p:nvSpPr>
            <p:spPr>
              <a:xfrm>
                <a:off x="6989481" y="1931289"/>
                <a:ext cx="11444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7030A0"/>
                          </a:solidFill>
                          <a:latin typeface="Cambria Math" panose="02040503050406030204" pitchFamily="18" charset="0"/>
                        </a:rPr>
                        <m:t>𝑥</m:t>
                      </m:r>
                      <m:r>
                        <a:rPr lang="en-GB" sz="2800" b="0" i="1" smtClean="0">
                          <a:solidFill>
                            <a:srgbClr val="7030A0"/>
                          </a:solidFill>
                          <a:latin typeface="Cambria Math" panose="02040503050406030204" pitchFamily="18" charset="0"/>
                        </a:rPr>
                        <m:t>=</m:t>
                      </m:r>
                      <m:r>
                        <a:rPr lang="en-GB" sz="2800" b="0" i="1" smtClean="0">
                          <a:solidFill>
                            <a:srgbClr val="7030A0"/>
                          </a:solidFill>
                          <a:latin typeface="Cambria Math" panose="02040503050406030204" pitchFamily="18" charset="0"/>
                        </a:rPr>
                        <m:t>𝑎</m:t>
                      </m:r>
                    </m:oMath>
                  </m:oMathPara>
                </a14:m>
                <a:endParaRPr lang="en-GB" sz="2800" dirty="0">
                  <a:solidFill>
                    <a:srgbClr val="7030A0"/>
                  </a:solidFill>
                </a:endParaRPr>
              </a:p>
            </p:txBody>
          </p:sp>
        </mc:Choice>
        <mc:Fallback xmlns="">
          <p:sp>
            <p:nvSpPr>
              <p:cNvPr id="19" name="TextBox 18">
                <a:extLst>
                  <a:ext uri="{FF2B5EF4-FFF2-40B4-BE49-F238E27FC236}">
                    <a16:creationId xmlns:a16="http://schemas.microsoft.com/office/drawing/2014/main" id="{0DB17DC7-E59B-4843-996B-042F8F47DFDC}"/>
                  </a:ext>
                </a:extLst>
              </p:cNvPr>
              <p:cNvSpPr txBox="1">
                <a:spLocks noRot="1" noChangeAspect="1" noMove="1" noResize="1" noEditPoints="1" noAdjustHandles="1" noChangeArrowheads="1" noChangeShapeType="1" noTextEdit="1"/>
              </p:cNvSpPr>
              <p:nvPr/>
            </p:nvSpPr>
            <p:spPr>
              <a:xfrm>
                <a:off x="6989481" y="1931289"/>
                <a:ext cx="1144480"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9882251D-E87A-4B91-85EA-E977760B8B81}"/>
                  </a:ext>
                </a:extLst>
              </p:cNvPr>
              <p:cNvSpPr txBox="1"/>
              <p:nvPr/>
            </p:nvSpPr>
            <p:spPr>
              <a:xfrm>
                <a:off x="9191530" y="1948717"/>
                <a:ext cx="11371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7030A0"/>
                          </a:solidFill>
                          <a:latin typeface="Cambria Math" panose="02040503050406030204" pitchFamily="18" charset="0"/>
                        </a:rPr>
                        <m:t>𝑥</m:t>
                      </m:r>
                      <m:r>
                        <a:rPr lang="en-GB" sz="2800" b="0" i="1" smtClean="0">
                          <a:solidFill>
                            <a:srgbClr val="7030A0"/>
                          </a:solidFill>
                          <a:latin typeface="Cambria Math" panose="02040503050406030204" pitchFamily="18" charset="0"/>
                        </a:rPr>
                        <m:t>=</m:t>
                      </m:r>
                      <m:r>
                        <a:rPr lang="en-GB" sz="2800" b="0" i="1" smtClean="0">
                          <a:solidFill>
                            <a:srgbClr val="7030A0"/>
                          </a:solidFill>
                          <a:latin typeface="Cambria Math" panose="02040503050406030204" pitchFamily="18" charset="0"/>
                        </a:rPr>
                        <m:t>𝑏</m:t>
                      </m:r>
                    </m:oMath>
                  </m:oMathPara>
                </a14:m>
                <a:endParaRPr lang="en-GB" sz="2800" dirty="0">
                  <a:solidFill>
                    <a:srgbClr val="7030A0"/>
                  </a:solidFill>
                </a:endParaRPr>
              </a:p>
            </p:txBody>
          </p:sp>
        </mc:Choice>
        <mc:Fallback xmlns="">
          <p:sp>
            <p:nvSpPr>
              <p:cNvPr id="20" name="TextBox 19">
                <a:extLst>
                  <a:ext uri="{FF2B5EF4-FFF2-40B4-BE49-F238E27FC236}">
                    <a16:creationId xmlns:a16="http://schemas.microsoft.com/office/drawing/2014/main" id="{9882251D-E87A-4B91-85EA-E977760B8B81}"/>
                  </a:ext>
                </a:extLst>
              </p:cNvPr>
              <p:cNvSpPr txBox="1">
                <a:spLocks noRot="1" noChangeAspect="1" noMove="1" noResize="1" noEditPoints="1" noAdjustHandles="1" noChangeArrowheads="1" noChangeShapeType="1" noTextEdit="1"/>
              </p:cNvSpPr>
              <p:nvPr/>
            </p:nvSpPr>
            <p:spPr>
              <a:xfrm>
                <a:off x="9191530" y="1948717"/>
                <a:ext cx="1137171" cy="523220"/>
              </a:xfrm>
              <a:prstGeom prst="rect">
                <a:avLst/>
              </a:prstGeom>
              <a:blipFill>
                <a:blip r:embed="rId4"/>
                <a:stretch>
                  <a:fillRect/>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xmlns="" id="{1E72AEB3-9082-4A5B-92D3-54669D911946}"/>
              </a:ext>
            </a:extLst>
          </p:cNvPr>
          <p:cNvSpPr txBox="1"/>
          <p:nvPr/>
        </p:nvSpPr>
        <p:spPr>
          <a:xfrm>
            <a:off x="7731368" y="4652673"/>
            <a:ext cx="359394" cy="523220"/>
          </a:xfrm>
          <a:prstGeom prst="rect">
            <a:avLst/>
          </a:prstGeom>
          <a:noFill/>
        </p:spPr>
        <p:txBody>
          <a:bodyPr wrap="none" rtlCol="0">
            <a:spAutoFit/>
          </a:bodyPr>
          <a:lstStyle/>
          <a:p>
            <a:r>
              <a:rPr lang="en-GB" sz="2800" b="0" dirty="0">
                <a:solidFill>
                  <a:srgbClr val="7030A0"/>
                </a:solidFill>
              </a:rPr>
              <a:t>E</a:t>
            </a:r>
            <a:endParaRPr lang="en-GB" sz="2800" dirty="0">
              <a:solidFill>
                <a:srgbClr val="7030A0"/>
              </a:solidFill>
            </a:endParaRPr>
          </a:p>
        </p:txBody>
      </p:sp>
      <p:sp>
        <p:nvSpPr>
          <p:cNvPr id="22" name="TextBox 21">
            <a:extLst>
              <a:ext uri="{FF2B5EF4-FFF2-40B4-BE49-F238E27FC236}">
                <a16:creationId xmlns:a16="http://schemas.microsoft.com/office/drawing/2014/main" xmlns="" id="{FA7508EA-A7A5-4983-AEF1-8A899A16CDB5}"/>
              </a:ext>
            </a:extLst>
          </p:cNvPr>
          <p:cNvSpPr txBox="1"/>
          <p:nvPr/>
        </p:nvSpPr>
        <p:spPr>
          <a:xfrm>
            <a:off x="9718349" y="4617595"/>
            <a:ext cx="359394" cy="523220"/>
          </a:xfrm>
          <a:prstGeom prst="rect">
            <a:avLst/>
          </a:prstGeom>
          <a:noFill/>
        </p:spPr>
        <p:txBody>
          <a:bodyPr wrap="none" rtlCol="0">
            <a:spAutoFit/>
          </a:bodyPr>
          <a:lstStyle/>
          <a:p>
            <a:r>
              <a:rPr lang="en-GB" sz="2800" b="0" dirty="0">
                <a:solidFill>
                  <a:srgbClr val="7030A0"/>
                </a:solidFill>
              </a:rPr>
              <a:t>E</a:t>
            </a:r>
            <a:endParaRPr lang="en-GB" sz="2800" dirty="0">
              <a:solidFill>
                <a:srgbClr val="7030A0"/>
              </a:solidFill>
            </a:endParaRPr>
          </a:p>
        </p:txBody>
      </p:sp>
      <p:grpSp>
        <p:nvGrpSpPr>
          <p:cNvPr id="26" name="Group 25">
            <a:extLst>
              <a:ext uri="{FF2B5EF4-FFF2-40B4-BE49-F238E27FC236}">
                <a16:creationId xmlns:a16="http://schemas.microsoft.com/office/drawing/2014/main" xmlns="" id="{997ADF0C-EBB9-4E8B-B26A-8223A0E474A9}"/>
              </a:ext>
            </a:extLst>
          </p:cNvPr>
          <p:cNvGrpSpPr/>
          <p:nvPr/>
        </p:nvGrpSpPr>
        <p:grpSpPr>
          <a:xfrm>
            <a:off x="10385268" y="1948717"/>
            <a:ext cx="1111843" cy="4006606"/>
            <a:chOff x="10493489" y="1931289"/>
            <a:chExt cx="1111843" cy="4006606"/>
          </a:xfrm>
        </p:grpSpPr>
        <p:cxnSp>
          <p:nvCxnSpPr>
            <p:cNvPr id="23" name="Straight Connector 22">
              <a:extLst>
                <a:ext uri="{FF2B5EF4-FFF2-40B4-BE49-F238E27FC236}">
                  <a16:creationId xmlns:a16="http://schemas.microsoft.com/office/drawing/2014/main" xmlns="" id="{198E8EDB-73AC-4BDD-9DAB-94EC79B80F0B}"/>
                </a:ext>
              </a:extLst>
            </p:cNvPr>
            <p:cNvCxnSpPr>
              <a:cxnSpLocks/>
            </p:cNvCxnSpPr>
            <p:nvPr/>
          </p:nvCxnSpPr>
          <p:spPr>
            <a:xfrm>
              <a:off x="10999570" y="2495540"/>
              <a:ext cx="37361" cy="3442355"/>
            </a:xfrm>
            <a:prstGeom prst="line">
              <a:avLst/>
            </a:prstGeom>
            <a:ln w="31750">
              <a:solidFill>
                <a:srgbClr val="7030A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2D18F405-0059-4097-B318-D26171CEEBD7}"/>
                    </a:ext>
                  </a:extLst>
                </p:cNvPr>
                <p:cNvSpPr txBox="1"/>
                <p:nvPr/>
              </p:nvSpPr>
              <p:spPr>
                <a:xfrm>
                  <a:off x="10493489" y="1931289"/>
                  <a:ext cx="111184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7030A0"/>
                            </a:solidFill>
                            <a:latin typeface="Cambria Math" panose="02040503050406030204" pitchFamily="18" charset="0"/>
                          </a:rPr>
                          <m:t>𝑥</m:t>
                        </m:r>
                        <m:r>
                          <a:rPr lang="en-GB" sz="2800" b="0" i="1" smtClean="0">
                            <a:solidFill>
                              <a:srgbClr val="7030A0"/>
                            </a:solidFill>
                            <a:latin typeface="Cambria Math" panose="02040503050406030204" pitchFamily="18" charset="0"/>
                          </a:rPr>
                          <m:t>=</m:t>
                        </m:r>
                        <m:r>
                          <a:rPr lang="en-GB" sz="2800" b="0" i="1" smtClean="0">
                            <a:solidFill>
                              <a:srgbClr val="7030A0"/>
                            </a:solidFill>
                            <a:latin typeface="Cambria Math" panose="02040503050406030204" pitchFamily="18" charset="0"/>
                          </a:rPr>
                          <m:t>𝑐</m:t>
                        </m:r>
                      </m:oMath>
                    </m:oMathPara>
                  </a14:m>
                  <a:endParaRPr lang="en-GB" sz="2800" dirty="0">
                    <a:solidFill>
                      <a:srgbClr val="7030A0"/>
                    </a:solidFill>
                  </a:endParaRPr>
                </a:p>
              </p:txBody>
            </p:sp>
          </mc:Choice>
          <mc:Fallback xmlns="">
            <p:sp>
              <p:nvSpPr>
                <p:cNvPr id="24" name="TextBox 23">
                  <a:extLst>
                    <a:ext uri="{FF2B5EF4-FFF2-40B4-BE49-F238E27FC236}">
                      <a16:creationId xmlns:a16="http://schemas.microsoft.com/office/drawing/2014/main" id="{2D18F405-0059-4097-B318-D26171CEEBD7}"/>
                    </a:ext>
                  </a:extLst>
                </p:cNvPr>
                <p:cNvSpPr txBox="1">
                  <a:spLocks noRot="1" noChangeAspect="1" noMove="1" noResize="1" noEditPoints="1" noAdjustHandles="1" noChangeArrowheads="1" noChangeShapeType="1" noTextEdit="1"/>
                </p:cNvSpPr>
                <p:nvPr/>
              </p:nvSpPr>
              <p:spPr>
                <a:xfrm>
                  <a:off x="10493489" y="1931289"/>
                  <a:ext cx="1111843" cy="523220"/>
                </a:xfrm>
                <a:prstGeom prst="rect">
                  <a:avLst/>
                </a:prstGeom>
                <a:blipFill>
                  <a:blip r:embed="rId5"/>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xmlns="" id="{D232C036-D912-49B4-9ED5-57609BDF5A8E}"/>
                </a:ext>
              </a:extLst>
            </p:cNvPr>
            <p:cNvSpPr txBox="1"/>
            <p:nvPr/>
          </p:nvSpPr>
          <p:spPr>
            <a:xfrm>
              <a:off x="11049151" y="2688042"/>
              <a:ext cx="359394" cy="523220"/>
            </a:xfrm>
            <a:prstGeom prst="rect">
              <a:avLst/>
            </a:prstGeom>
            <a:noFill/>
          </p:spPr>
          <p:txBody>
            <a:bodyPr wrap="none" rtlCol="0">
              <a:spAutoFit/>
            </a:bodyPr>
            <a:lstStyle/>
            <a:p>
              <a:r>
                <a:rPr lang="en-GB" sz="2800" b="0" dirty="0">
                  <a:solidFill>
                    <a:srgbClr val="7030A0"/>
                  </a:solidFill>
                </a:rPr>
                <a:t>E</a:t>
              </a:r>
              <a:endParaRPr lang="en-GB" sz="2800" dirty="0">
                <a:solidFill>
                  <a:srgbClr val="7030A0"/>
                </a:solidFill>
              </a:endParaRPr>
            </a:p>
          </p:txBody>
        </p:sp>
      </p:grpSp>
    </p:spTree>
    <p:extLst>
      <p:ext uri="{BB962C8B-B14F-4D97-AF65-F5344CB8AC3E}">
        <p14:creationId xmlns:p14="http://schemas.microsoft.com/office/powerpoint/2010/main" val="30386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6620</TotalTime>
  <Words>1783</Words>
  <Application>Microsoft Office PowerPoint</Application>
  <PresentationFormat>Widescreen</PresentationFormat>
  <Paragraphs>504</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Cambria Math</vt:lpstr>
      <vt:lpstr>Office Theme</vt:lpstr>
      <vt:lpstr>Methods of Industrial Mathematics – Session 4 </vt:lpstr>
      <vt:lpstr>Session 4</vt:lpstr>
      <vt:lpstr>Industrial Mathematics Encountered by JC </vt:lpstr>
      <vt:lpstr>Functions of One Variable</vt:lpstr>
      <vt:lpstr>Local and Global Extrema -1</vt:lpstr>
      <vt:lpstr>Local and Global Extrema -2</vt:lpstr>
      <vt:lpstr>What is Optimal? A Danger of Blind Optimisation.</vt:lpstr>
      <vt:lpstr>Failure to Find a Maximum</vt:lpstr>
      <vt:lpstr>Optimisation over a Finite Range</vt:lpstr>
      <vt:lpstr>Functions of More than One Variable</vt:lpstr>
      <vt:lpstr>Simple Examples - 1</vt:lpstr>
      <vt:lpstr>Simple Examples - 2</vt:lpstr>
      <vt:lpstr>PowerPoint Presentation</vt:lpstr>
      <vt:lpstr>Sufficient Conditions for Maximum and Minimum (See sheet for proof).</vt:lpstr>
      <vt:lpstr>Constraints – Lagrange Multipliers - 1</vt:lpstr>
      <vt:lpstr>Constraints – Lagrange Multipliers - 2</vt:lpstr>
      <vt:lpstr>Constraints – Lagrange Multipliers - 3</vt:lpstr>
      <vt:lpstr>Constraints – Lagrange Multipliers - 4</vt:lpstr>
      <vt:lpstr>Constraints – Lagrange Multipliers - 5</vt:lpstr>
      <vt:lpstr>Constraints – Lagrange Multipliers – 6 – An Example</vt:lpstr>
      <vt:lpstr>Constraints – Lagrange Multipliers – 7 – An Example</vt:lpstr>
      <vt:lpstr>Constraints – Lagrange Multipliers – 8 – An Example</vt:lpstr>
      <vt:lpstr>Inequality Constraints - 1</vt:lpstr>
      <vt:lpstr>Inequality Constraints - 2</vt:lpstr>
      <vt:lpstr>Inequality Constraints - 3</vt:lpstr>
      <vt:lpstr>Inequality Constraints - 4</vt:lpstr>
      <vt:lpstr>Applications – Explosively Projected Plate - 1</vt:lpstr>
      <vt:lpstr>Applications – Explosively Projected Plate - 2</vt:lpstr>
      <vt:lpstr>Applications – Explosively Projected Plate - 3</vt:lpstr>
      <vt:lpstr>Applications – Explosively Projected Plate - 4</vt:lpstr>
      <vt:lpstr>Minimisation of Heat Loss - 1</vt:lpstr>
      <vt:lpstr>Minimisation of Heat Loss - 2</vt:lpstr>
      <vt:lpstr>Minimisation of Heat Loss - 3</vt:lpstr>
      <vt:lpstr>Maintaining Orthogonality of Axes - 1</vt:lpstr>
      <vt:lpstr>Maintaining Orthogonality of Axes - 2</vt:lpstr>
      <vt:lpstr>Maintaining Orthogonality of Axes - 3</vt:lpstr>
      <vt:lpstr>Maintaining Orthogonality of Axes - 4</vt:lpstr>
      <vt:lpstr>Minimising Variance – 1  N.B.      !!</vt:lpstr>
      <vt:lpstr>Minimising Variance – 2</vt:lpstr>
      <vt:lpstr>Minimising Variance – 3</vt:lpstr>
      <vt:lpstr>Search Methods</vt:lpstr>
      <vt:lpstr>Simplex Methods – Nelder-Mead Method - 1</vt:lpstr>
      <vt:lpstr>Nelder-Mead Method - 2</vt:lpstr>
      <vt:lpstr>Nelder-Mead Method - 3</vt:lpstr>
      <vt:lpstr>Nelder-Mead Method - 4</vt:lpstr>
      <vt:lpstr>Nelder-Mead Method - 5</vt:lpstr>
      <vt:lpstr>Genetic Algorithms - 1</vt:lpstr>
      <vt:lpstr>Genetic Algorithms - 2</vt:lpstr>
      <vt:lpstr>Genetic Algorithms - 3</vt:lpstr>
      <vt:lpstr>Genetic Algorithms – 4</vt:lpstr>
      <vt:lpstr>Genetic Algorithms – 5</vt:lpstr>
      <vt:lpstr>Genetic Algorithms – 6</vt:lpstr>
      <vt:lpstr>Simulated Annealing - 1</vt:lpstr>
      <vt:lpstr>Simulated Annealing - 2</vt:lpstr>
      <vt:lpstr>Simulated Annealing - 3</vt:lpstr>
      <vt:lpstr>Simulated Annealing - 4</vt:lpstr>
      <vt:lpstr>Other Methods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Industrial Mathematics</dc:title>
  <dc:creator>John Curtis</dc:creator>
  <cp:lastModifiedBy>user</cp:lastModifiedBy>
  <cp:revision>635</cp:revision>
  <dcterms:created xsi:type="dcterms:W3CDTF">2017-09-28T11:14:35Z</dcterms:created>
  <dcterms:modified xsi:type="dcterms:W3CDTF">2018-03-14T09:52:15Z</dcterms:modified>
</cp:coreProperties>
</file>